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sldIdLst>
    <p:sldId id="256" r:id="rId5"/>
    <p:sldId id="342" r:id="rId6"/>
    <p:sldId id="344" r:id="rId7"/>
    <p:sldId id="346" r:id="rId8"/>
    <p:sldId id="355" r:id="rId9"/>
    <p:sldId id="356" r:id="rId10"/>
    <p:sldId id="349" r:id="rId11"/>
    <p:sldId id="350" r:id="rId12"/>
    <p:sldId id="351" r:id="rId13"/>
    <p:sldId id="353" r:id="rId14"/>
    <p:sldId id="340" r:id="rId15"/>
    <p:sldId id="354" r:id="rId16"/>
    <p:sldId id="258" r:id="rId1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AB7EEC-98D4-4327-A6C1-57267B0696FB}">
          <p14:sldIdLst>
            <p14:sldId id="256"/>
            <p14:sldId id="342"/>
            <p14:sldId id="344"/>
            <p14:sldId id="346"/>
            <p14:sldId id="355"/>
            <p14:sldId id="356"/>
            <p14:sldId id="349"/>
            <p14:sldId id="350"/>
            <p14:sldId id="351"/>
            <p14:sldId id="353"/>
            <p14:sldId id="340"/>
            <p14:sldId id="354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9E51A49-8F39-3DBB-E266-8D64EC2838C9}" name="Korens, Christa" initials="CK" userId="S::Christa.Korens@novascotia.ca::d6c2eea2-58ff-4526-9ab4-7dac4a492898" providerId="AD"/>
  <p188:author id="{82426E7E-2BC3-C3CB-11E2-CADD9BCB0A1E}" name="Lanni, Evan" initials="EL" userId="S::Evan.Lanni@novascotia.ca::c6e506ca-5cf5-4f80-bba9-f598cb8b5eaf" providerId="AD"/>
  <p188:author id="{DBC613A6-A7E7-3A8C-6DB2-7710AEC1DC01}" name="Kennedy, Elizabeth C" initials="EK" userId="S::Elizabeth.Kennedy@novascotia.ca::db10943f-dc85-44dd-8881-961200b2798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2E64"/>
    <a:srgbClr val="FEFDFE"/>
    <a:srgbClr val="FF4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95"/>
    <p:restoredTop sz="74101" autoAdjust="0"/>
  </p:normalViewPr>
  <p:slideViewPr>
    <p:cSldViewPr snapToGrid="0" snapToObjects="1">
      <p:cViewPr varScale="1">
        <p:scale>
          <a:sx n="47" d="100"/>
          <a:sy n="47" d="100"/>
        </p:scale>
        <p:origin x="15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A2A1D-072B-48EC-A406-7F34D9C9084E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B816C451-5829-4497-81DF-60DA70397533}">
      <dgm:prSet/>
      <dgm:spPr/>
      <dgm:t>
        <a:bodyPr/>
        <a:lstStyle/>
        <a:p>
          <a:r>
            <a:rPr lang="en-CA" b="1" dirty="0"/>
            <a:t>Option 1:</a:t>
          </a:r>
          <a:r>
            <a:rPr lang="en-CA" dirty="0"/>
            <a:t> Minor Legislative/Regulatory Changes (Spring 2026)</a:t>
          </a:r>
        </a:p>
      </dgm:t>
    </dgm:pt>
    <dgm:pt modelId="{17803282-6164-4491-A19A-80AB6435C040}" type="parTrans" cxnId="{5A560EA9-8A92-4A09-8743-3C05D32D867A}">
      <dgm:prSet/>
      <dgm:spPr/>
      <dgm:t>
        <a:bodyPr/>
        <a:lstStyle/>
        <a:p>
          <a:endParaRPr lang="en-CA"/>
        </a:p>
      </dgm:t>
    </dgm:pt>
    <dgm:pt modelId="{FC5F6886-5D72-4E99-B60C-E740B705477F}" type="sibTrans" cxnId="{5A560EA9-8A92-4A09-8743-3C05D32D867A}">
      <dgm:prSet/>
      <dgm:spPr/>
      <dgm:t>
        <a:bodyPr/>
        <a:lstStyle/>
        <a:p>
          <a:endParaRPr lang="en-CA"/>
        </a:p>
      </dgm:t>
    </dgm:pt>
    <dgm:pt modelId="{4302D8E7-1EA9-432C-8807-6D196C96F6D1}">
      <dgm:prSet/>
      <dgm:spPr/>
      <dgm:t>
        <a:bodyPr/>
        <a:lstStyle/>
        <a:p>
          <a:r>
            <a:rPr lang="en-CA" b="1" dirty="0"/>
            <a:t>Option 2:</a:t>
          </a:r>
          <a:r>
            <a:rPr lang="en-CA" dirty="0"/>
            <a:t> Consider NSFM “Complaints Commissioner” Framework (Fall 2026) </a:t>
          </a:r>
        </a:p>
      </dgm:t>
    </dgm:pt>
    <dgm:pt modelId="{6B68B802-A22F-4BC4-82AD-45B44317F13C}" type="parTrans" cxnId="{16523F50-418D-4930-A806-3D8E23AB531E}">
      <dgm:prSet/>
      <dgm:spPr/>
      <dgm:t>
        <a:bodyPr/>
        <a:lstStyle/>
        <a:p>
          <a:endParaRPr lang="en-CA"/>
        </a:p>
      </dgm:t>
    </dgm:pt>
    <dgm:pt modelId="{3EDCC9F3-5BF7-49E0-AF14-58B2B8C161F4}" type="sibTrans" cxnId="{16523F50-418D-4930-A806-3D8E23AB531E}">
      <dgm:prSet/>
      <dgm:spPr/>
      <dgm:t>
        <a:bodyPr/>
        <a:lstStyle/>
        <a:p>
          <a:endParaRPr lang="en-CA"/>
        </a:p>
      </dgm:t>
    </dgm:pt>
    <dgm:pt modelId="{B5F52670-4A0C-4442-8FFB-C88295F13B43}">
      <dgm:prSet/>
      <dgm:spPr/>
      <dgm:t>
        <a:bodyPr/>
        <a:lstStyle/>
        <a:p>
          <a:r>
            <a:rPr lang="en-CA" b="1" dirty="0"/>
            <a:t>Option 3:</a:t>
          </a:r>
          <a:r>
            <a:rPr lang="en-CA" dirty="0"/>
            <a:t> Status quo until 3-year CoC review (Fall 2027) </a:t>
          </a:r>
        </a:p>
      </dgm:t>
    </dgm:pt>
    <dgm:pt modelId="{25EE3AE4-E433-4E98-A7E4-B8E8D36083C4}" type="parTrans" cxnId="{E45CB5A4-2A54-4F7A-ABDD-03C28002A589}">
      <dgm:prSet/>
      <dgm:spPr/>
      <dgm:t>
        <a:bodyPr/>
        <a:lstStyle/>
        <a:p>
          <a:endParaRPr lang="en-CA"/>
        </a:p>
      </dgm:t>
    </dgm:pt>
    <dgm:pt modelId="{45ACD9C4-3377-43E3-B1D6-46392272EA06}" type="sibTrans" cxnId="{E45CB5A4-2A54-4F7A-ABDD-03C28002A589}">
      <dgm:prSet/>
      <dgm:spPr/>
      <dgm:t>
        <a:bodyPr/>
        <a:lstStyle/>
        <a:p>
          <a:endParaRPr lang="en-CA"/>
        </a:p>
      </dgm:t>
    </dgm:pt>
    <dgm:pt modelId="{2025F0E7-DED1-4D10-941E-3E5C10741B21}">
      <dgm:prSet/>
      <dgm:spPr/>
      <dgm:t>
        <a:bodyPr/>
        <a:lstStyle/>
        <a:p>
          <a:r>
            <a:rPr lang="en-US" dirty="0"/>
            <a:t>e.g. Better define frivolous and vexatious complaints</a:t>
          </a:r>
          <a:endParaRPr lang="en-CA" dirty="0"/>
        </a:p>
      </dgm:t>
    </dgm:pt>
    <dgm:pt modelId="{3A9ECFCD-F1EE-47E0-9ED0-949BA93BCBE1}" type="parTrans" cxnId="{32410BE4-BDAB-4BFD-8F9C-2F28068B6540}">
      <dgm:prSet/>
      <dgm:spPr/>
      <dgm:t>
        <a:bodyPr/>
        <a:lstStyle/>
        <a:p>
          <a:endParaRPr lang="en-CA"/>
        </a:p>
      </dgm:t>
    </dgm:pt>
    <dgm:pt modelId="{22484900-0617-4867-9465-496219E4415B}" type="sibTrans" cxnId="{32410BE4-BDAB-4BFD-8F9C-2F28068B6540}">
      <dgm:prSet/>
      <dgm:spPr/>
      <dgm:t>
        <a:bodyPr/>
        <a:lstStyle/>
        <a:p>
          <a:endParaRPr lang="en-CA"/>
        </a:p>
      </dgm:t>
    </dgm:pt>
    <dgm:pt modelId="{CCA76116-D6DA-4628-8600-9FF1F673638B}">
      <dgm:prSet/>
      <dgm:spPr/>
      <dgm:t>
        <a:bodyPr/>
        <a:lstStyle/>
        <a:p>
          <a:r>
            <a:rPr lang="en-US" dirty="0"/>
            <a:t>e.g. Implement a fee system that mirrors FOIPOP requests</a:t>
          </a:r>
        </a:p>
      </dgm:t>
    </dgm:pt>
    <dgm:pt modelId="{9C74CC66-60CF-4740-88B2-028D6CEF8AB8}" type="parTrans" cxnId="{C349575F-63C1-42FE-A638-D016E07FE5BC}">
      <dgm:prSet/>
      <dgm:spPr/>
      <dgm:t>
        <a:bodyPr/>
        <a:lstStyle/>
        <a:p>
          <a:endParaRPr lang="en-CA"/>
        </a:p>
      </dgm:t>
    </dgm:pt>
    <dgm:pt modelId="{68BD2F89-CF87-49BC-91BA-EE3B15DE5414}" type="sibTrans" cxnId="{C349575F-63C1-42FE-A638-D016E07FE5BC}">
      <dgm:prSet/>
      <dgm:spPr/>
      <dgm:t>
        <a:bodyPr/>
        <a:lstStyle/>
        <a:p>
          <a:endParaRPr lang="en-CA"/>
        </a:p>
      </dgm:t>
    </dgm:pt>
    <dgm:pt modelId="{245A8BCB-FAD9-48A6-9CCC-EB501B3F8276}">
      <dgm:prSet/>
      <dgm:spPr/>
      <dgm:t>
        <a:bodyPr/>
        <a:lstStyle/>
        <a:p>
          <a:r>
            <a:rPr lang="en-US" dirty="0"/>
            <a:t>e.g. give investigator/municipality ability to levy a fee to the complainant for processing complaints that were later found to be frivolous or vexatious</a:t>
          </a:r>
        </a:p>
      </dgm:t>
    </dgm:pt>
    <dgm:pt modelId="{193F43BA-D9F8-4A65-86B8-2EF11387ABA6}" type="parTrans" cxnId="{F040FBB0-7A18-48C8-9C82-757B96BCC751}">
      <dgm:prSet/>
      <dgm:spPr/>
    </dgm:pt>
    <dgm:pt modelId="{4713AC48-3C78-4AF2-A34B-6B1DE80EF66B}" type="sibTrans" cxnId="{F040FBB0-7A18-48C8-9C82-757B96BCC751}">
      <dgm:prSet/>
      <dgm:spPr/>
    </dgm:pt>
    <dgm:pt modelId="{8F362298-6CB6-43BA-85E4-734BAD1642D3}" type="pres">
      <dgm:prSet presAssocID="{9C7A2A1D-072B-48EC-A406-7F34D9C9084E}" presName="linear" presStyleCnt="0">
        <dgm:presLayoutVars>
          <dgm:animLvl val="lvl"/>
          <dgm:resizeHandles val="exact"/>
        </dgm:presLayoutVars>
      </dgm:prSet>
      <dgm:spPr/>
    </dgm:pt>
    <dgm:pt modelId="{BE62F46C-9993-4A8C-BE12-97F6748FEAE9}" type="pres">
      <dgm:prSet presAssocID="{B816C451-5829-4497-81DF-60DA7039753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A59B231-40BE-46E1-8012-3E14EF81257A}" type="pres">
      <dgm:prSet presAssocID="{B816C451-5829-4497-81DF-60DA70397533}" presName="childText" presStyleLbl="revTx" presStyleIdx="0" presStyleCnt="1">
        <dgm:presLayoutVars>
          <dgm:bulletEnabled val="1"/>
        </dgm:presLayoutVars>
      </dgm:prSet>
      <dgm:spPr/>
    </dgm:pt>
    <dgm:pt modelId="{F7884B74-7593-4C0A-A9DF-5D7CD5CCF42D}" type="pres">
      <dgm:prSet presAssocID="{4302D8E7-1EA9-432C-8807-6D196C96F6D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B0FB799-4046-48F3-A3DB-80CFEF8EBA90}" type="pres">
      <dgm:prSet presAssocID="{3EDCC9F3-5BF7-49E0-AF14-58B2B8C161F4}" presName="spacer" presStyleCnt="0"/>
      <dgm:spPr/>
    </dgm:pt>
    <dgm:pt modelId="{D80BD0FC-4333-4BF3-8EDF-C49FD08833C4}" type="pres">
      <dgm:prSet presAssocID="{B5F52670-4A0C-4442-8FFB-C88295F13B4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428BE00-7E56-4165-81F5-45FD4D5BAD45}" type="presOf" srcId="{CCA76116-D6DA-4628-8600-9FF1F673638B}" destId="{FA59B231-40BE-46E1-8012-3E14EF81257A}" srcOrd="0" destOrd="1" presId="urn:microsoft.com/office/officeart/2005/8/layout/vList2"/>
    <dgm:cxn modelId="{391A0F0B-D886-4015-83AA-9A800137D68D}" type="presOf" srcId="{9C7A2A1D-072B-48EC-A406-7F34D9C9084E}" destId="{8F362298-6CB6-43BA-85E4-734BAD1642D3}" srcOrd="0" destOrd="0" presId="urn:microsoft.com/office/officeart/2005/8/layout/vList2"/>
    <dgm:cxn modelId="{C349575F-63C1-42FE-A638-D016E07FE5BC}" srcId="{B816C451-5829-4497-81DF-60DA70397533}" destId="{CCA76116-D6DA-4628-8600-9FF1F673638B}" srcOrd="1" destOrd="0" parTransId="{9C74CC66-60CF-4740-88B2-028D6CEF8AB8}" sibTransId="{68BD2F89-CF87-49BC-91BA-EE3B15DE5414}"/>
    <dgm:cxn modelId="{AA61F447-ED52-41C5-9661-3A8EE1A0AD10}" type="presOf" srcId="{2025F0E7-DED1-4D10-941E-3E5C10741B21}" destId="{FA59B231-40BE-46E1-8012-3E14EF81257A}" srcOrd="0" destOrd="0" presId="urn:microsoft.com/office/officeart/2005/8/layout/vList2"/>
    <dgm:cxn modelId="{16523F50-418D-4930-A806-3D8E23AB531E}" srcId="{9C7A2A1D-072B-48EC-A406-7F34D9C9084E}" destId="{4302D8E7-1EA9-432C-8807-6D196C96F6D1}" srcOrd="1" destOrd="0" parTransId="{6B68B802-A22F-4BC4-82AD-45B44317F13C}" sibTransId="{3EDCC9F3-5BF7-49E0-AF14-58B2B8C161F4}"/>
    <dgm:cxn modelId="{6805508F-0E27-44D7-8C1E-A3D79EE2BE07}" type="presOf" srcId="{245A8BCB-FAD9-48A6-9CCC-EB501B3F8276}" destId="{FA59B231-40BE-46E1-8012-3E14EF81257A}" srcOrd="0" destOrd="2" presId="urn:microsoft.com/office/officeart/2005/8/layout/vList2"/>
    <dgm:cxn modelId="{E45CB5A4-2A54-4F7A-ABDD-03C28002A589}" srcId="{9C7A2A1D-072B-48EC-A406-7F34D9C9084E}" destId="{B5F52670-4A0C-4442-8FFB-C88295F13B43}" srcOrd="2" destOrd="0" parTransId="{25EE3AE4-E433-4E98-A7E4-B8E8D36083C4}" sibTransId="{45ACD9C4-3377-43E3-B1D6-46392272EA06}"/>
    <dgm:cxn modelId="{5A560EA9-8A92-4A09-8743-3C05D32D867A}" srcId="{9C7A2A1D-072B-48EC-A406-7F34D9C9084E}" destId="{B816C451-5829-4497-81DF-60DA70397533}" srcOrd="0" destOrd="0" parTransId="{17803282-6164-4491-A19A-80AB6435C040}" sibTransId="{FC5F6886-5D72-4E99-B60C-E740B705477F}"/>
    <dgm:cxn modelId="{F040FBB0-7A18-48C8-9C82-757B96BCC751}" srcId="{B816C451-5829-4497-81DF-60DA70397533}" destId="{245A8BCB-FAD9-48A6-9CCC-EB501B3F8276}" srcOrd="2" destOrd="0" parTransId="{193F43BA-D9F8-4A65-86B8-2EF11387ABA6}" sibTransId="{4713AC48-3C78-4AF2-A34B-6B1DE80EF66B}"/>
    <dgm:cxn modelId="{EB6B9CB4-8E58-4061-90EE-54C70CA37AA6}" type="presOf" srcId="{4302D8E7-1EA9-432C-8807-6D196C96F6D1}" destId="{F7884B74-7593-4C0A-A9DF-5D7CD5CCF42D}" srcOrd="0" destOrd="0" presId="urn:microsoft.com/office/officeart/2005/8/layout/vList2"/>
    <dgm:cxn modelId="{3C2E9CE2-0AAB-4AA2-BC12-8BAB55B6F8B1}" type="presOf" srcId="{B816C451-5829-4497-81DF-60DA70397533}" destId="{BE62F46C-9993-4A8C-BE12-97F6748FEAE9}" srcOrd="0" destOrd="0" presId="urn:microsoft.com/office/officeart/2005/8/layout/vList2"/>
    <dgm:cxn modelId="{32410BE4-BDAB-4BFD-8F9C-2F28068B6540}" srcId="{B816C451-5829-4497-81DF-60DA70397533}" destId="{2025F0E7-DED1-4D10-941E-3E5C10741B21}" srcOrd="0" destOrd="0" parTransId="{3A9ECFCD-F1EE-47E0-9ED0-949BA93BCBE1}" sibTransId="{22484900-0617-4867-9465-496219E4415B}"/>
    <dgm:cxn modelId="{B164E5F3-B7F0-42C3-B9AA-926986E9D75E}" type="presOf" srcId="{B5F52670-4A0C-4442-8FFB-C88295F13B43}" destId="{D80BD0FC-4333-4BF3-8EDF-C49FD08833C4}" srcOrd="0" destOrd="0" presId="urn:microsoft.com/office/officeart/2005/8/layout/vList2"/>
    <dgm:cxn modelId="{D3445B62-FF19-4938-A72E-89C8B503822E}" type="presParOf" srcId="{8F362298-6CB6-43BA-85E4-734BAD1642D3}" destId="{BE62F46C-9993-4A8C-BE12-97F6748FEAE9}" srcOrd="0" destOrd="0" presId="urn:microsoft.com/office/officeart/2005/8/layout/vList2"/>
    <dgm:cxn modelId="{5D882A40-73B8-4F79-B343-86A629505855}" type="presParOf" srcId="{8F362298-6CB6-43BA-85E4-734BAD1642D3}" destId="{FA59B231-40BE-46E1-8012-3E14EF81257A}" srcOrd="1" destOrd="0" presId="urn:microsoft.com/office/officeart/2005/8/layout/vList2"/>
    <dgm:cxn modelId="{F60F8ECC-25B1-4D56-9779-5FD1248F53AA}" type="presParOf" srcId="{8F362298-6CB6-43BA-85E4-734BAD1642D3}" destId="{F7884B74-7593-4C0A-A9DF-5D7CD5CCF42D}" srcOrd="2" destOrd="0" presId="urn:microsoft.com/office/officeart/2005/8/layout/vList2"/>
    <dgm:cxn modelId="{464DA65B-74A7-48C6-99A6-305038F308FA}" type="presParOf" srcId="{8F362298-6CB6-43BA-85E4-734BAD1642D3}" destId="{DB0FB799-4046-48F3-A3DB-80CFEF8EBA90}" srcOrd="3" destOrd="0" presId="urn:microsoft.com/office/officeart/2005/8/layout/vList2"/>
    <dgm:cxn modelId="{5C0ECC62-7E73-43F1-9DBA-01DF6B56FA6D}" type="presParOf" srcId="{8F362298-6CB6-43BA-85E4-734BAD1642D3}" destId="{D80BD0FC-4333-4BF3-8EDF-C49FD08833C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98C3E0-7616-4610-A77A-75620553F44E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DB4B69F-9E3F-4A70-934A-E676CB398E47}">
      <dgm:prSet custT="1"/>
      <dgm:spPr>
        <a:solidFill>
          <a:schemeClr val="tx2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 dirty="0"/>
            <a:t>1) Prioritization: When considering improvements to the Code of Conduct, what is your top priority?</a:t>
          </a:r>
        </a:p>
      </dgm:t>
    </dgm:pt>
    <dgm:pt modelId="{D422ABB1-511F-407C-B354-19350C5E2132}" type="parTrans" cxnId="{830A33CB-6F73-4F25-AE81-E1B96AB0B1FE}">
      <dgm:prSet/>
      <dgm:spPr/>
      <dgm:t>
        <a:bodyPr/>
        <a:lstStyle/>
        <a:p>
          <a:endParaRPr lang="en-US"/>
        </a:p>
      </dgm:t>
    </dgm:pt>
    <dgm:pt modelId="{8AB69E6B-2AC7-4EC9-87E2-191BE698936F}" type="sibTrans" cxnId="{830A33CB-6F73-4F25-AE81-E1B96AB0B1FE}">
      <dgm:prSet/>
      <dgm:spPr/>
      <dgm:t>
        <a:bodyPr/>
        <a:lstStyle/>
        <a:p>
          <a:endParaRPr lang="en-US"/>
        </a:p>
      </dgm:t>
    </dgm:pt>
    <dgm:pt modelId="{741B80D8-3D77-4AF6-B13C-2EBCE2140FB6}">
      <dgm:prSet custT="1"/>
      <dgm:spPr>
        <a:ln>
          <a:noFill/>
        </a:ln>
      </dgm:spPr>
      <dgm:t>
        <a:bodyPr/>
        <a:lstStyle/>
        <a:p>
          <a:r>
            <a:rPr lang="en-US" sz="1400" dirty="0"/>
            <a:t>Cost control?
Public accessibility?
Consistency and fairness?
Limiting administrative burden?</a:t>
          </a:r>
        </a:p>
      </dgm:t>
    </dgm:pt>
    <dgm:pt modelId="{953F16FA-C060-4913-A171-88B8336A44C2}" type="parTrans" cxnId="{F4F2901B-D074-4159-8E61-44F2459E0A8A}">
      <dgm:prSet/>
      <dgm:spPr/>
      <dgm:t>
        <a:bodyPr/>
        <a:lstStyle/>
        <a:p>
          <a:endParaRPr lang="en-US"/>
        </a:p>
      </dgm:t>
    </dgm:pt>
    <dgm:pt modelId="{19CE8E43-E686-479F-9197-7B755BD9A788}" type="sibTrans" cxnId="{F4F2901B-D074-4159-8E61-44F2459E0A8A}">
      <dgm:prSet/>
      <dgm:spPr/>
      <dgm:t>
        <a:bodyPr/>
        <a:lstStyle/>
        <a:p>
          <a:endParaRPr lang="en-US"/>
        </a:p>
      </dgm:t>
    </dgm:pt>
    <dgm:pt modelId="{C0440F1C-1BDB-4191-B8DC-F6E29CACA574}">
      <dgm:prSet custT="1"/>
      <dgm:spPr>
        <a:solidFill>
          <a:schemeClr val="accent3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 dirty="0"/>
            <a:t>2) Feasibility </a:t>
          </a:r>
        </a:p>
      </dgm:t>
    </dgm:pt>
    <dgm:pt modelId="{C579ECA3-83C7-4FA1-B8F5-0E2B642B1433}" type="parTrans" cxnId="{1F82CD62-5713-404F-AE54-ED6FD4ED2A98}">
      <dgm:prSet/>
      <dgm:spPr/>
      <dgm:t>
        <a:bodyPr/>
        <a:lstStyle/>
        <a:p>
          <a:endParaRPr lang="en-US"/>
        </a:p>
      </dgm:t>
    </dgm:pt>
    <dgm:pt modelId="{6377D9AB-2911-495C-BBF8-80E177D09798}" type="sibTrans" cxnId="{1F82CD62-5713-404F-AE54-ED6FD4ED2A98}">
      <dgm:prSet/>
      <dgm:spPr/>
      <dgm:t>
        <a:bodyPr/>
        <a:lstStyle/>
        <a:p>
          <a:endParaRPr lang="en-US"/>
        </a:p>
      </dgm:t>
    </dgm:pt>
    <dgm:pt modelId="{C7968020-58E0-445F-A348-2381E0CF9D1C}">
      <dgm:prSet custT="1"/>
      <dgm:spPr>
        <a:ln>
          <a:noFill/>
        </a:ln>
      </dgm:spPr>
      <dgm:t>
        <a:bodyPr/>
        <a:lstStyle/>
        <a:p>
          <a:r>
            <a:rPr lang="en-US" sz="1400" dirty="0"/>
            <a:t>Do you believe non-legislative measures (intake form, early dismissal) would be enough to manage current challenges until 2027? Why or why not?</a:t>
          </a:r>
        </a:p>
      </dgm:t>
    </dgm:pt>
    <dgm:pt modelId="{AFA47E7E-AF50-4E2D-AF4F-CA3412EE7302}" type="parTrans" cxnId="{EECD6535-4AE9-4B21-9B54-C2325FF9BD29}">
      <dgm:prSet/>
      <dgm:spPr/>
      <dgm:t>
        <a:bodyPr/>
        <a:lstStyle/>
        <a:p>
          <a:endParaRPr lang="en-US"/>
        </a:p>
      </dgm:t>
    </dgm:pt>
    <dgm:pt modelId="{2908E15B-02E8-427B-AC38-F9C5025D82B2}" type="sibTrans" cxnId="{EECD6535-4AE9-4B21-9B54-C2325FF9BD29}">
      <dgm:prSet/>
      <dgm:spPr/>
      <dgm:t>
        <a:bodyPr/>
        <a:lstStyle/>
        <a:p>
          <a:endParaRPr lang="en-US"/>
        </a:p>
      </dgm:t>
    </dgm:pt>
    <dgm:pt modelId="{AB772007-1358-4358-A09C-75A803C0CC1E}">
      <dgm:prSet custT="1"/>
      <dgm:spPr>
        <a:solidFill>
          <a:schemeClr val="accent4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 dirty="0"/>
            <a:t>5) Other Considerations</a:t>
          </a:r>
        </a:p>
      </dgm:t>
    </dgm:pt>
    <dgm:pt modelId="{99B15A8E-0555-46FE-BE04-AFB597AFF56F}" type="parTrans" cxnId="{F5FB3066-20AF-4130-BB7D-7B1F2520E55B}">
      <dgm:prSet/>
      <dgm:spPr/>
      <dgm:t>
        <a:bodyPr/>
        <a:lstStyle/>
        <a:p>
          <a:endParaRPr lang="en-US"/>
        </a:p>
      </dgm:t>
    </dgm:pt>
    <dgm:pt modelId="{7C28EAE7-05AF-4014-86EC-D0D8233A36FA}" type="sibTrans" cxnId="{F5FB3066-20AF-4130-BB7D-7B1F2520E55B}">
      <dgm:prSet/>
      <dgm:spPr/>
      <dgm:t>
        <a:bodyPr/>
        <a:lstStyle/>
        <a:p>
          <a:endParaRPr lang="en-US"/>
        </a:p>
      </dgm:t>
    </dgm:pt>
    <dgm:pt modelId="{CBC8078F-E8D5-4593-AC02-13B6ABB0F7B7}">
      <dgm:prSet custT="1"/>
      <dgm:spPr>
        <a:ln>
          <a:noFill/>
        </a:ln>
      </dgm:spPr>
      <dgm:t>
        <a:bodyPr/>
        <a:lstStyle/>
        <a:p>
          <a:r>
            <a:rPr lang="en-US" sz="1400" dirty="0"/>
            <a:t>Are there additional short-term or long-term options we should explore?</a:t>
          </a:r>
        </a:p>
      </dgm:t>
    </dgm:pt>
    <dgm:pt modelId="{D6D40512-ABCD-473E-AC06-397E39A51C67}" type="parTrans" cxnId="{A874489E-11EF-45F6-99F9-AD393ED31094}">
      <dgm:prSet/>
      <dgm:spPr/>
      <dgm:t>
        <a:bodyPr/>
        <a:lstStyle/>
        <a:p>
          <a:endParaRPr lang="en-US"/>
        </a:p>
      </dgm:t>
    </dgm:pt>
    <dgm:pt modelId="{3F8555D8-6B78-4B12-8EF4-EBE92CDD74D5}" type="sibTrans" cxnId="{A874489E-11EF-45F6-99F9-AD393ED31094}">
      <dgm:prSet/>
      <dgm:spPr/>
      <dgm:t>
        <a:bodyPr/>
        <a:lstStyle/>
        <a:p>
          <a:endParaRPr lang="en-US"/>
        </a:p>
      </dgm:t>
    </dgm:pt>
    <dgm:pt modelId="{0482478D-F2CF-4A02-8111-FE0AD0CBC465}">
      <dgm:prSet custT="1"/>
      <dgm:spPr>
        <a:ln>
          <a:noFill/>
        </a:ln>
      </dgm:spPr>
      <dgm:t>
        <a:bodyPr/>
        <a:lstStyle/>
        <a:p>
          <a:r>
            <a:rPr lang="en-US" sz="1400" dirty="0"/>
            <a:t>What supports do municipalities need to implement these changes effectively?</a:t>
          </a:r>
        </a:p>
      </dgm:t>
    </dgm:pt>
    <dgm:pt modelId="{17DC7647-C915-44B0-9D64-FA17E6496D0B}" type="parTrans" cxnId="{AFD724F6-81A3-46B6-A374-B0D361718303}">
      <dgm:prSet/>
      <dgm:spPr/>
      <dgm:t>
        <a:bodyPr/>
        <a:lstStyle/>
        <a:p>
          <a:endParaRPr lang="en-US"/>
        </a:p>
      </dgm:t>
    </dgm:pt>
    <dgm:pt modelId="{1BCC9D09-0E49-4EA5-8575-D9AD7EE49AE8}" type="sibTrans" cxnId="{AFD724F6-81A3-46B6-A374-B0D361718303}">
      <dgm:prSet/>
      <dgm:spPr/>
      <dgm:t>
        <a:bodyPr/>
        <a:lstStyle/>
        <a:p>
          <a:endParaRPr lang="en-US"/>
        </a:p>
      </dgm:t>
    </dgm:pt>
    <dgm:pt modelId="{BAC2B81B-DC86-4E08-99F8-04204D57F16B}" type="pres">
      <dgm:prSet presAssocID="{2898C3E0-7616-4610-A77A-75620553F44E}" presName="linear" presStyleCnt="0">
        <dgm:presLayoutVars>
          <dgm:dir/>
          <dgm:animLvl val="lvl"/>
          <dgm:resizeHandles val="exact"/>
        </dgm:presLayoutVars>
      </dgm:prSet>
      <dgm:spPr/>
    </dgm:pt>
    <dgm:pt modelId="{00636448-FC36-4758-9491-5EA65EF02D26}" type="pres">
      <dgm:prSet presAssocID="{ADB4B69F-9E3F-4A70-934A-E676CB398E47}" presName="parentLin" presStyleCnt="0"/>
      <dgm:spPr/>
    </dgm:pt>
    <dgm:pt modelId="{7AC52640-5AC6-4283-B213-BD34FB94F19C}" type="pres">
      <dgm:prSet presAssocID="{ADB4B69F-9E3F-4A70-934A-E676CB398E47}" presName="parentLeftMargin" presStyleLbl="node1" presStyleIdx="0" presStyleCnt="3"/>
      <dgm:spPr/>
    </dgm:pt>
    <dgm:pt modelId="{1D56FD7F-DF80-4238-80F8-A61F7EDA8B04}" type="pres">
      <dgm:prSet presAssocID="{ADB4B69F-9E3F-4A70-934A-E676CB398E47}" presName="parentText" presStyleLbl="node1" presStyleIdx="0" presStyleCnt="3" custScaleX="150037" custScaleY="122357">
        <dgm:presLayoutVars>
          <dgm:chMax val="0"/>
          <dgm:bulletEnabled val="1"/>
        </dgm:presLayoutVars>
      </dgm:prSet>
      <dgm:spPr/>
    </dgm:pt>
    <dgm:pt modelId="{4291C887-77B7-4706-B092-1B2CBD1427E4}" type="pres">
      <dgm:prSet presAssocID="{ADB4B69F-9E3F-4A70-934A-E676CB398E47}" presName="negativeSpace" presStyleCnt="0"/>
      <dgm:spPr/>
    </dgm:pt>
    <dgm:pt modelId="{B9015F38-8FA0-4C77-8D2E-AA7965D8BCDA}" type="pres">
      <dgm:prSet presAssocID="{ADB4B69F-9E3F-4A70-934A-E676CB398E47}" presName="childText" presStyleLbl="conFgAcc1" presStyleIdx="0" presStyleCnt="3">
        <dgm:presLayoutVars>
          <dgm:bulletEnabled val="1"/>
        </dgm:presLayoutVars>
      </dgm:prSet>
      <dgm:spPr/>
    </dgm:pt>
    <dgm:pt modelId="{B8EDDC8F-0E75-4496-8F10-C799B010EF91}" type="pres">
      <dgm:prSet presAssocID="{8AB69E6B-2AC7-4EC9-87E2-191BE698936F}" presName="spaceBetweenRectangles" presStyleCnt="0"/>
      <dgm:spPr/>
    </dgm:pt>
    <dgm:pt modelId="{4F963352-ECE5-4B82-9975-00125CE87683}" type="pres">
      <dgm:prSet presAssocID="{C0440F1C-1BDB-4191-B8DC-F6E29CACA574}" presName="parentLin" presStyleCnt="0"/>
      <dgm:spPr/>
    </dgm:pt>
    <dgm:pt modelId="{400EB55A-23AB-4C0E-BF9F-8510993707A4}" type="pres">
      <dgm:prSet presAssocID="{C0440F1C-1BDB-4191-B8DC-F6E29CACA574}" presName="parentLeftMargin" presStyleLbl="node1" presStyleIdx="0" presStyleCnt="3"/>
      <dgm:spPr/>
    </dgm:pt>
    <dgm:pt modelId="{C911F9C3-8FC2-4101-A947-FDF4E95B1707}" type="pres">
      <dgm:prSet presAssocID="{C0440F1C-1BDB-4191-B8DC-F6E29CACA574}" presName="parentText" presStyleLbl="node1" presStyleIdx="1" presStyleCnt="3" custScaleX="150037">
        <dgm:presLayoutVars>
          <dgm:chMax val="0"/>
          <dgm:bulletEnabled val="1"/>
        </dgm:presLayoutVars>
      </dgm:prSet>
      <dgm:spPr/>
    </dgm:pt>
    <dgm:pt modelId="{86B25CDD-0039-43F1-869E-5B7E519E0CDE}" type="pres">
      <dgm:prSet presAssocID="{C0440F1C-1BDB-4191-B8DC-F6E29CACA574}" presName="negativeSpace" presStyleCnt="0"/>
      <dgm:spPr/>
    </dgm:pt>
    <dgm:pt modelId="{55FC4946-6C29-4BCE-97CA-068EAC358F64}" type="pres">
      <dgm:prSet presAssocID="{C0440F1C-1BDB-4191-B8DC-F6E29CACA574}" presName="childText" presStyleLbl="conFgAcc1" presStyleIdx="1" presStyleCnt="3" custLinFactNeighborY="-14254">
        <dgm:presLayoutVars>
          <dgm:bulletEnabled val="1"/>
        </dgm:presLayoutVars>
      </dgm:prSet>
      <dgm:spPr/>
    </dgm:pt>
    <dgm:pt modelId="{4237E2DC-71E7-4AC9-96BC-2FBC7ECC4451}" type="pres">
      <dgm:prSet presAssocID="{6377D9AB-2911-495C-BBF8-80E177D09798}" presName="spaceBetweenRectangles" presStyleCnt="0"/>
      <dgm:spPr/>
    </dgm:pt>
    <dgm:pt modelId="{83EAAF83-6F59-44F5-87CB-C4113ED6D787}" type="pres">
      <dgm:prSet presAssocID="{AB772007-1358-4358-A09C-75A803C0CC1E}" presName="parentLin" presStyleCnt="0"/>
      <dgm:spPr/>
    </dgm:pt>
    <dgm:pt modelId="{FC97E669-4901-4E48-A8F3-3CF70C31935D}" type="pres">
      <dgm:prSet presAssocID="{AB772007-1358-4358-A09C-75A803C0CC1E}" presName="parentLeftMargin" presStyleLbl="node1" presStyleIdx="1" presStyleCnt="3"/>
      <dgm:spPr/>
    </dgm:pt>
    <dgm:pt modelId="{9DED9022-1BA6-4165-8D95-5C4578DE3A3F}" type="pres">
      <dgm:prSet presAssocID="{AB772007-1358-4358-A09C-75A803C0CC1E}" presName="parentText" presStyleLbl="node1" presStyleIdx="2" presStyleCnt="3" custScaleX="150037">
        <dgm:presLayoutVars>
          <dgm:chMax val="0"/>
          <dgm:bulletEnabled val="1"/>
        </dgm:presLayoutVars>
      </dgm:prSet>
      <dgm:spPr/>
    </dgm:pt>
    <dgm:pt modelId="{5A1ED089-747A-47DC-9F9E-82C4C7E73F67}" type="pres">
      <dgm:prSet presAssocID="{AB772007-1358-4358-A09C-75A803C0CC1E}" presName="negativeSpace" presStyleCnt="0"/>
      <dgm:spPr/>
    </dgm:pt>
    <dgm:pt modelId="{F3C03674-BEE7-4F39-832B-8C83F765A934}" type="pres">
      <dgm:prSet presAssocID="{AB772007-1358-4358-A09C-75A803C0CC1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0492C0C-5AD3-47BA-92A9-717F7E676C10}" type="presOf" srcId="{CBC8078F-E8D5-4593-AC02-13B6ABB0F7B7}" destId="{F3C03674-BEE7-4F39-832B-8C83F765A934}" srcOrd="0" destOrd="0" presId="urn:microsoft.com/office/officeart/2005/8/layout/list1"/>
    <dgm:cxn modelId="{F4F2901B-D074-4159-8E61-44F2459E0A8A}" srcId="{ADB4B69F-9E3F-4A70-934A-E676CB398E47}" destId="{741B80D8-3D77-4AF6-B13C-2EBCE2140FB6}" srcOrd="0" destOrd="0" parTransId="{953F16FA-C060-4913-A171-88B8336A44C2}" sibTransId="{19CE8E43-E686-479F-9197-7B755BD9A788}"/>
    <dgm:cxn modelId="{A58AA530-0EBB-4A8A-AFEB-495A75744F76}" type="presOf" srcId="{AB772007-1358-4358-A09C-75A803C0CC1E}" destId="{FC97E669-4901-4E48-A8F3-3CF70C31935D}" srcOrd="0" destOrd="0" presId="urn:microsoft.com/office/officeart/2005/8/layout/list1"/>
    <dgm:cxn modelId="{EECD6535-4AE9-4B21-9B54-C2325FF9BD29}" srcId="{C0440F1C-1BDB-4191-B8DC-F6E29CACA574}" destId="{C7968020-58E0-445F-A348-2381E0CF9D1C}" srcOrd="0" destOrd="0" parTransId="{AFA47E7E-AF50-4E2D-AF4F-CA3412EE7302}" sibTransId="{2908E15B-02E8-427B-AC38-F9C5025D82B2}"/>
    <dgm:cxn modelId="{436F3638-73D1-44E4-9288-1E450738E3B5}" type="presOf" srcId="{ADB4B69F-9E3F-4A70-934A-E676CB398E47}" destId="{1D56FD7F-DF80-4238-80F8-A61F7EDA8B04}" srcOrd="1" destOrd="0" presId="urn:microsoft.com/office/officeart/2005/8/layout/list1"/>
    <dgm:cxn modelId="{1F82CD62-5713-404F-AE54-ED6FD4ED2A98}" srcId="{2898C3E0-7616-4610-A77A-75620553F44E}" destId="{C0440F1C-1BDB-4191-B8DC-F6E29CACA574}" srcOrd="1" destOrd="0" parTransId="{C579ECA3-83C7-4FA1-B8F5-0E2B642B1433}" sibTransId="{6377D9AB-2911-495C-BBF8-80E177D09798}"/>
    <dgm:cxn modelId="{F5FB3066-20AF-4130-BB7D-7B1F2520E55B}" srcId="{2898C3E0-7616-4610-A77A-75620553F44E}" destId="{AB772007-1358-4358-A09C-75A803C0CC1E}" srcOrd="2" destOrd="0" parTransId="{99B15A8E-0555-46FE-BE04-AFB597AFF56F}" sibTransId="{7C28EAE7-05AF-4014-86EC-D0D8233A36FA}"/>
    <dgm:cxn modelId="{5D9D2753-7AA6-4576-879D-D8DD69158A61}" type="presOf" srcId="{AB772007-1358-4358-A09C-75A803C0CC1E}" destId="{9DED9022-1BA6-4165-8D95-5C4578DE3A3F}" srcOrd="1" destOrd="0" presId="urn:microsoft.com/office/officeart/2005/8/layout/list1"/>
    <dgm:cxn modelId="{A1893E7B-213A-47C8-80F0-9B192EB16B1D}" type="presOf" srcId="{2898C3E0-7616-4610-A77A-75620553F44E}" destId="{BAC2B81B-DC86-4E08-99F8-04204D57F16B}" srcOrd="0" destOrd="0" presId="urn:microsoft.com/office/officeart/2005/8/layout/list1"/>
    <dgm:cxn modelId="{43160C82-C3FD-4D07-8259-B14B171CAC0C}" type="presOf" srcId="{C7968020-58E0-445F-A348-2381E0CF9D1C}" destId="{55FC4946-6C29-4BCE-97CA-068EAC358F64}" srcOrd="0" destOrd="0" presId="urn:microsoft.com/office/officeart/2005/8/layout/list1"/>
    <dgm:cxn modelId="{3531DF90-5A44-4E5A-9019-1F38C251348F}" type="presOf" srcId="{C0440F1C-1BDB-4191-B8DC-F6E29CACA574}" destId="{C911F9C3-8FC2-4101-A947-FDF4E95B1707}" srcOrd="1" destOrd="0" presId="urn:microsoft.com/office/officeart/2005/8/layout/list1"/>
    <dgm:cxn modelId="{FD759795-2294-4F83-8854-1B4FB96623F0}" type="presOf" srcId="{0482478D-F2CF-4A02-8111-FE0AD0CBC465}" destId="{F3C03674-BEE7-4F39-832B-8C83F765A934}" srcOrd="0" destOrd="1" presId="urn:microsoft.com/office/officeart/2005/8/layout/list1"/>
    <dgm:cxn modelId="{A874489E-11EF-45F6-99F9-AD393ED31094}" srcId="{AB772007-1358-4358-A09C-75A803C0CC1E}" destId="{CBC8078F-E8D5-4593-AC02-13B6ABB0F7B7}" srcOrd="0" destOrd="0" parTransId="{D6D40512-ABCD-473E-AC06-397E39A51C67}" sibTransId="{3F8555D8-6B78-4B12-8EF4-EBE92CDD74D5}"/>
    <dgm:cxn modelId="{830A33CB-6F73-4F25-AE81-E1B96AB0B1FE}" srcId="{2898C3E0-7616-4610-A77A-75620553F44E}" destId="{ADB4B69F-9E3F-4A70-934A-E676CB398E47}" srcOrd="0" destOrd="0" parTransId="{D422ABB1-511F-407C-B354-19350C5E2132}" sibTransId="{8AB69E6B-2AC7-4EC9-87E2-191BE698936F}"/>
    <dgm:cxn modelId="{1ECD1CD7-5658-4FD4-978B-2AC5E39A8B97}" type="presOf" srcId="{ADB4B69F-9E3F-4A70-934A-E676CB398E47}" destId="{7AC52640-5AC6-4283-B213-BD34FB94F19C}" srcOrd="0" destOrd="0" presId="urn:microsoft.com/office/officeart/2005/8/layout/list1"/>
    <dgm:cxn modelId="{5854DBE5-0D02-4BFA-9A42-6C08F31F22E3}" type="presOf" srcId="{C0440F1C-1BDB-4191-B8DC-F6E29CACA574}" destId="{400EB55A-23AB-4C0E-BF9F-8510993707A4}" srcOrd="0" destOrd="0" presId="urn:microsoft.com/office/officeart/2005/8/layout/list1"/>
    <dgm:cxn modelId="{AFD724F6-81A3-46B6-A374-B0D361718303}" srcId="{AB772007-1358-4358-A09C-75A803C0CC1E}" destId="{0482478D-F2CF-4A02-8111-FE0AD0CBC465}" srcOrd="1" destOrd="0" parTransId="{17DC7647-C915-44B0-9D64-FA17E6496D0B}" sibTransId="{1BCC9D09-0E49-4EA5-8575-D9AD7EE49AE8}"/>
    <dgm:cxn modelId="{716045FA-3B72-455E-8DD2-8BFB8FE00365}" type="presOf" srcId="{741B80D8-3D77-4AF6-B13C-2EBCE2140FB6}" destId="{B9015F38-8FA0-4C77-8D2E-AA7965D8BCDA}" srcOrd="0" destOrd="0" presId="urn:microsoft.com/office/officeart/2005/8/layout/list1"/>
    <dgm:cxn modelId="{4343E345-2171-4DE7-8EF1-D7A5C35254EA}" type="presParOf" srcId="{BAC2B81B-DC86-4E08-99F8-04204D57F16B}" destId="{00636448-FC36-4758-9491-5EA65EF02D26}" srcOrd="0" destOrd="0" presId="urn:microsoft.com/office/officeart/2005/8/layout/list1"/>
    <dgm:cxn modelId="{B17C271D-6AC9-4F34-87EA-F4934BB73E6E}" type="presParOf" srcId="{00636448-FC36-4758-9491-5EA65EF02D26}" destId="{7AC52640-5AC6-4283-B213-BD34FB94F19C}" srcOrd="0" destOrd="0" presId="urn:microsoft.com/office/officeart/2005/8/layout/list1"/>
    <dgm:cxn modelId="{289633B2-D36B-4AAA-ACAE-C035AB05AC48}" type="presParOf" srcId="{00636448-FC36-4758-9491-5EA65EF02D26}" destId="{1D56FD7F-DF80-4238-80F8-A61F7EDA8B04}" srcOrd="1" destOrd="0" presId="urn:microsoft.com/office/officeart/2005/8/layout/list1"/>
    <dgm:cxn modelId="{FC96C466-0288-4FD7-BD55-17400EC4EE3C}" type="presParOf" srcId="{BAC2B81B-DC86-4E08-99F8-04204D57F16B}" destId="{4291C887-77B7-4706-B092-1B2CBD1427E4}" srcOrd="1" destOrd="0" presId="urn:microsoft.com/office/officeart/2005/8/layout/list1"/>
    <dgm:cxn modelId="{9BEFF1AC-BA38-427D-B50D-60FEF82714BA}" type="presParOf" srcId="{BAC2B81B-DC86-4E08-99F8-04204D57F16B}" destId="{B9015F38-8FA0-4C77-8D2E-AA7965D8BCDA}" srcOrd="2" destOrd="0" presId="urn:microsoft.com/office/officeart/2005/8/layout/list1"/>
    <dgm:cxn modelId="{58121784-9E1C-492F-A5D9-4468CA5453D9}" type="presParOf" srcId="{BAC2B81B-DC86-4E08-99F8-04204D57F16B}" destId="{B8EDDC8F-0E75-4496-8F10-C799B010EF91}" srcOrd="3" destOrd="0" presId="urn:microsoft.com/office/officeart/2005/8/layout/list1"/>
    <dgm:cxn modelId="{C753961F-9CBB-46F3-A671-5F38C01ECE67}" type="presParOf" srcId="{BAC2B81B-DC86-4E08-99F8-04204D57F16B}" destId="{4F963352-ECE5-4B82-9975-00125CE87683}" srcOrd="4" destOrd="0" presId="urn:microsoft.com/office/officeart/2005/8/layout/list1"/>
    <dgm:cxn modelId="{01E810D6-BBA8-4F31-B9CF-17A8022EC642}" type="presParOf" srcId="{4F963352-ECE5-4B82-9975-00125CE87683}" destId="{400EB55A-23AB-4C0E-BF9F-8510993707A4}" srcOrd="0" destOrd="0" presId="urn:microsoft.com/office/officeart/2005/8/layout/list1"/>
    <dgm:cxn modelId="{14F7A703-FEE2-486C-B3BD-2503C63B0585}" type="presParOf" srcId="{4F963352-ECE5-4B82-9975-00125CE87683}" destId="{C911F9C3-8FC2-4101-A947-FDF4E95B1707}" srcOrd="1" destOrd="0" presId="urn:microsoft.com/office/officeart/2005/8/layout/list1"/>
    <dgm:cxn modelId="{A22A389E-4540-4C8C-87A1-DBF56DC4B1ED}" type="presParOf" srcId="{BAC2B81B-DC86-4E08-99F8-04204D57F16B}" destId="{86B25CDD-0039-43F1-869E-5B7E519E0CDE}" srcOrd="5" destOrd="0" presId="urn:microsoft.com/office/officeart/2005/8/layout/list1"/>
    <dgm:cxn modelId="{153C4F21-E4E2-4E10-A99D-53ED92E85B0B}" type="presParOf" srcId="{BAC2B81B-DC86-4E08-99F8-04204D57F16B}" destId="{55FC4946-6C29-4BCE-97CA-068EAC358F64}" srcOrd="6" destOrd="0" presId="urn:microsoft.com/office/officeart/2005/8/layout/list1"/>
    <dgm:cxn modelId="{2B49F616-AE65-4E9E-A5BB-F46690714B77}" type="presParOf" srcId="{BAC2B81B-DC86-4E08-99F8-04204D57F16B}" destId="{4237E2DC-71E7-4AC9-96BC-2FBC7ECC4451}" srcOrd="7" destOrd="0" presId="urn:microsoft.com/office/officeart/2005/8/layout/list1"/>
    <dgm:cxn modelId="{2FEB93B1-9029-4A18-9464-E1D606D45F50}" type="presParOf" srcId="{BAC2B81B-DC86-4E08-99F8-04204D57F16B}" destId="{83EAAF83-6F59-44F5-87CB-C4113ED6D787}" srcOrd="8" destOrd="0" presId="urn:microsoft.com/office/officeart/2005/8/layout/list1"/>
    <dgm:cxn modelId="{2C664CA5-D1DD-4F5A-881C-26E78CC84437}" type="presParOf" srcId="{83EAAF83-6F59-44F5-87CB-C4113ED6D787}" destId="{FC97E669-4901-4E48-A8F3-3CF70C31935D}" srcOrd="0" destOrd="0" presId="urn:microsoft.com/office/officeart/2005/8/layout/list1"/>
    <dgm:cxn modelId="{47708D7F-47AF-4BCA-BFFA-47BAB8A1BC30}" type="presParOf" srcId="{83EAAF83-6F59-44F5-87CB-C4113ED6D787}" destId="{9DED9022-1BA6-4165-8D95-5C4578DE3A3F}" srcOrd="1" destOrd="0" presId="urn:microsoft.com/office/officeart/2005/8/layout/list1"/>
    <dgm:cxn modelId="{5C02A6EA-6AA1-44F8-A4F5-B751484C7830}" type="presParOf" srcId="{BAC2B81B-DC86-4E08-99F8-04204D57F16B}" destId="{5A1ED089-747A-47DC-9F9E-82C4C7E73F67}" srcOrd="9" destOrd="0" presId="urn:microsoft.com/office/officeart/2005/8/layout/list1"/>
    <dgm:cxn modelId="{23861898-C36A-4248-A447-EB76B62E0715}" type="presParOf" srcId="{BAC2B81B-DC86-4E08-99F8-04204D57F16B}" destId="{F3C03674-BEE7-4F39-832B-8C83F765A934}" srcOrd="10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98C3E0-7616-4610-A77A-75620553F44E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DB4B69F-9E3F-4A70-934A-E676CB398E47}">
      <dgm:prSet custT="1"/>
      <dgm:spPr>
        <a:solidFill>
          <a:schemeClr val="tx2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/>
            <a:t>1) Defining Complaints</a:t>
          </a:r>
        </a:p>
      </dgm:t>
    </dgm:pt>
    <dgm:pt modelId="{D422ABB1-511F-407C-B354-19350C5E2132}" type="parTrans" cxnId="{830A33CB-6F73-4F25-AE81-E1B96AB0B1FE}">
      <dgm:prSet/>
      <dgm:spPr/>
      <dgm:t>
        <a:bodyPr/>
        <a:lstStyle/>
        <a:p>
          <a:endParaRPr lang="en-US"/>
        </a:p>
      </dgm:t>
    </dgm:pt>
    <dgm:pt modelId="{8AB69E6B-2AC7-4EC9-87E2-191BE698936F}" type="sibTrans" cxnId="{830A33CB-6F73-4F25-AE81-E1B96AB0B1FE}">
      <dgm:prSet/>
      <dgm:spPr/>
      <dgm:t>
        <a:bodyPr/>
        <a:lstStyle/>
        <a:p>
          <a:endParaRPr lang="en-US"/>
        </a:p>
      </dgm:t>
    </dgm:pt>
    <dgm:pt modelId="{741B80D8-3D77-4AF6-B13C-2EBCE2140FB6}">
      <dgm:prSet custT="1"/>
      <dgm:spPr>
        <a:ln>
          <a:noFill/>
        </a:ln>
      </dgm:spPr>
      <dgm:t>
        <a:bodyPr/>
        <a:lstStyle/>
        <a:p>
          <a:r>
            <a:rPr lang="en-US" sz="1400" dirty="0"/>
            <a:t>define vexatious and frivolous complaints in the municipal context?</a:t>
          </a:r>
        </a:p>
      </dgm:t>
    </dgm:pt>
    <dgm:pt modelId="{953F16FA-C060-4913-A171-88B8336A44C2}" type="parTrans" cxnId="{F4F2901B-D074-4159-8E61-44F2459E0A8A}">
      <dgm:prSet/>
      <dgm:spPr/>
      <dgm:t>
        <a:bodyPr/>
        <a:lstStyle/>
        <a:p>
          <a:endParaRPr lang="en-US"/>
        </a:p>
      </dgm:t>
    </dgm:pt>
    <dgm:pt modelId="{19CE8E43-E686-479F-9197-7B755BD9A788}" type="sibTrans" cxnId="{F4F2901B-D074-4159-8E61-44F2459E0A8A}">
      <dgm:prSet/>
      <dgm:spPr/>
      <dgm:t>
        <a:bodyPr/>
        <a:lstStyle/>
        <a:p>
          <a:endParaRPr lang="en-US"/>
        </a:p>
      </dgm:t>
    </dgm:pt>
    <dgm:pt modelId="{DB2D9E4F-6E97-42AB-BDE1-1073E2C178B4}">
      <dgm:prSet custT="1"/>
      <dgm:spPr>
        <a:ln>
          <a:noFill/>
        </a:ln>
      </dgm:spPr>
      <dgm:t>
        <a:bodyPr/>
        <a:lstStyle/>
        <a:p>
          <a:r>
            <a:rPr lang="en-US" sz="1400" dirty="0"/>
            <a:t>What criteria would make these definitions clear and enforceable?</a:t>
          </a:r>
        </a:p>
      </dgm:t>
    </dgm:pt>
    <dgm:pt modelId="{E24A9E75-C1F2-4710-AA7D-47E23C86A090}" type="parTrans" cxnId="{F6648A58-B48C-49FE-A5B7-FF68685C6CBB}">
      <dgm:prSet/>
      <dgm:spPr/>
      <dgm:t>
        <a:bodyPr/>
        <a:lstStyle/>
        <a:p>
          <a:endParaRPr lang="en-US"/>
        </a:p>
      </dgm:t>
    </dgm:pt>
    <dgm:pt modelId="{D6BD0D84-3E6B-4437-9AA9-E76E5F499BCB}" type="sibTrans" cxnId="{F6648A58-B48C-49FE-A5B7-FF68685C6CBB}">
      <dgm:prSet/>
      <dgm:spPr/>
      <dgm:t>
        <a:bodyPr/>
        <a:lstStyle/>
        <a:p>
          <a:endParaRPr lang="en-US"/>
        </a:p>
      </dgm:t>
    </dgm:pt>
    <dgm:pt modelId="{C0440F1C-1BDB-4191-B8DC-F6E29CACA574}">
      <dgm:prSet custT="1"/>
      <dgm:spPr>
        <a:solidFill>
          <a:schemeClr val="accent3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/>
            <a:t>2) Complaint Process</a:t>
          </a:r>
        </a:p>
      </dgm:t>
    </dgm:pt>
    <dgm:pt modelId="{C579ECA3-83C7-4FA1-B8F5-0E2B642B1433}" type="parTrans" cxnId="{1F82CD62-5713-404F-AE54-ED6FD4ED2A98}">
      <dgm:prSet/>
      <dgm:spPr/>
      <dgm:t>
        <a:bodyPr/>
        <a:lstStyle/>
        <a:p>
          <a:endParaRPr lang="en-US"/>
        </a:p>
      </dgm:t>
    </dgm:pt>
    <dgm:pt modelId="{6377D9AB-2911-495C-BBF8-80E177D09798}" type="sibTrans" cxnId="{1F82CD62-5713-404F-AE54-ED6FD4ED2A98}">
      <dgm:prSet/>
      <dgm:spPr/>
      <dgm:t>
        <a:bodyPr/>
        <a:lstStyle/>
        <a:p>
          <a:endParaRPr lang="en-US"/>
        </a:p>
      </dgm:t>
    </dgm:pt>
    <dgm:pt modelId="{C7968020-58E0-445F-A348-2381E0CF9D1C}">
      <dgm:prSet custT="1"/>
      <dgm:spPr>
        <a:ln>
          <a:noFill/>
        </a:ln>
      </dgm:spPr>
      <dgm:t>
        <a:bodyPr/>
        <a:lstStyle/>
        <a:p>
          <a:r>
            <a:rPr lang="en-US" sz="1400" dirty="0"/>
            <a:t>Should municipalities adopt a standardized intake form for complaints?</a:t>
          </a:r>
        </a:p>
      </dgm:t>
    </dgm:pt>
    <dgm:pt modelId="{AFA47E7E-AF50-4E2D-AF4F-CA3412EE7302}" type="parTrans" cxnId="{EECD6535-4AE9-4B21-9B54-C2325FF9BD29}">
      <dgm:prSet/>
      <dgm:spPr/>
      <dgm:t>
        <a:bodyPr/>
        <a:lstStyle/>
        <a:p>
          <a:endParaRPr lang="en-US"/>
        </a:p>
      </dgm:t>
    </dgm:pt>
    <dgm:pt modelId="{2908E15B-02E8-427B-AC38-F9C5025D82B2}" type="sibTrans" cxnId="{EECD6535-4AE9-4B21-9B54-C2325FF9BD29}">
      <dgm:prSet/>
      <dgm:spPr/>
      <dgm:t>
        <a:bodyPr/>
        <a:lstStyle/>
        <a:p>
          <a:endParaRPr lang="en-US"/>
        </a:p>
      </dgm:t>
    </dgm:pt>
    <dgm:pt modelId="{CDE01631-4E1C-4813-B371-1BE0E0473C33}">
      <dgm:prSet custT="1"/>
      <dgm:spPr>
        <a:ln>
          <a:noFill/>
        </a:ln>
      </dgm:spPr>
      <dgm:t>
        <a:bodyPr/>
        <a:lstStyle/>
        <a:p>
          <a:r>
            <a:rPr lang="en-US" sz="1400" dirty="0"/>
            <a:t>What would be the administrative burden of managing an intake fee? </a:t>
          </a:r>
        </a:p>
      </dgm:t>
    </dgm:pt>
    <dgm:pt modelId="{C1B1AFC8-3069-490B-A379-20DC6E542B0E}" type="parTrans" cxnId="{6A3E17B2-A424-48C7-8A98-61562FD32726}">
      <dgm:prSet/>
      <dgm:spPr/>
      <dgm:t>
        <a:bodyPr/>
        <a:lstStyle/>
        <a:p>
          <a:endParaRPr lang="en-US"/>
        </a:p>
      </dgm:t>
    </dgm:pt>
    <dgm:pt modelId="{C47D5C68-2171-4B88-AE01-F2B84A38D42A}" type="sibTrans" cxnId="{6A3E17B2-A424-48C7-8A98-61562FD32726}">
      <dgm:prSet/>
      <dgm:spPr/>
      <dgm:t>
        <a:bodyPr/>
        <a:lstStyle/>
        <a:p>
          <a:endParaRPr lang="en-US"/>
        </a:p>
      </dgm:t>
    </dgm:pt>
    <dgm:pt modelId="{ABB5A2BB-99A0-4677-96A1-36DEB2BFE18F}">
      <dgm:prSet custT="1"/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/>
            <a:t>3) Investigation &amp; Enforcement</a:t>
          </a:r>
        </a:p>
      </dgm:t>
    </dgm:pt>
    <dgm:pt modelId="{3AA160BA-CF15-4544-8A86-422583BCD078}" type="parTrans" cxnId="{C5A50A4C-E601-4648-AF6B-A6202EF29161}">
      <dgm:prSet/>
      <dgm:spPr/>
      <dgm:t>
        <a:bodyPr/>
        <a:lstStyle/>
        <a:p>
          <a:endParaRPr lang="en-US"/>
        </a:p>
      </dgm:t>
    </dgm:pt>
    <dgm:pt modelId="{95E3F2BE-730B-4FFE-953D-DDD78D44687A}" type="sibTrans" cxnId="{C5A50A4C-E601-4648-AF6B-A6202EF29161}">
      <dgm:prSet/>
      <dgm:spPr/>
      <dgm:t>
        <a:bodyPr/>
        <a:lstStyle/>
        <a:p>
          <a:endParaRPr lang="en-US"/>
        </a:p>
      </dgm:t>
    </dgm:pt>
    <dgm:pt modelId="{21C46B50-1525-48A8-9590-69D6FC353184}">
      <dgm:prSet custT="1"/>
      <dgm:spPr>
        <a:ln>
          <a:noFill/>
        </a:ln>
      </dgm:spPr>
      <dgm:t>
        <a:bodyPr/>
        <a:lstStyle/>
        <a:p>
          <a:r>
            <a:rPr lang="en-US" sz="1400" dirty="0"/>
            <a:t>Should investigators have the authority to award costs against complainants in certain cases?</a:t>
          </a:r>
        </a:p>
      </dgm:t>
    </dgm:pt>
    <dgm:pt modelId="{2F17ECA4-CDD7-4874-97F3-6C483B567A95}" type="parTrans" cxnId="{019C9932-B071-48DE-ACD0-15476D257FC2}">
      <dgm:prSet/>
      <dgm:spPr/>
      <dgm:t>
        <a:bodyPr/>
        <a:lstStyle/>
        <a:p>
          <a:endParaRPr lang="en-US"/>
        </a:p>
      </dgm:t>
    </dgm:pt>
    <dgm:pt modelId="{6E59B6BA-44FA-4E5B-8013-FC7A032146D1}" type="sibTrans" cxnId="{019C9932-B071-48DE-ACD0-15476D257FC2}">
      <dgm:prSet/>
      <dgm:spPr/>
      <dgm:t>
        <a:bodyPr/>
        <a:lstStyle/>
        <a:p>
          <a:endParaRPr lang="en-US"/>
        </a:p>
      </dgm:t>
    </dgm:pt>
    <dgm:pt modelId="{B66B0CFD-B151-4823-B76D-0C0B5C18F998}">
      <dgm:prSet custT="1"/>
      <dgm:spPr>
        <a:ln>
          <a:noFill/>
        </a:ln>
      </dgm:spPr>
      <dgm:t>
        <a:bodyPr/>
        <a:lstStyle/>
        <a:p>
          <a:r>
            <a:rPr lang="en-US" sz="1400" dirty="0"/>
            <a:t>How can we ensure investigators remain impartial and avoid incentives to escalate complaints?</a:t>
          </a:r>
        </a:p>
      </dgm:t>
    </dgm:pt>
    <dgm:pt modelId="{F04C7267-8A35-409D-B58C-866010314412}" type="parTrans" cxnId="{5959656C-09DD-4B91-8EBB-28DE8337601C}">
      <dgm:prSet/>
      <dgm:spPr/>
      <dgm:t>
        <a:bodyPr/>
        <a:lstStyle/>
        <a:p>
          <a:endParaRPr lang="en-US"/>
        </a:p>
      </dgm:t>
    </dgm:pt>
    <dgm:pt modelId="{7D7B0DB9-1A26-4DE5-8378-08767DA3471C}" type="sibTrans" cxnId="{5959656C-09DD-4B91-8EBB-28DE8337601C}">
      <dgm:prSet/>
      <dgm:spPr/>
      <dgm:t>
        <a:bodyPr/>
        <a:lstStyle/>
        <a:p>
          <a:endParaRPr lang="en-US"/>
        </a:p>
      </dgm:t>
    </dgm:pt>
    <dgm:pt modelId="{BF2F5F48-462B-4558-98C4-E0344FA4AC5C}">
      <dgm:prSet custT="1"/>
      <dgm:spPr>
        <a:solidFill>
          <a:schemeClr val="accent5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/>
            <a:t>4) Centralization</a:t>
          </a:r>
        </a:p>
      </dgm:t>
    </dgm:pt>
    <dgm:pt modelId="{98E8E291-8C42-45CD-9163-D9863CAB2328}" type="parTrans" cxnId="{79F703C5-B298-44F6-8DA7-D87D742509C9}">
      <dgm:prSet/>
      <dgm:spPr/>
      <dgm:t>
        <a:bodyPr/>
        <a:lstStyle/>
        <a:p>
          <a:endParaRPr lang="en-US"/>
        </a:p>
      </dgm:t>
    </dgm:pt>
    <dgm:pt modelId="{274E20B5-0B25-4063-84C1-2732D46B9D36}" type="sibTrans" cxnId="{79F703C5-B298-44F6-8DA7-D87D742509C9}">
      <dgm:prSet/>
      <dgm:spPr/>
      <dgm:t>
        <a:bodyPr/>
        <a:lstStyle/>
        <a:p>
          <a:endParaRPr lang="en-US"/>
        </a:p>
      </dgm:t>
    </dgm:pt>
    <dgm:pt modelId="{5AED7036-E4F2-4E7C-9AA4-3956D21D393A}">
      <dgm:prSet custT="1"/>
      <dgm:spPr>
        <a:ln>
          <a:noFill/>
        </a:ln>
      </dgm:spPr>
      <dgm:t>
        <a:bodyPr/>
        <a:lstStyle/>
        <a:p>
          <a:r>
            <a:rPr lang="en-US" sz="1400"/>
            <a:t>Would a centralized office for intake and investigation improve fairness and efficiency?</a:t>
          </a:r>
        </a:p>
      </dgm:t>
    </dgm:pt>
    <dgm:pt modelId="{43D425D3-4518-471B-A3B8-82FEBC96DCAC}" type="parTrans" cxnId="{FB0DB129-AFDC-4CE1-8E32-381BA99C8269}">
      <dgm:prSet/>
      <dgm:spPr/>
      <dgm:t>
        <a:bodyPr/>
        <a:lstStyle/>
        <a:p>
          <a:endParaRPr lang="en-US"/>
        </a:p>
      </dgm:t>
    </dgm:pt>
    <dgm:pt modelId="{59167FF9-38AB-4B9E-8D61-4782E7071E32}" type="sibTrans" cxnId="{FB0DB129-AFDC-4CE1-8E32-381BA99C8269}">
      <dgm:prSet/>
      <dgm:spPr/>
      <dgm:t>
        <a:bodyPr/>
        <a:lstStyle/>
        <a:p>
          <a:endParaRPr lang="en-US"/>
        </a:p>
      </dgm:t>
    </dgm:pt>
    <dgm:pt modelId="{0A6609D8-8361-4854-A194-2010B9EC07BD}">
      <dgm:prSet custT="1"/>
      <dgm:spPr>
        <a:ln>
          <a:noFill/>
        </a:ln>
      </dgm:spPr>
      <dgm:t>
        <a:bodyPr/>
        <a:lstStyle/>
        <a:p>
          <a:r>
            <a:rPr lang="en-US" sz="1400" dirty="0"/>
            <a:t>What challenges or benefits do you foresee with centralization?</a:t>
          </a:r>
        </a:p>
      </dgm:t>
    </dgm:pt>
    <dgm:pt modelId="{D15D9A37-9531-4FA5-8EF0-5810CF1E3016}" type="parTrans" cxnId="{484F8FC1-E3FE-4475-8757-5CB4771E8AA8}">
      <dgm:prSet/>
      <dgm:spPr/>
      <dgm:t>
        <a:bodyPr/>
        <a:lstStyle/>
        <a:p>
          <a:endParaRPr lang="en-US"/>
        </a:p>
      </dgm:t>
    </dgm:pt>
    <dgm:pt modelId="{2F5BF7C3-15E8-42A5-9ABC-E53666355993}" type="sibTrans" cxnId="{484F8FC1-E3FE-4475-8757-5CB4771E8AA8}">
      <dgm:prSet/>
      <dgm:spPr/>
      <dgm:t>
        <a:bodyPr/>
        <a:lstStyle/>
        <a:p>
          <a:endParaRPr lang="en-US"/>
        </a:p>
      </dgm:t>
    </dgm:pt>
    <dgm:pt modelId="{AB772007-1358-4358-A09C-75A803C0CC1E}">
      <dgm:prSet custT="1"/>
      <dgm:spPr>
        <a:solidFill>
          <a:schemeClr val="accent4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/>
            <a:t>5) Other Considerations</a:t>
          </a:r>
        </a:p>
      </dgm:t>
    </dgm:pt>
    <dgm:pt modelId="{99B15A8E-0555-46FE-BE04-AFB597AFF56F}" type="parTrans" cxnId="{F5FB3066-20AF-4130-BB7D-7B1F2520E55B}">
      <dgm:prSet/>
      <dgm:spPr/>
      <dgm:t>
        <a:bodyPr/>
        <a:lstStyle/>
        <a:p>
          <a:endParaRPr lang="en-US"/>
        </a:p>
      </dgm:t>
    </dgm:pt>
    <dgm:pt modelId="{7C28EAE7-05AF-4014-86EC-D0D8233A36FA}" type="sibTrans" cxnId="{F5FB3066-20AF-4130-BB7D-7B1F2520E55B}">
      <dgm:prSet/>
      <dgm:spPr/>
      <dgm:t>
        <a:bodyPr/>
        <a:lstStyle/>
        <a:p>
          <a:endParaRPr lang="en-US"/>
        </a:p>
      </dgm:t>
    </dgm:pt>
    <dgm:pt modelId="{CBC8078F-E8D5-4593-AC02-13B6ABB0F7B7}">
      <dgm:prSet custT="1"/>
      <dgm:spPr>
        <a:ln>
          <a:noFill/>
        </a:ln>
      </dgm:spPr>
      <dgm:t>
        <a:bodyPr/>
        <a:lstStyle/>
        <a:p>
          <a:r>
            <a:rPr lang="en-US" sz="1400"/>
            <a:t>Are there additional short-term or long-term options we should explore?</a:t>
          </a:r>
        </a:p>
      </dgm:t>
    </dgm:pt>
    <dgm:pt modelId="{D6D40512-ABCD-473E-AC06-397E39A51C67}" type="parTrans" cxnId="{A874489E-11EF-45F6-99F9-AD393ED31094}">
      <dgm:prSet/>
      <dgm:spPr/>
      <dgm:t>
        <a:bodyPr/>
        <a:lstStyle/>
        <a:p>
          <a:endParaRPr lang="en-US"/>
        </a:p>
      </dgm:t>
    </dgm:pt>
    <dgm:pt modelId="{3F8555D8-6B78-4B12-8EF4-EBE92CDD74D5}" type="sibTrans" cxnId="{A874489E-11EF-45F6-99F9-AD393ED31094}">
      <dgm:prSet/>
      <dgm:spPr/>
      <dgm:t>
        <a:bodyPr/>
        <a:lstStyle/>
        <a:p>
          <a:endParaRPr lang="en-US"/>
        </a:p>
      </dgm:t>
    </dgm:pt>
    <dgm:pt modelId="{0482478D-F2CF-4A02-8111-FE0AD0CBC465}">
      <dgm:prSet custT="1"/>
      <dgm:spPr>
        <a:ln>
          <a:noFill/>
        </a:ln>
      </dgm:spPr>
      <dgm:t>
        <a:bodyPr/>
        <a:lstStyle/>
        <a:p>
          <a:r>
            <a:rPr lang="en-US" sz="1400"/>
            <a:t>What supports do municipalities need to implement these changes effectively?</a:t>
          </a:r>
        </a:p>
      </dgm:t>
    </dgm:pt>
    <dgm:pt modelId="{17DC7647-C915-44B0-9D64-FA17E6496D0B}" type="parTrans" cxnId="{AFD724F6-81A3-46B6-A374-B0D361718303}">
      <dgm:prSet/>
      <dgm:spPr/>
      <dgm:t>
        <a:bodyPr/>
        <a:lstStyle/>
        <a:p>
          <a:endParaRPr lang="en-US"/>
        </a:p>
      </dgm:t>
    </dgm:pt>
    <dgm:pt modelId="{1BCC9D09-0E49-4EA5-8575-D9AD7EE49AE8}" type="sibTrans" cxnId="{AFD724F6-81A3-46B6-A374-B0D361718303}">
      <dgm:prSet/>
      <dgm:spPr/>
      <dgm:t>
        <a:bodyPr/>
        <a:lstStyle/>
        <a:p>
          <a:endParaRPr lang="en-US"/>
        </a:p>
      </dgm:t>
    </dgm:pt>
    <dgm:pt modelId="{2A3AB852-B767-43DA-B391-37926EDBF465}">
      <dgm:prSet custT="1"/>
      <dgm:spPr>
        <a:ln>
          <a:noFill/>
        </a:ln>
      </dgm:spPr>
      <dgm:t>
        <a:bodyPr/>
        <a:lstStyle/>
        <a:p>
          <a:r>
            <a:rPr lang="en-US" sz="1200" i="1" dirty="0"/>
            <a:t>“lacks any reasonable basis in fact or law, or that does not relate to conduct governed by the Code of Conduct.”</a:t>
          </a:r>
        </a:p>
      </dgm:t>
    </dgm:pt>
    <dgm:pt modelId="{BB68246E-F330-434F-AA13-252903DBBA0D}" type="parTrans" cxnId="{97A734CA-F047-412D-95AE-143E336C61E9}">
      <dgm:prSet/>
      <dgm:spPr/>
      <dgm:t>
        <a:bodyPr/>
        <a:lstStyle/>
        <a:p>
          <a:endParaRPr lang="en-CA"/>
        </a:p>
      </dgm:t>
    </dgm:pt>
    <dgm:pt modelId="{6158F220-7BC0-41FA-B12D-4FF48002867D}" type="sibTrans" cxnId="{97A734CA-F047-412D-95AE-143E336C61E9}">
      <dgm:prSet/>
      <dgm:spPr/>
      <dgm:t>
        <a:bodyPr/>
        <a:lstStyle/>
        <a:p>
          <a:endParaRPr lang="en-CA"/>
        </a:p>
      </dgm:t>
    </dgm:pt>
    <dgm:pt modelId="{BAC2B81B-DC86-4E08-99F8-04204D57F16B}" type="pres">
      <dgm:prSet presAssocID="{2898C3E0-7616-4610-A77A-75620553F44E}" presName="linear" presStyleCnt="0">
        <dgm:presLayoutVars>
          <dgm:dir/>
          <dgm:animLvl val="lvl"/>
          <dgm:resizeHandles val="exact"/>
        </dgm:presLayoutVars>
      </dgm:prSet>
      <dgm:spPr/>
    </dgm:pt>
    <dgm:pt modelId="{00636448-FC36-4758-9491-5EA65EF02D26}" type="pres">
      <dgm:prSet presAssocID="{ADB4B69F-9E3F-4A70-934A-E676CB398E47}" presName="parentLin" presStyleCnt="0"/>
      <dgm:spPr/>
    </dgm:pt>
    <dgm:pt modelId="{7AC52640-5AC6-4283-B213-BD34FB94F19C}" type="pres">
      <dgm:prSet presAssocID="{ADB4B69F-9E3F-4A70-934A-E676CB398E47}" presName="parentLeftMargin" presStyleLbl="node1" presStyleIdx="0" presStyleCnt="5"/>
      <dgm:spPr/>
    </dgm:pt>
    <dgm:pt modelId="{1D56FD7F-DF80-4238-80F8-A61F7EDA8B04}" type="pres">
      <dgm:prSet presAssocID="{ADB4B69F-9E3F-4A70-934A-E676CB398E47}" presName="parentText" presStyleLbl="node1" presStyleIdx="0" presStyleCnt="5" custScaleX="150037">
        <dgm:presLayoutVars>
          <dgm:chMax val="0"/>
          <dgm:bulletEnabled val="1"/>
        </dgm:presLayoutVars>
      </dgm:prSet>
      <dgm:spPr/>
    </dgm:pt>
    <dgm:pt modelId="{4291C887-77B7-4706-B092-1B2CBD1427E4}" type="pres">
      <dgm:prSet presAssocID="{ADB4B69F-9E3F-4A70-934A-E676CB398E47}" presName="negativeSpace" presStyleCnt="0"/>
      <dgm:spPr/>
    </dgm:pt>
    <dgm:pt modelId="{B9015F38-8FA0-4C77-8D2E-AA7965D8BCDA}" type="pres">
      <dgm:prSet presAssocID="{ADB4B69F-9E3F-4A70-934A-E676CB398E47}" presName="childText" presStyleLbl="conFgAcc1" presStyleIdx="0" presStyleCnt="5">
        <dgm:presLayoutVars>
          <dgm:bulletEnabled val="1"/>
        </dgm:presLayoutVars>
      </dgm:prSet>
      <dgm:spPr/>
    </dgm:pt>
    <dgm:pt modelId="{B8EDDC8F-0E75-4496-8F10-C799B010EF91}" type="pres">
      <dgm:prSet presAssocID="{8AB69E6B-2AC7-4EC9-87E2-191BE698936F}" presName="spaceBetweenRectangles" presStyleCnt="0"/>
      <dgm:spPr/>
    </dgm:pt>
    <dgm:pt modelId="{4F963352-ECE5-4B82-9975-00125CE87683}" type="pres">
      <dgm:prSet presAssocID="{C0440F1C-1BDB-4191-B8DC-F6E29CACA574}" presName="parentLin" presStyleCnt="0"/>
      <dgm:spPr/>
    </dgm:pt>
    <dgm:pt modelId="{400EB55A-23AB-4C0E-BF9F-8510993707A4}" type="pres">
      <dgm:prSet presAssocID="{C0440F1C-1BDB-4191-B8DC-F6E29CACA574}" presName="parentLeftMargin" presStyleLbl="node1" presStyleIdx="0" presStyleCnt="5"/>
      <dgm:spPr/>
    </dgm:pt>
    <dgm:pt modelId="{C911F9C3-8FC2-4101-A947-FDF4E95B1707}" type="pres">
      <dgm:prSet presAssocID="{C0440F1C-1BDB-4191-B8DC-F6E29CACA574}" presName="parentText" presStyleLbl="node1" presStyleIdx="1" presStyleCnt="5" custScaleX="150037">
        <dgm:presLayoutVars>
          <dgm:chMax val="0"/>
          <dgm:bulletEnabled val="1"/>
        </dgm:presLayoutVars>
      </dgm:prSet>
      <dgm:spPr/>
    </dgm:pt>
    <dgm:pt modelId="{86B25CDD-0039-43F1-869E-5B7E519E0CDE}" type="pres">
      <dgm:prSet presAssocID="{C0440F1C-1BDB-4191-B8DC-F6E29CACA574}" presName="negativeSpace" presStyleCnt="0"/>
      <dgm:spPr/>
    </dgm:pt>
    <dgm:pt modelId="{55FC4946-6C29-4BCE-97CA-068EAC358F64}" type="pres">
      <dgm:prSet presAssocID="{C0440F1C-1BDB-4191-B8DC-F6E29CACA574}" presName="childText" presStyleLbl="conFgAcc1" presStyleIdx="1" presStyleCnt="5" custLinFactNeighborY="-14254">
        <dgm:presLayoutVars>
          <dgm:bulletEnabled val="1"/>
        </dgm:presLayoutVars>
      </dgm:prSet>
      <dgm:spPr/>
    </dgm:pt>
    <dgm:pt modelId="{4237E2DC-71E7-4AC9-96BC-2FBC7ECC4451}" type="pres">
      <dgm:prSet presAssocID="{6377D9AB-2911-495C-BBF8-80E177D09798}" presName="spaceBetweenRectangles" presStyleCnt="0"/>
      <dgm:spPr/>
    </dgm:pt>
    <dgm:pt modelId="{CB7206B6-AB48-47B5-A61C-38139F79BE5A}" type="pres">
      <dgm:prSet presAssocID="{ABB5A2BB-99A0-4677-96A1-36DEB2BFE18F}" presName="parentLin" presStyleCnt="0"/>
      <dgm:spPr/>
    </dgm:pt>
    <dgm:pt modelId="{95B4E88C-8DCD-4E5D-94A0-9B6EF01C9B88}" type="pres">
      <dgm:prSet presAssocID="{ABB5A2BB-99A0-4677-96A1-36DEB2BFE18F}" presName="parentLeftMargin" presStyleLbl="node1" presStyleIdx="1" presStyleCnt="5"/>
      <dgm:spPr/>
    </dgm:pt>
    <dgm:pt modelId="{1B419F5E-DCDC-4D78-86D0-8CAE74687670}" type="pres">
      <dgm:prSet presAssocID="{ABB5A2BB-99A0-4677-96A1-36DEB2BFE18F}" presName="parentText" presStyleLbl="node1" presStyleIdx="2" presStyleCnt="5" custScaleX="150037">
        <dgm:presLayoutVars>
          <dgm:chMax val="0"/>
          <dgm:bulletEnabled val="1"/>
        </dgm:presLayoutVars>
      </dgm:prSet>
      <dgm:spPr/>
    </dgm:pt>
    <dgm:pt modelId="{3D672AAF-334F-4D4F-894C-DAAC9E386398}" type="pres">
      <dgm:prSet presAssocID="{ABB5A2BB-99A0-4677-96A1-36DEB2BFE18F}" presName="negativeSpace" presStyleCnt="0"/>
      <dgm:spPr/>
    </dgm:pt>
    <dgm:pt modelId="{AD85BE44-52FE-4C4B-9FDB-323D5FDAB539}" type="pres">
      <dgm:prSet presAssocID="{ABB5A2BB-99A0-4677-96A1-36DEB2BFE18F}" presName="childText" presStyleLbl="conFgAcc1" presStyleIdx="2" presStyleCnt="5">
        <dgm:presLayoutVars>
          <dgm:bulletEnabled val="1"/>
        </dgm:presLayoutVars>
      </dgm:prSet>
      <dgm:spPr/>
    </dgm:pt>
    <dgm:pt modelId="{90F19106-CF5E-4635-9DD7-4A84DF867CBB}" type="pres">
      <dgm:prSet presAssocID="{95E3F2BE-730B-4FFE-953D-DDD78D44687A}" presName="spaceBetweenRectangles" presStyleCnt="0"/>
      <dgm:spPr/>
    </dgm:pt>
    <dgm:pt modelId="{F3D68971-EAEA-4B05-ABDA-A84998318275}" type="pres">
      <dgm:prSet presAssocID="{BF2F5F48-462B-4558-98C4-E0344FA4AC5C}" presName="parentLin" presStyleCnt="0"/>
      <dgm:spPr/>
    </dgm:pt>
    <dgm:pt modelId="{E4519239-B21A-40EA-80BC-D82274E3F181}" type="pres">
      <dgm:prSet presAssocID="{BF2F5F48-462B-4558-98C4-E0344FA4AC5C}" presName="parentLeftMargin" presStyleLbl="node1" presStyleIdx="2" presStyleCnt="5"/>
      <dgm:spPr/>
    </dgm:pt>
    <dgm:pt modelId="{2BC8BEFE-1832-40EE-94FD-8D02222945B0}" type="pres">
      <dgm:prSet presAssocID="{BF2F5F48-462B-4558-98C4-E0344FA4AC5C}" presName="parentText" presStyleLbl="node1" presStyleIdx="3" presStyleCnt="5" custScaleX="150037">
        <dgm:presLayoutVars>
          <dgm:chMax val="0"/>
          <dgm:bulletEnabled val="1"/>
        </dgm:presLayoutVars>
      </dgm:prSet>
      <dgm:spPr/>
    </dgm:pt>
    <dgm:pt modelId="{BE7418A5-DF8C-423B-85BC-F56A92C488DC}" type="pres">
      <dgm:prSet presAssocID="{BF2F5F48-462B-4558-98C4-E0344FA4AC5C}" presName="negativeSpace" presStyleCnt="0"/>
      <dgm:spPr/>
    </dgm:pt>
    <dgm:pt modelId="{62804864-7EAE-4EFA-BF50-59318E08CF72}" type="pres">
      <dgm:prSet presAssocID="{BF2F5F48-462B-4558-98C4-E0344FA4AC5C}" presName="childText" presStyleLbl="conFgAcc1" presStyleIdx="3" presStyleCnt="5">
        <dgm:presLayoutVars>
          <dgm:bulletEnabled val="1"/>
        </dgm:presLayoutVars>
      </dgm:prSet>
      <dgm:spPr/>
    </dgm:pt>
    <dgm:pt modelId="{07DE6573-1622-4BA8-B8C8-4BB8DA962C99}" type="pres">
      <dgm:prSet presAssocID="{274E20B5-0B25-4063-84C1-2732D46B9D36}" presName="spaceBetweenRectangles" presStyleCnt="0"/>
      <dgm:spPr/>
    </dgm:pt>
    <dgm:pt modelId="{83EAAF83-6F59-44F5-87CB-C4113ED6D787}" type="pres">
      <dgm:prSet presAssocID="{AB772007-1358-4358-A09C-75A803C0CC1E}" presName="parentLin" presStyleCnt="0"/>
      <dgm:spPr/>
    </dgm:pt>
    <dgm:pt modelId="{FC97E669-4901-4E48-A8F3-3CF70C31935D}" type="pres">
      <dgm:prSet presAssocID="{AB772007-1358-4358-A09C-75A803C0CC1E}" presName="parentLeftMargin" presStyleLbl="node1" presStyleIdx="3" presStyleCnt="5"/>
      <dgm:spPr/>
    </dgm:pt>
    <dgm:pt modelId="{9DED9022-1BA6-4165-8D95-5C4578DE3A3F}" type="pres">
      <dgm:prSet presAssocID="{AB772007-1358-4358-A09C-75A803C0CC1E}" presName="parentText" presStyleLbl="node1" presStyleIdx="4" presStyleCnt="5" custScaleX="150037">
        <dgm:presLayoutVars>
          <dgm:chMax val="0"/>
          <dgm:bulletEnabled val="1"/>
        </dgm:presLayoutVars>
      </dgm:prSet>
      <dgm:spPr/>
    </dgm:pt>
    <dgm:pt modelId="{5A1ED089-747A-47DC-9F9E-82C4C7E73F67}" type="pres">
      <dgm:prSet presAssocID="{AB772007-1358-4358-A09C-75A803C0CC1E}" presName="negativeSpace" presStyleCnt="0"/>
      <dgm:spPr/>
    </dgm:pt>
    <dgm:pt modelId="{F3C03674-BEE7-4F39-832B-8C83F765A934}" type="pres">
      <dgm:prSet presAssocID="{AB772007-1358-4358-A09C-75A803C0CC1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845F003-181F-47E1-8D44-6CD65381B77C}" type="presOf" srcId="{ADB4B69F-9E3F-4A70-934A-E676CB398E47}" destId="{7AC52640-5AC6-4283-B213-BD34FB94F19C}" srcOrd="0" destOrd="0" presId="urn:microsoft.com/office/officeart/2005/8/layout/list1"/>
    <dgm:cxn modelId="{F4F2901B-D074-4159-8E61-44F2459E0A8A}" srcId="{ADB4B69F-9E3F-4A70-934A-E676CB398E47}" destId="{741B80D8-3D77-4AF6-B13C-2EBCE2140FB6}" srcOrd="0" destOrd="0" parTransId="{953F16FA-C060-4913-A171-88B8336A44C2}" sibTransId="{19CE8E43-E686-479F-9197-7B755BD9A788}"/>
    <dgm:cxn modelId="{FB0DB129-AFDC-4CE1-8E32-381BA99C8269}" srcId="{BF2F5F48-462B-4558-98C4-E0344FA4AC5C}" destId="{5AED7036-E4F2-4E7C-9AA4-3956D21D393A}" srcOrd="0" destOrd="0" parTransId="{43D425D3-4518-471B-A3B8-82FEBC96DCAC}" sibTransId="{59167FF9-38AB-4B9E-8D61-4782E7071E32}"/>
    <dgm:cxn modelId="{019C9932-B071-48DE-ACD0-15476D257FC2}" srcId="{ABB5A2BB-99A0-4677-96A1-36DEB2BFE18F}" destId="{21C46B50-1525-48A8-9590-69D6FC353184}" srcOrd="0" destOrd="0" parTransId="{2F17ECA4-CDD7-4874-97F3-6C483B567A95}" sibTransId="{6E59B6BA-44FA-4E5B-8013-FC7A032146D1}"/>
    <dgm:cxn modelId="{EECD6535-4AE9-4B21-9B54-C2325FF9BD29}" srcId="{C0440F1C-1BDB-4191-B8DC-F6E29CACA574}" destId="{C7968020-58E0-445F-A348-2381E0CF9D1C}" srcOrd="0" destOrd="0" parTransId="{AFA47E7E-AF50-4E2D-AF4F-CA3412EE7302}" sibTransId="{2908E15B-02E8-427B-AC38-F9C5025D82B2}"/>
    <dgm:cxn modelId="{8B517C3D-4BFD-4347-AA13-21642B177445}" type="presOf" srcId="{CDE01631-4E1C-4813-B371-1BE0E0473C33}" destId="{55FC4946-6C29-4BCE-97CA-068EAC358F64}" srcOrd="0" destOrd="1" presId="urn:microsoft.com/office/officeart/2005/8/layout/list1"/>
    <dgm:cxn modelId="{1F82CD62-5713-404F-AE54-ED6FD4ED2A98}" srcId="{2898C3E0-7616-4610-A77A-75620553F44E}" destId="{C0440F1C-1BDB-4191-B8DC-F6E29CACA574}" srcOrd="1" destOrd="0" parTransId="{C579ECA3-83C7-4FA1-B8F5-0E2B642B1433}" sibTransId="{6377D9AB-2911-495C-BBF8-80E177D09798}"/>
    <dgm:cxn modelId="{1E54AB63-8D2D-4851-9799-E773281D9C62}" type="presOf" srcId="{BF2F5F48-462B-4558-98C4-E0344FA4AC5C}" destId="{E4519239-B21A-40EA-80BC-D82274E3F181}" srcOrd="0" destOrd="0" presId="urn:microsoft.com/office/officeart/2005/8/layout/list1"/>
    <dgm:cxn modelId="{F5FB3066-20AF-4130-BB7D-7B1F2520E55B}" srcId="{2898C3E0-7616-4610-A77A-75620553F44E}" destId="{AB772007-1358-4358-A09C-75A803C0CC1E}" srcOrd="4" destOrd="0" parTransId="{99B15A8E-0555-46FE-BE04-AFB597AFF56F}" sibTransId="{7C28EAE7-05AF-4014-86EC-D0D8233A36FA}"/>
    <dgm:cxn modelId="{B2060A47-7172-40EF-97D8-064D5902FBB1}" type="presOf" srcId="{5AED7036-E4F2-4E7C-9AA4-3956D21D393A}" destId="{62804864-7EAE-4EFA-BF50-59318E08CF72}" srcOrd="0" destOrd="0" presId="urn:microsoft.com/office/officeart/2005/8/layout/list1"/>
    <dgm:cxn modelId="{3706D868-5419-40D8-9492-0FC5F5EE20DC}" type="presOf" srcId="{ADB4B69F-9E3F-4A70-934A-E676CB398E47}" destId="{1D56FD7F-DF80-4238-80F8-A61F7EDA8B04}" srcOrd="1" destOrd="0" presId="urn:microsoft.com/office/officeart/2005/8/layout/list1"/>
    <dgm:cxn modelId="{C5A50A4C-E601-4648-AF6B-A6202EF29161}" srcId="{2898C3E0-7616-4610-A77A-75620553F44E}" destId="{ABB5A2BB-99A0-4677-96A1-36DEB2BFE18F}" srcOrd="2" destOrd="0" parTransId="{3AA160BA-CF15-4544-8A86-422583BCD078}" sibTransId="{95E3F2BE-730B-4FFE-953D-DDD78D44687A}"/>
    <dgm:cxn modelId="{5959656C-09DD-4B91-8EBB-28DE8337601C}" srcId="{ABB5A2BB-99A0-4677-96A1-36DEB2BFE18F}" destId="{B66B0CFD-B151-4823-B76D-0C0B5C18F998}" srcOrd="1" destOrd="0" parTransId="{F04C7267-8A35-409D-B58C-866010314412}" sibTransId="{7D7B0DB9-1A26-4DE5-8378-08767DA3471C}"/>
    <dgm:cxn modelId="{EE4AF56C-F7D1-46F9-A14B-D8809E7C34D7}" type="presOf" srcId="{C0440F1C-1BDB-4191-B8DC-F6E29CACA574}" destId="{400EB55A-23AB-4C0E-BF9F-8510993707A4}" srcOrd="0" destOrd="0" presId="urn:microsoft.com/office/officeart/2005/8/layout/list1"/>
    <dgm:cxn modelId="{C1855B75-320C-4BE5-8A54-5B89D3ED250E}" type="presOf" srcId="{C7968020-58E0-445F-A348-2381E0CF9D1C}" destId="{55FC4946-6C29-4BCE-97CA-068EAC358F64}" srcOrd="0" destOrd="0" presId="urn:microsoft.com/office/officeart/2005/8/layout/list1"/>
    <dgm:cxn modelId="{F6648A58-B48C-49FE-A5B7-FF68685C6CBB}" srcId="{ADB4B69F-9E3F-4A70-934A-E676CB398E47}" destId="{DB2D9E4F-6E97-42AB-BDE1-1073E2C178B4}" srcOrd="1" destOrd="0" parTransId="{E24A9E75-C1F2-4710-AA7D-47E23C86A090}" sibTransId="{D6BD0D84-3E6B-4437-9AA9-E76E5F499BCB}"/>
    <dgm:cxn modelId="{5FEEFA7A-AAE9-4345-AD1C-08BD4B562B69}" type="presOf" srcId="{CBC8078F-E8D5-4593-AC02-13B6ABB0F7B7}" destId="{F3C03674-BEE7-4F39-832B-8C83F765A934}" srcOrd="0" destOrd="0" presId="urn:microsoft.com/office/officeart/2005/8/layout/list1"/>
    <dgm:cxn modelId="{A1893E7B-213A-47C8-80F0-9B192EB16B1D}" type="presOf" srcId="{2898C3E0-7616-4610-A77A-75620553F44E}" destId="{BAC2B81B-DC86-4E08-99F8-04204D57F16B}" srcOrd="0" destOrd="0" presId="urn:microsoft.com/office/officeart/2005/8/layout/list1"/>
    <dgm:cxn modelId="{A102DD86-59C5-45EF-BFF3-CC5F765C76CC}" type="presOf" srcId="{ABB5A2BB-99A0-4677-96A1-36DEB2BFE18F}" destId="{1B419F5E-DCDC-4D78-86D0-8CAE74687670}" srcOrd="1" destOrd="0" presId="urn:microsoft.com/office/officeart/2005/8/layout/list1"/>
    <dgm:cxn modelId="{E9C91C93-4768-4D25-A9F9-CA516A5C07D2}" type="presOf" srcId="{ABB5A2BB-99A0-4677-96A1-36DEB2BFE18F}" destId="{95B4E88C-8DCD-4E5D-94A0-9B6EF01C9B88}" srcOrd="0" destOrd="0" presId="urn:microsoft.com/office/officeart/2005/8/layout/list1"/>
    <dgm:cxn modelId="{15DF1196-42E0-4C01-B2C9-DBE14DB9EDE8}" type="presOf" srcId="{741B80D8-3D77-4AF6-B13C-2EBCE2140FB6}" destId="{B9015F38-8FA0-4C77-8D2E-AA7965D8BCDA}" srcOrd="0" destOrd="0" presId="urn:microsoft.com/office/officeart/2005/8/layout/list1"/>
    <dgm:cxn modelId="{A874489E-11EF-45F6-99F9-AD393ED31094}" srcId="{AB772007-1358-4358-A09C-75A803C0CC1E}" destId="{CBC8078F-E8D5-4593-AC02-13B6ABB0F7B7}" srcOrd="0" destOrd="0" parTransId="{D6D40512-ABCD-473E-AC06-397E39A51C67}" sibTransId="{3F8555D8-6B78-4B12-8EF4-EBE92CDD74D5}"/>
    <dgm:cxn modelId="{A82A41A0-5519-4112-A170-6CCBA0F3E21B}" type="presOf" srcId="{0482478D-F2CF-4A02-8111-FE0AD0CBC465}" destId="{F3C03674-BEE7-4F39-832B-8C83F765A934}" srcOrd="0" destOrd="1" presId="urn:microsoft.com/office/officeart/2005/8/layout/list1"/>
    <dgm:cxn modelId="{DA7FB9A6-1F0F-4558-ADA2-8FB5226E00D8}" type="presOf" srcId="{21C46B50-1525-48A8-9590-69D6FC353184}" destId="{AD85BE44-52FE-4C4B-9FDB-323D5FDAB539}" srcOrd="0" destOrd="0" presId="urn:microsoft.com/office/officeart/2005/8/layout/list1"/>
    <dgm:cxn modelId="{515AF1A6-EA60-4978-B7ED-F44E78CD28CC}" type="presOf" srcId="{C0440F1C-1BDB-4191-B8DC-F6E29CACA574}" destId="{C911F9C3-8FC2-4101-A947-FDF4E95B1707}" srcOrd="1" destOrd="0" presId="urn:microsoft.com/office/officeart/2005/8/layout/list1"/>
    <dgm:cxn modelId="{6A3E17B2-A424-48C7-8A98-61562FD32726}" srcId="{C0440F1C-1BDB-4191-B8DC-F6E29CACA574}" destId="{CDE01631-4E1C-4813-B371-1BE0E0473C33}" srcOrd="1" destOrd="0" parTransId="{C1B1AFC8-3069-490B-A379-20DC6E542B0E}" sibTransId="{C47D5C68-2171-4B88-AE01-F2B84A38D42A}"/>
    <dgm:cxn modelId="{00B6E9B2-34C3-41E8-8B37-B042DA535FB1}" type="presOf" srcId="{BF2F5F48-462B-4558-98C4-E0344FA4AC5C}" destId="{2BC8BEFE-1832-40EE-94FD-8D02222945B0}" srcOrd="1" destOrd="0" presId="urn:microsoft.com/office/officeart/2005/8/layout/list1"/>
    <dgm:cxn modelId="{681907BE-A04A-4971-A60A-A53F76ED98E6}" type="presOf" srcId="{AB772007-1358-4358-A09C-75A803C0CC1E}" destId="{9DED9022-1BA6-4165-8D95-5C4578DE3A3F}" srcOrd="1" destOrd="0" presId="urn:microsoft.com/office/officeart/2005/8/layout/list1"/>
    <dgm:cxn modelId="{D6769BC0-67BC-4F41-A0EF-32A49E8E7FF0}" type="presOf" srcId="{AB772007-1358-4358-A09C-75A803C0CC1E}" destId="{FC97E669-4901-4E48-A8F3-3CF70C31935D}" srcOrd="0" destOrd="0" presId="urn:microsoft.com/office/officeart/2005/8/layout/list1"/>
    <dgm:cxn modelId="{484F8FC1-E3FE-4475-8757-5CB4771E8AA8}" srcId="{BF2F5F48-462B-4558-98C4-E0344FA4AC5C}" destId="{0A6609D8-8361-4854-A194-2010B9EC07BD}" srcOrd="1" destOrd="0" parTransId="{D15D9A37-9531-4FA5-8EF0-5810CF1E3016}" sibTransId="{2F5BF7C3-15E8-42A5-9ABC-E53666355993}"/>
    <dgm:cxn modelId="{A81CBEC1-3D90-4D41-8722-D849DD999CF7}" type="presOf" srcId="{DB2D9E4F-6E97-42AB-BDE1-1073E2C178B4}" destId="{B9015F38-8FA0-4C77-8D2E-AA7965D8BCDA}" srcOrd="0" destOrd="2" presId="urn:microsoft.com/office/officeart/2005/8/layout/list1"/>
    <dgm:cxn modelId="{79F703C5-B298-44F6-8DA7-D87D742509C9}" srcId="{2898C3E0-7616-4610-A77A-75620553F44E}" destId="{BF2F5F48-462B-4558-98C4-E0344FA4AC5C}" srcOrd="3" destOrd="0" parTransId="{98E8E291-8C42-45CD-9163-D9863CAB2328}" sibTransId="{274E20B5-0B25-4063-84C1-2732D46B9D36}"/>
    <dgm:cxn modelId="{97A734CA-F047-412D-95AE-143E336C61E9}" srcId="{741B80D8-3D77-4AF6-B13C-2EBCE2140FB6}" destId="{2A3AB852-B767-43DA-B391-37926EDBF465}" srcOrd="0" destOrd="0" parTransId="{BB68246E-F330-434F-AA13-252903DBBA0D}" sibTransId="{6158F220-7BC0-41FA-B12D-4FF48002867D}"/>
    <dgm:cxn modelId="{830A33CB-6F73-4F25-AE81-E1B96AB0B1FE}" srcId="{2898C3E0-7616-4610-A77A-75620553F44E}" destId="{ADB4B69F-9E3F-4A70-934A-E676CB398E47}" srcOrd="0" destOrd="0" parTransId="{D422ABB1-511F-407C-B354-19350C5E2132}" sibTransId="{8AB69E6B-2AC7-4EC9-87E2-191BE698936F}"/>
    <dgm:cxn modelId="{6CC747DD-A45E-4835-B411-748226D544FB}" type="presOf" srcId="{0A6609D8-8361-4854-A194-2010B9EC07BD}" destId="{62804864-7EAE-4EFA-BF50-59318E08CF72}" srcOrd="0" destOrd="1" presId="urn:microsoft.com/office/officeart/2005/8/layout/list1"/>
    <dgm:cxn modelId="{FCEC2BE7-11CF-45F3-802F-CF11EE7D7A4A}" type="presOf" srcId="{2A3AB852-B767-43DA-B391-37926EDBF465}" destId="{B9015F38-8FA0-4C77-8D2E-AA7965D8BCDA}" srcOrd="0" destOrd="1" presId="urn:microsoft.com/office/officeart/2005/8/layout/list1"/>
    <dgm:cxn modelId="{28AAD1E8-0417-4BBC-8AF4-B38C6809464B}" type="presOf" srcId="{B66B0CFD-B151-4823-B76D-0C0B5C18F998}" destId="{AD85BE44-52FE-4C4B-9FDB-323D5FDAB539}" srcOrd="0" destOrd="1" presId="urn:microsoft.com/office/officeart/2005/8/layout/list1"/>
    <dgm:cxn modelId="{AFD724F6-81A3-46B6-A374-B0D361718303}" srcId="{AB772007-1358-4358-A09C-75A803C0CC1E}" destId="{0482478D-F2CF-4A02-8111-FE0AD0CBC465}" srcOrd="1" destOrd="0" parTransId="{17DC7647-C915-44B0-9D64-FA17E6496D0B}" sibTransId="{1BCC9D09-0E49-4EA5-8575-D9AD7EE49AE8}"/>
    <dgm:cxn modelId="{83F67693-7AA5-4E6D-8A5E-506DF765DFD4}" type="presParOf" srcId="{BAC2B81B-DC86-4E08-99F8-04204D57F16B}" destId="{00636448-FC36-4758-9491-5EA65EF02D26}" srcOrd="0" destOrd="0" presId="urn:microsoft.com/office/officeart/2005/8/layout/list1"/>
    <dgm:cxn modelId="{FC817EB3-0E6D-45C3-889D-F31818F80581}" type="presParOf" srcId="{00636448-FC36-4758-9491-5EA65EF02D26}" destId="{7AC52640-5AC6-4283-B213-BD34FB94F19C}" srcOrd="0" destOrd="0" presId="urn:microsoft.com/office/officeart/2005/8/layout/list1"/>
    <dgm:cxn modelId="{ABB124A1-CDE5-4F68-AE34-A52827087296}" type="presParOf" srcId="{00636448-FC36-4758-9491-5EA65EF02D26}" destId="{1D56FD7F-DF80-4238-80F8-A61F7EDA8B04}" srcOrd="1" destOrd="0" presId="urn:microsoft.com/office/officeart/2005/8/layout/list1"/>
    <dgm:cxn modelId="{5EBFE9EF-7799-4D42-8752-B414E4137520}" type="presParOf" srcId="{BAC2B81B-DC86-4E08-99F8-04204D57F16B}" destId="{4291C887-77B7-4706-B092-1B2CBD1427E4}" srcOrd="1" destOrd="0" presId="urn:microsoft.com/office/officeart/2005/8/layout/list1"/>
    <dgm:cxn modelId="{927F714F-AD60-4EBB-8040-F19425A74166}" type="presParOf" srcId="{BAC2B81B-DC86-4E08-99F8-04204D57F16B}" destId="{B9015F38-8FA0-4C77-8D2E-AA7965D8BCDA}" srcOrd="2" destOrd="0" presId="urn:microsoft.com/office/officeart/2005/8/layout/list1"/>
    <dgm:cxn modelId="{E6DC53B0-FBEE-4A38-95CB-66725F1099CC}" type="presParOf" srcId="{BAC2B81B-DC86-4E08-99F8-04204D57F16B}" destId="{B8EDDC8F-0E75-4496-8F10-C799B010EF91}" srcOrd="3" destOrd="0" presId="urn:microsoft.com/office/officeart/2005/8/layout/list1"/>
    <dgm:cxn modelId="{984A8AE9-731B-4428-B389-B3BB89844C5C}" type="presParOf" srcId="{BAC2B81B-DC86-4E08-99F8-04204D57F16B}" destId="{4F963352-ECE5-4B82-9975-00125CE87683}" srcOrd="4" destOrd="0" presId="urn:microsoft.com/office/officeart/2005/8/layout/list1"/>
    <dgm:cxn modelId="{93D7E7AD-0312-409F-A235-A3CD356D7AC0}" type="presParOf" srcId="{4F963352-ECE5-4B82-9975-00125CE87683}" destId="{400EB55A-23AB-4C0E-BF9F-8510993707A4}" srcOrd="0" destOrd="0" presId="urn:microsoft.com/office/officeart/2005/8/layout/list1"/>
    <dgm:cxn modelId="{030838FA-6976-467F-B87E-10AFD34539A3}" type="presParOf" srcId="{4F963352-ECE5-4B82-9975-00125CE87683}" destId="{C911F9C3-8FC2-4101-A947-FDF4E95B1707}" srcOrd="1" destOrd="0" presId="urn:microsoft.com/office/officeart/2005/8/layout/list1"/>
    <dgm:cxn modelId="{DEE899A5-7214-46D0-A2D6-BA9CD7549BC8}" type="presParOf" srcId="{BAC2B81B-DC86-4E08-99F8-04204D57F16B}" destId="{86B25CDD-0039-43F1-869E-5B7E519E0CDE}" srcOrd="5" destOrd="0" presId="urn:microsoft.com/office/officeart/2005/8/layout/list1"/>
    <dgm:cxn modelId="{8D825FBA-235C-449C-A6A4-4A25AE9D66FD}" type="presParOf" srcId="{BAC2B81B-DC86-4E08-99F8-04204D57F16B}" destId="{55FC4946-6C29-4BCE-97CA-068EAC358F64}" srcOrd="6" destOrd="0" presId="urn:microsoft.com/office/officeart/2005/8/layout/list1"/>
    <dgm:cxn modelId="{B7CAB6C0-4BAB-4CEF-9BE0-6450CA9EA2D1}" type="presParOf" srcId="{BAC2B81B-DC86-4E08-99F8-04204D57F16B}" destId="{4237E2DC-71E7-4AC9-96BC-2FBC7ECC4451}" srcOrd="7" destOrd="0" presId="urn:microsoft.com/office/officeart/2005/8/layout/list1"/>
    <dgm:cxn modelId="{5089C2BC-8FFE-4E0C-9847-5D7704206596}" type="presParOf" srcId="{BAC2B81B-DC86-4E08-99F8-04204D57F16B}" destId="{CB7206B6-AB48-47B5-A61C-38139F79BE5A}" srcOrd="8" destOrd="0" presId="urn:microsoft.com/office/officeart/2005/8/layout/list1"/>
    <dgm:cxn modelId="{EFC365B0-35D8-4297-90B3-EE90FCF35594}" type="presParOf" srcId="{CB7206B6-AB48-47B5-A61C-38139F79BE5A}" destId="{95B4E88C-8DCD-4E5D-94A0-9B6EF01C9B88}" srcOrd="0" destOrd="0" presId="urn:microsoft.com/office/officeart/2005/8/layout/list1"/>
    <dgm:cxn modelId="{803FFF57-EF57-4D37-B04E-75895878D016}" type="presParOf" srcId="{CB7206B6-AB48-47B5-A61C-38139F79BE5A}" destId="{1B419F5E-DCDC-4D78-86D0-8CAE74687670}" srcOrd="1" destOrd="0" presId="urn:microsoft.com/office/officeart/2005/8/layout/list1"/>
    <dgm:cxn modelId="{D09F02C6-F524-4DDB-8FD2-D440D5DB899C}" type="presParOf" srcId="{BAC2B81B-DC86-4E08-99F8-04204D57F16B}" destId="{3D672AAF-334F-4D4F-894C-DAAC9E386398}" srcOrd="9" destOrd="0" presId="urn:microsoft.com/office/officeart/2005/8/layout/list1"/>
    <dgm:cxn modelId="{4F803A85-0FEE-4A54-A513-1391C4AA6877}" type="presParOf" srcId="{BAC2B81B-DC86-4E08-99F8-04204D57F16B}" destId="{AD85BE44-52FE-4C4B-9FDB-323D5FDAB539}" srcOrd="10" destOrd="0" presId="urn:microsoft.com/office/officeart/2005/8/layout/list1"/>
    <dgm:cxn modelId="{B89487E8-29E7-45E0-AA67-A6D8E499901E}" type="presParOf" srcId="{BAC2B81B-DC86-4E08-99F8-04204D57F16B}" destId="{90F19106-CF5E-4635-9DD7-4A84DF867CBB}" srcOrd="11" destOrd="0" presId="urn:microsoft.com/office/officeart/2005/8/layout/list1"/>
    <dgm:cxn modelId="{EF07730A-0F3D-4AC5-A50F-389427FBAEEC}" type="presParOf" srcId="{BAC2B81B-DC86-4E08-99F8-04204D57F16B}" destId="{F3D68971-EAEA-4B05-ABDA-A84998318275}" srcOrd="12" destOrd="0" presId="urn:microsoft.com/office/officeart/2005/8/layout/list1"/>
    <dgm:cxn modelId="{1DAB672F-908A-4685-910A-14430AAE5ED3}" type="presParOf" srcId="{F3D68971-EAEA-4B05-ABDA-A84998318275}" destId="{E4519239-B21A-40EA-80BC-D82274E3F181}" srcOrd="0" destOrd="0" presId="urn:microsoft.com/office/officeart/2005/8/layout/list1"/>
    <dgm:cxn modelId="{BFE822D9-A1FE-4FA1-98A7-FF417C5EC3E0}" type="presParOf" srcId="{F3D68971-EAEA-4B05-ABDA-A84998318275}" destId="{2BC8BEFE-1832-40EE-94FD-8D02222945B0}" srcOrd="1" destOrd="0" presId="urn:microsoft.com/office/officeart/2005/8/layout/list1"/>
    <dgm:cxn modelId="{E32E04DC-535E-4742-AEE7-D66BA5E888E3}" type="presParOf" srcId="{BAC2B81B-DC86-4E08-99F8-04204D57F16B}" destId="{BE7418A5-DF8C-423B-85BC-F56A92C488DC}" srcOrd="13" destOrd="0" presId="urn:microsoft.com/office/officeart/2005/8/layout/list1"/>
    <dgm:cxn modelId="{91FD181B-0231-468A-80B3-8CD06B25DE58}" type="presParOf" srcId="{BAC2B81B-DC86-4E08-99F8-04204D57F16B}" destId="{62804864-7EAE-4EFA-BF50-59318E08CF72}" srcOrd="14" destOrd="0" presId="urn:microsoft.com/office/officeart/2005/8/layout/list1"/>
    <dgm:cxn modelId="{1E3987C6-B846-4D96-8C7C-0CFCF06248A6}" type="presParOf" srcId="{BAC2B81B-DC86-4E08-99F8-04204D57F16B}" destId="{07DE6573-1622-4BA8-B8C8-4BB8DA962C99}" srcOrd="15" destOrd="0" presId="urn:microsoft.com/office/officeart/2005/8/layout/list1"/>
    <dgm:cxn modelId="{644C0128-9A85-475B-9022-0409180ED17B}" type="presParOf" srcId="{BAC2B81B-DC86-4E08-99F8-04204D57F16B}" destId="{83EAAF83-6F59-44F5-87CB-C4113ED6D787}" srcOrd="16" destOrd="0" presId="urn:microsoft.com/office/officeart/2005/8/layout/list1"/>
    <dgm:cxn modelId="{5B8D8605-9164-4599-8FE4-C993015E0FB9}" type="presParOf" srcId="{83EAAF83-6F59-44F5-87CB-C4113ED6D787}" destId="{FC97E669-4901-4E48-A8F3-3CF70C31935D}" srcOrd="0" destOrd="0" presId="urn:microsoft.com/office/officeart/2005/8/layout/list1"/>
    <dgm:cxn modelId="{94727C0E-9910-4256-9ED8-E20F34DBCE1C}" type="presParOf" srcId="{83EAAF83-6F59-44F5-87CB-C4113ED6D787}" destId="{9DED9022-1BA6-4165-8D95-5C4578DE3A3F}" srcOrd="1" destOrd="0" presId="urn:microsoft.com/office/officeart/2005/8/layout/list1"/>
    <dgm:cxn modelId="{696DDCE8-5D79-41EC-9AFA-D78F69DE079A}" type="presParOf" srcId="{BAC2B81B-DC86-4E08-99F8-04204D57F16B}" destId="{5A1ED089-747A-47DC-9F9E-82C4C7E73F67}" srcOrd="17" destOrd="0" presId="urn:microsoft.com/office/officeart/2005/8/layout/list1"/>
    <dgm:cxn modelId="{57751C07-E0DC-402A-9A81-882E378B1449}" type="presParOf" srcId="{BAC2B81B-DC86-4E08-99F8-04204D57F16B}" destId="{F3C03674-BEE7-4F39-832B-8C83F765A934}" srcOrd="18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62F46C-9993-4A8C-BE12-97F6748FEAE9}">
      <dsp:nvSpPr>
        <dsp:cNvPr id="0" name=""/>
        <dsp:cNvSpPr/>
      </dsp:nvSpPr>
      <dsp:spPr>
        <a:xfrm>
          <a:off x="0" y="113800"/>
          <a:ext cx="9286240" cy="91367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b="1" kern="1200" dirty="0"/>
            <a:t>Option 1:</a:t>
          </a:r>
          <a:r>
            <a:rPr lang="en-CA" sz="2300" kern="1200" dirty="0"/>
            <a:t> Minor Legislative/Regulatory Changes (Spring 2026)</a:t>
          </a:r>
        </a:p>
      </dsp:txBody>
      <dsp:txXfrm>
        <a:off x="44602" y="158402"/>
        <a:ext cx="9197036" cy="824474"/>
      </dsp:txXfrm>
    </dsp:sp>
    <dsp:sp modelId="{FA59B231-40BE-46E1-8012-3E14EF81257A}">
      <dsp:nvSpPr>
        <dsp:cNvPr id="0" name=""/>
        <dsp:cNvSpPr/>
      </dsp:nvSpPr>
      <dsp:spPr>
        <a:xfrm>
          <a:off x="0" y="1027478"/>
          <a:ext cx="9286240" cy="1190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483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e.g. Better define frivolous and vexatious complaints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e.g. Implement a fee system that mirrors FOIPOP requests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e.g. give investigator/municipality ability to levy a fee to the complainant for processing complaints that were later found to be frivolous or vexatious</a:t>
          </a:r>
        </a:p>
      </dsp:txBody>
      <dsp:txXfrm>
        <a:off x="0" y="1027478"/>
        <a:ext cx="9286240" cy="1190250"/>
      </dsp:txXfrm>
    </dsp:sp>
    <dsp:sp modelId="{F7884B74-7593-4C0A-A9DF-5D7CD5CCF42D}">
      <dsp:nvSpPr>
        <dsp:cNvPr id="0" name=""/>
        <dsp:cNvSpPr/>
      </dsp:nvSpPr>
      <dsp:spPr>
        <a:xfrm>
          <a:off x="0" y="2217728"/>
          <a:ext cx="9286240" cy="91367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b="1" kern="1200" dirty="0"/>
            <a:t>Option 2:</a:t>
          </a:r>
          <a:r>
            <a:rPr lang="en-CA" sz="2300" kern="1200" dirty="0"/>
            <a:t> Consider NSFM “Complaints Commissioner” Framework (Fall 2026) </a:t>
          </a:r>
        </a:p>
      </dsp:txBody>
      <dsp:txXfrm>
        <a:off x="44602" y="2262330"/>
        <a:ext cx="9197036" cy="824474"/>
      </dsp:txXfrm>
    </dsp:sp>
    <dsp:sp modelId="{D80BD0FC-4333-4BF3-8EDF-C49FD08833C4}">
      <dsp:nvSpPr>
        <dsp:cNvPr id="0" name=""/>
        <dsp:cNvSpPr/>
      </dsp:nvSpPr>
      <dsp:spPr>
        <a:xfrm>
          <a:off x="0" y="3197647"/>
          <a:ext cx="9286240" cy="91367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b="1" kern="1200" dirty="0"/>
            <a:t>Option 3:</a:t>
          </a:r>
          <a:r>
            <a:rPr lang="en-CA" sz="2300" kern="1200" dirty="0"/>
            <a:t> Status quo until 3-year CoC review (Fall 2027) </a:t>
          </a:r>
        </a:p>
      </dsp:txBody>
      <dsp:txXfrm>
        <a:off x="44602" y="3242249"/>
        <a:ext cx="9197036" cy="8244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015F38-8FA0-4C77-8D2E-AA7965D8BCDA}">
      <dsp:nvSpPr>
        <dsp:cNvPr id="0" name=""/>
        <dsp:cNvSpPr/>
      </dsp:nvSpPr>
      <dsp:spPr>
        <a:xfrm>
          <a:off x="0" y="566651"/>
          <a:ext cx="10391593" cy="151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503" tIns="499872" rIns="80650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Cost control?
Public accessibility?
Consistency and fairness?
Limiting administrative burden?</a:t>
          </a:r>
        </a:p>
      </dsp:txBody>
      <dsp:txXfrm>
        <a:off x="0" y="566651"/>
        <a:ext cx="10391593" cy="1512000"/>
      </dsp:txXfrm>
    </dsp:sp>
    <dsp:sp modelId="{1D56FD7F-DF80-4238-80F8-A61F7EDA8B04}">
      <dsp:nvSpPr>
        <dsp:cNvPr id="0" name=""/>
        <dsp:cNvSpPr/>
      </dsp:nvSpPr>
      <dsp:spPr>
        <a:xfrm>
          <a:off x="471883" y="54016"/>
          <a:ext cx="9912006" cy="866874"/>
        </a:xfrm>
        <a:prstGeom prst="roundRect">
          <a:avLst/>
        </a:prstGeom>
        <a:solidFill>
          <a:schemeClr val="tx2"/>
        </a:solidFill>
        <a:ln>
          <a:solidFill>
            <a:schemeClr val="tx1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944" tIns="0" rIns="274944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1) Prioritization: When considering improvements to the Code of Conduct, what is your top priority?</a:t>
          </a:r>
        </a:p>
      </dsp:txBody>
      <dsp:txXfrm>
        <a:off x="514200" y="96333"/>
        <a:ext cx="9827372" cy="782240"/>
      </dsp:txXfrm>
    </dsp:sp>
    <dsp:sp modelId="{55FC4946-6C29-4BCE-97CA-068EAC358F64}">
      <dsp:nvSpPr>
        <dsp:cNvPr id="0" name=""/>
        <dsp:cNvSpPr/>
      </dsp:nvSpPr>
      <dsp:spPr>
        <a:xfrm>
          <a:off x="0" y="2544018"/>
          <a:ext cx="10391593" cy="1001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503" tIns="499872" rIns="80650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Do you believe non-legislative measures (intake form, early dismissal) would be enough to manage current challenges until 2027? Why or why not?</a:t>
          </a:r>
        </a:p>
      </dsp:txBody>
      <dsp:txXfrm>
        <a:off x="0" y="2544018"/>
        <a:ext cx="10391593" cy="1001700"/>
      </dsp:txXfrm>
    </dsp:sp>
    <dsp:sp modelId="{C911F9C3-8FC2-4101-A947-FDF4E95B1707}">
      <dsp:nvSpPr>
        <dsp:cNvPr id="0" name=""/>
        <dsp:cNvSpPr/>
      </dsp:nvSpPr>
      <dsp:spPr>
        <a:xfrm>
          <a:off x="471883" y="2208251"/>
          <a:ext cx="9912006" cy="708480"/>
        </a:xfrm>
        <a:prstGeom prst="roundRect">
          <a:avLst/>
        </a:prstGeom>
        <a:solidFill>
          <a:schemeClr val="accent3"/>
        </a:solidFill>
        <a:ln>
          <a:solidFill>
            <a:schemeClr val="tx1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944" tIns="0" rIns="274944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2) Feasibility </a:t>
          </a:r>
        </a:p>
      </dsp:txBody>
      <dsp:txXfrm>
        <a:off x="506468" y="2242836"/>
        <a:ext cx="9842836" cy="639310"/>
      </dsp:txXfrm>
    </dsp:sp>
    <dsp:sp modelId="{F3C03674-BEE7-4F39-832B-8C83F765A934}">
      <dsp:nvSpPr>
        <dsp:cNvPr id="0" name=""/>
        <dsp:cNvSpPr/>
      </dsp:nvSpPr>
      <dsp:spPr>
        <a:xfrm>
          <a:off x="0" y="4048031"/>
          <a:ext cx="10391593" cy="1039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503" tIns="499872" rIns="80650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Are there additional short-term or long-term options we should explore?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What supports do municipalities need to implement these changes effectively?</a:t>
          </a:r>
        </a:p>
      </dsp:txBody>
      <dsp:txXfrm>
        <a:off x="0" y="4048031"/>
        <a:ext cx="10391593" cy="1039500"/>
      </dsp:txXfrm>
    </dsp:sp>
    <dsp:sp modelId="{9DED9022-1BA6-4165-8D95-5C4578DE3A3F}">
      <dsp:nvSpPr>
        <dsp:cNvPr id="0" name=""/>
        <dsp:cNvSpPr/>
      </dsp:nvSpPr>
      <dsp:spPr>
        <a:xfrm>
          <a:off x="471883" y="3693791"/>
          <a:ext cx="9912006" cy="708480"/>
        </a:xfrm>
        <a:prstGeom prst="roundRect">
          <a:avLst/>
        </a:prstGeom>
        <a:solidFill>
          <a:schemeClr val="accent4"/>
        </a:solidFill>
        <a:ln>
          <a:solidFill>
            <a:schemeClr val="tx1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944" tIns="0" rIns="274944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5) Other Considerations</a:t>
          </a:r>
        </a:p>
      </dsp:txBody>
      <dsp:txXfrm>
        <a:off x="506468" y="3728376"/>
        <a:ext cx="9842836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015F38-8FA0-4C77-8D2E-AA7965D8BCDA}">
      <dsp:nvSpPr>
        <dsp:cNvPr id="0" name=""/>
        <dsp:cNvSpPr/>
      </dsp:nvSpPr>
      <dsp:spPr>
        <a:xfrm>
          <a:off x="0" y="119498"/>
          <a:ext cx="9218113" cy="102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428" tIns="124968" rIns="71542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define vexatious and frivolous complaints in the municipal context?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i="1" kern="1200" dirty="0"/>
            <a:t>“lacks any reasonable basis in fact or law, or that does not relate to conduct governed by the Code of Conduct.”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What criteria would make these definitions clear and enforceable?</a:t>
          </a:r>
        </a:p>
      </dsp:txBody>
      <dsp:txXfrm>
        <a:off x="0" y="119498"/>
        <a:ext cx="9218113" cy="1020600"/>
      </dsp:txXfrm>
    </dsp:sp>
    <dsp:sp modelId="{1D56FD7F-DF80-4238-80F8-A61F7EDA8B04}">
      <dsp:nvSpPr>
        <dsp:cNvPr id="0" name=""/>
        <dsp:cNvSpPr/>
      </dsp:nvSpPr>
      <dsp:spPr>
        <a:xfrm>
          <a:off x="418595" y="30938"/>
          <a:ext cx="8792683" cy="177120"/>
        </a:xfrm>
        <a:prstGeom prst="roundRect">
          <a:avLst/>
        </a:prstGeom>
        <a:solidFill>
          <a:schemeClr val="tx2"/>
        </a:solidFill>
        <a:ln>
          <a:solidFill>
            <a:schemeClr val="tx1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896" tIns="0" rIns="24389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1) Defining Complaints</a:t>
          </a:r>
        </a:p>
      </dsp:txBody>
      <dsp:txXfrm>
        <a:off x="427241" y="39584"/>
        <a:ext cx="8775391" cy="159828"/>
      </dsp:txXfrm>
    </dsp:sp>
    <dsp:sp modelId="{55FC4946-6C29-4BCE-97CA-068EAC358F64}">
      <dsp:nvSpPr>
        <dsp:cNvPr id="0" name=""/>
        <dsp:cNvSpPr/>
      </dsp:nvSpPr>
      <dsp:spPr>
        <a:xfrm>
          <a:off x="0" y="1256440"/>
          <a:ext cx="9218113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428" tIns="124968" rIns="71542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Should municipalities adopt a standardized intake form for complaints?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What would be the administrative burden of managing an intake fee? </a:t>
          </a:r>
        </a:p>
      </dsp:txBody>
      <dsp:txXfrm>
        <a:off x="0" y="1256440"/>
        <a:ext cx="9218113" cy="661500"/>
      </dsp:txXfrm>
    </dsp:sp>
    <dsp:sp modelId="{C911F9C3-8FC2-4101-A947-FDF4E95B1707}">
      <dsp:nvSpPr>
        <dsp:cNvPr id="0" name=""/>
        <dsp:cNvSpPr/>
      </dsp:nvSpPr>
      <dsp:spPr>
        <a:xfrm>
          <a:off x="418595" y="1172498"/>
          <a:ext cx="8792683" cy="177120"/>
        </a:xfrm>
        <a:prstGeom prst="roundRect">
          <a:avLst/>
        </a:prstGeom>
        <a:solidFill>
          <a:schemeClr val="accent3"/>
        </a:solidFill>
        <a:ln>
          <a:solidFill>
            <a:schemeClr val="tx1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896" tIns="0" rIns="24389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2) Complaint Process</a:t>
          </a:r>
        </a:p>
      </dsp:txBody>
      <dsp:txXfrm>
        <a:off x="427241" y="1181144"/>
        <a:ext cx="8775391" cy="159828"/>
      </dsp:txXfrm>
    </dsp:sp>
    <dsp:sp modelId="{AD85BE44-52FE-4C4B-9FDB-323D5FDAB539}">
      <dsp:nvSpPr>
        <dsp:cNvPr id="0" name=""/>
        <dsp:cNvSpPr/>
      </dsp:nvSpPr>
      <dsp:spPr>
        <a:xfrm>
          <a:off x="0" y="2043518"/>
          <a:ext cx="9218113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428" tIns="124968" rIns="71542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Should investigators have the authority to award costs against complainants in certain cases?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How can we ensure investigators remain impartial and avoid incentives to escalate complaints?</a:t>
          </a:r>
        </a:p>
      </dsp:txBody>
      <dsp:txXfrm>
        <a:off x="0" y="2043518"/>
        <a:ext cx="9218113" cy="1058400"/>
      </dsp:txXfrm>
    </dsp:sp>
    <dsp:sp modelId="{1B419F5E-DCDC-4D78-86D0-8CAE74687670}">
      <dsp:nvSpPr>
        <dsp:cNvPr id="0" name=""/>
        <dsp:cNvSpPr/>
      </dsp:nvSpPr>
      <dsp:spPr>
        <a:xfrm>
          <a:off x="418595" y="1954958"/>
          <a:ext cx="8792683" cy="177120"/>
        </a:xfrm>
        <a:prstGeom prst="roundRect">
          <a:avLst/>
        </a:prstGeom>
        <a:solidFill>
          <a:schemeClr val="accent2"/>
        </a:solidFill>
        <a:ln>
          <a:solidFill>
            <a:schemeClr val="tx1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896" tIns="0" rIns="24389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3) Investigation &amp; Enforcement</a:t>
          </a:r>
        </a:p>
      </dsp:txBody>
      <dsp:txXfrm>
        <a:off x="427241" y="1963604"/>
        <a:ext cx="8775391" cy="159828"/>
      </dsp:txXfrm>
    </dsp:sp>
    <dsp:sp modelId="{62804864-7EAE-4EFA-BF50-59318E08CF72}">
      <dsp:nvSpPr>
        <dsp:cNvPr id="0" name=""/>
        <dsp:cNvSpPr/>
      </dsp:nvSpPr>
      <dsp:spPr>
        <a:xfrm>
          <a:off x="0" y="3222879"/>
          <a:ext cx="9218113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428" tIns="124968" rIns="71542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Would a centralized office for intake and investigation improve fairness and efficiency?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What challenges or benefits do you foresee with centralization?</a:t>
          </a:r>
        </a:p>
      </dsp:txBody>
      <dsp:txXfrm>
        <a:off x="0" y="3222879"/>
        <a:ext cx="9218113" cy="661500"/>
      </dsp:txXfrm>
    </dsp:sp>
    <dsp:sp modelId="{2BC8BEFE-1832-40EE-94FD-8D02222945B0}">
      <dsp:nvSpPr>
        <dsp:cNvPr id="0" name=""/>
        <dsp:cNvSpPr/>
      </dsp:nvSpPr>
      <dsp:spPr>
        <a:xfrm>
          <a:off x="418595" y="3134318"/>
          <a:ext cx="8792683" cy="177120"/>
        </a:xfrm>
        <a:prstGeom prst="roundRect">
          <a:avLst/>
        </a:prstGeom>
        <a:solidFill>
          <a:schemeClr val="accent5"/>
        </a:solidFill>
        <a:ln>
          <a:solidFill>
            <a:schemeClr val="tx1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896" tIns="0" rIns="24389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4) Centralization</a:t>
          </a:r>
        </a:p>
      </dsp:txBody>
      <dsp:txXfrm>
        <a:off x="427241" y="3142964"/>
        <a:ext cx="8775391" cy="159828"/>
      </dsp:txXfrm>
    </dsp:sp>
    <dsp:sp modelId="{F3C03674-BEE7-4F39-832B-8C83F765A934}">
      <dsp:nvSpPr>
        <dsp:cNvPr id="0" name=""/>
        <dsp:cNvSpPr/>
      </dsp:nvSpPr>
      <dsp:spPr>
        <a:xfrm>
          <a:off x="0" y="4005339"/>
          <a:ext cx="9218113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5428" tIns="124968" rIns="71542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Are there additional short-term or long-term options we should explore?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What supports do municipalities need to implement these changes effectively?</a:t>
          </a:r>
        </a:p>
      </dsp:txBody>
      <dsp:txXfrm>
        <a:off x="0" y="4005339"/>
        <a:ext cx="9218113" cy="661500"/>
      </dsp:txXfrm>
    </dsp:sp>
    <dsp:sp modelId="{9DED9022-1BA6-4165-8D95-5C4578DE3A3F}">
      <dsp:nvSpPr>
        <dsp:cNvPr id="0" name=""/>
        <dsp:cNvSpPr/>
      </dsp:nvSpPr>
      <dsp:spPr>
        <a:xfrm>
          <a:off x="418595" y="3916779"/>
          <a:ext cx="8792683" cy="177120"/>
        </a:xfrm>
        <a:prstGeom prst="roundRect">
          <a:avLst/>
        </a:prstGeom>
        <a:solidFill>
          <a:schemeClr val="accent4"/>
        </a:solidFill>
        <a:ln>
          <a:solidFill>
            <a:schemeClr val="tx1"/>
          </a:solidFill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896" tIns="0" rIns="24389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5) Other Considerations</a:t>
          </a:r>
        </a:p>
      </dsp:txBody>
      <dsp:txXfrm>
        <a:off x="427241" y="3925425"/>
        <a:ext cx="8775391" cy="159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5698666-C5AC-8948-8F10-389865CA7BC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5EA4B952-DAF1-5E4E-93F1-8F986E32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54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F55E2-8FA3-0893-9AD0-F4DECCB4C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A20FB5-2189-8CB5-BC41-ACE4A51C3C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EE3C9C-6A1E-18D2-1C01-31B1538DC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BF41CD-03C7-CFAA-502F-FAC0DEB3FF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092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79495-FD5F-BB07-B495-415EA65E3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2B0B5F-FB48-0445-69B3-644D4975A4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14EEA-C782-7C3A-836A-A532F53B37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18B76-3D18-4522-7F2E-FE69267B04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32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38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AEEC94-293E-04A9-E041-0A9554A67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240E76-5757-E2B1-D9AD-0167EC4FB0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50F0D1-16A8-88D7-FF1B-FA9CC8B3C8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D7BCDF-95CC-88D8-AB3F-D90276A731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812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F3600-7553-0309-0023-D8E65A538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C6620F-E3FC-043F-9443-14C24D621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71BF4C-3880-3990-B40F-491F47321F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**** Content can be available from the province, NSFM, AMA, or other third party. Does not have to be developed in house except where it pertains to local policy, procedures etc.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336D1-15EF-2ADA-1F91-5790939E1C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60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1F40A-F32E-8F91-865A-106DC6FE4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6B36E5-EB3D-AC49-52D4-2504B6BC1B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459B0B-FFD4-DCF9-9E82-D2163F5983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6F308-1FD8-BAAB-3F4C-9D5160AE1F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79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08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83391-5E04-B833-8B1B-802B16615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E51810-2B12-680C-F647-FAD5CBE9AB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AECCCD-08F3-5C5D-E77B-E05416F356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B5CC1-C8C0-37BE-F0F9-312EF11831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58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E87C3-AB14-5724-AA54-AAA56D039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1E5FA3-8A67-DD3A-03B8-ECC906DA41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9DE9DA-E755-91BA-C1DA-F50998F79C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Options Analysis for Validation with NSFM, </a:t>
            </a:r>
            <a:r>
              <a:rPr lang="en-CA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roughly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 </a:t>
            </a:r>
          </a:p>
          <a:p>
            <a:pPr lvl="1"/>
            <a:r>
              <a:rPr lang="en-C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Option 1: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Risks    re-igniting issue without certainty that the guardrails will work</a:t>
            </a:r>
          </a:p>
          <a:p>
            <a:pPr lvl="2"/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 concern if we must backtrack again to remove public complaints again later because guardrails did not work</a:t>
            </a:r>
          </a:p>
          <a:p>
            <a:pPr lvl="2"/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Allowing staff but not public complaints could also trigger public backlash</a:t>
            </a:r>
          </a:p>
          <a:p>
            <a:pPr lvl="2"/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48AB4-B7BA-77BD-327A-B414C695F7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31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EF6B4-9B11-A3F4-B8A3-2059AADA6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DD33A4-9013-B82D-CCBC-B29143674F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A7DC42-7DCB-4372-0109-4648A13DC1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ADE732-1BED-11C1-5725-99088BA547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618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482B1-EAC5-61ED-54B8-50A6B43B7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EAA604-3E01-1A47-27F7-A3A8F98CCA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F46511-274B-7D30-46D8-8A5F7CE4C2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069C38-09A4-9348-C9D8-0B0E4AB04B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4B952-DAF1-5E4E-93F1-8F986E329F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2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53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800781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715509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 baseline="0">
          <a:solidFill>
            <a:schemeClr val="accent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16127" y="4701255"/>
            <a:ext cx="10357281" cy="445458"/>
          </a:xfrm>
          <a:prstGeom prst="rect">
            <a:avLst/>
          </a:prstGeom>
        </p:spPr>
        <p:txBody>
          <a:bodyPr anchor="b"/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CA" sz="4400" i="1" noProof="0" dirty="0"/>
          </a:p>
          <a:p>
            <a:r>
              <a:rPr lang="en-CA" sz="2400" i="1" noProof="0" dirty="0"/>
              <a:t>Consultation with the Nova Scotia Federation of Municipalities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gray">
          <a:xfrm>
            <a:off x="516128" y="5146713"/>
            <a:ext cx="8825658" cy="445458"/>
          </a:xfrm>
          <a:prstGeom prst="rect">
            <a:avLst/>
          </a:prstGeom>
        </p:spPr>
        <p:txBody>
          <a:bodyPr anchor="t"/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noProof="0" dirty="0"/>
              <a:t>December 1</a:t>
            </a:r>
            <a:r>
              <a:rPr lang="en-CA" dirty="0"/>
              <a:t>2</a:t>
            </a:r>
            <a:r>
              <a:rPr lang="en-CA" noProof="0" dirty="0"/>
              <a:t>, 2025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3198" y="6232641"/>
            <a:ext cx="1444952" cy="5583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CA2545-A269-69AD-D9DE-E53DFF64589E}"/>
              </a:ext>
            </a:extLst>
          </p:cNvPr>
          <p:cNvSpPr txBox="1"/>
          <p:nvPr/>
        </p:nvSpPr>
        <p:spPr>
          <a:xfrm>
            <a:off x="613775" y="2739476"/>
            <a:ext cx="101403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noProof="0" dirty="0">
                <a:solidFill>
                  <a:schemeClr val="tx2"/>
                </a:solidFill>
              </a:rPr>
              <a:t>Municipal Governance Improvement: </a:t>
            </a:r>
          </a:p>
          <a:p>
            <a:r>
              <a:rPr lang="en-CA" sz="3600" noProof="0" dirty="0">
                <a:solidFill>
                  <a:schemeClr val="tx2"/>
                </a:solidFill>
              </a:rPr>
              <a:t>Code of Conduct Improvements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EC8B50-983C-9580-310D-EF5C02166D85}"/>
              </a:ext>
            </a:extLst>
          </p:cNvPr>
          <p:cNvSpPr txBox="1"/>
          <p:nvPr/>
        </p:nvSpPr>
        <p:spPr>
          <a:xfrm>
            <a:off x="6917634" y="6047975"/>
            <a:ext cx="395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</p:spTree>
    <p:extLst>
      <p:ext uri="{BB962C8B-B14F-4D97-AF65-F5344CB8AC3E}">
        <p14:creationId xmlns:p14="http://schemas.microsoft.com/office/powerpoint/2010/main" val="1599077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5354A-E5AB-455C-5659-5DBD7BA26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7F916C-E5C0-FF99-E629-937B131500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0662" y="451093"/>
            <a:ext cx="1153914" cy="409763"/>
          </a:xfrm>
        </p:spPr>
        <p:txBody>
          <a:bodyPr/>
          <a:lstStyle/>
          <a:p>
            <a:fld id="{D57F1E4F-1CFF-5643-939E-217C01CDF565}" type="slidenum">
              <a:rPr lang="en-CA" noProof="0" smtClean="0"/>
              <a:pPr/>
              <a:t>10</a:t>
            </a:fld>
            <a:endParaRPr lang="en-CA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3245771-C896-0381-7311-4A7CB270A3B5}"/>
              </a:ext>
            </a:extLst>
          </p:cNvPr>
          <p:cNvSpPr txBox="1">
            <a:spLocks/>
          </p:cNvSpPr>
          <p:nvPr/>
        </p:nvSpPr>
        <p:spPr bwMode="gray">
          <a:xfrm>
            <a:off x="251460" y="93170"/>
            <a:ext cx="10602070" cy="767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sz="2800" dirty="0">
                <a:cs typeface="Arial" panose="020B0604020202020204" pitchFamily="34" charset="0"/>
              </a:rPr>
              <a:t>Option 3: Status Quo Until 3-Year CoC Review (Fall 2027)</a:t>
            </a:r>
            <a:endParaRPr lang="en-CA" sz="4000" dirty="0"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C7A522-AAF8-AF2E-1548-FD2FFFCB95A1}"/>
              </a:ext>
            </a:extLst>
          </p:cNvPr>
          <p:cNvSpPr txBox="1"/>
          <p:nvPr/>
        </p:nvSpPr>
        <p:spPr>
          <a:xfrm>
            <a:off x="5407778" y="6206619"/>
            <a:ext cx="544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FD4C13D-55D8-41C3-CD2A-7203C7F2D424}"/>
              </a:ext>
            </a:extLst>
          </p:cNvPr>
          <p:cNvSpPr/>
          <p:nvPr/>
        </p:nvSpPr>
        <p:spPr>
          <a:xfrm>
            <a:off x="886461" y="1623651"/>
            <a:ext cx="9177956" cy="90269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29EBFB9-F0C7-F5EF-697E-A0738B30C1A6}"/>
              </a:ext>
            </a:extLst>
          </p:cNvPr>
          <p:cNvSpPr/>
          <p:nvPr/>
        </p:nvSpPr>
        <p:spPr>
          <a:xfrm>
            <a:off x="886462" y="3817909"/>
            <a:ext cx="9177956" cy="50383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B23A43-4285-5DA6-7172-5B6244CF8DCC}"/>
              </a:ext>
            </a:extLst>
          </p:cNvPr>
          <p:cNvSpPr/>
          <p:nvPr/>
        </p:nvSpPr>
        <p:spPr>
          <a:xfrm>
            <a:off x="886462" y="5642938"/>
            <a:ext cx="9177956" cy="27815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9CB62C-5887-1562-E834-1D0AE287BC61}"/>
              </a:ext>
            </a:extLst>
          </p:cNvPr>
          <p:cNvSpPr txBox="1"/>
          <p:nvPr/>
        </p:nvSpPr>
        <p:spPr>
          <a:xfrm>
            <a:off x="497840" y="1360741"/>
            <a:ext cx="11054080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CA" sz="2400" dirty="0"/>
              <a:t>Consider NSFM’s proposed framework changes through 3-year review</a:t>
            </a:r>
            <a:endParaRPr lang="en-US" sz="2400" dirty="0"/>
          </a:p>
          <a:p>
            <a:pPr marL="342900" lvl="1" indent="-342900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CA" sz="2400" i="1" dirty="0"/>
              <a:t>Status quo </a:t>
            </a:r>
            <a:r>
              <a:rPr lang="en-CA" sz="2400" dirty="0"/>
              <a:t>until full CoC review (committed for 2027)and national recommendations. </a:t>
            </a:r>
          </a:p>
          <a:p>
            <a:pPr marL="342900" lvl="1" indent="-342900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0" lvl="1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CA" sz="2400" dirty="0"/>
              <a:t>Opportunities? </a:t>
            </a:r>
          </a:p>
          <a:p>
            <a:pPr marL="0" lvl="1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CA" sz="2400" dirty="0"/>
          </a:p>
          <a:p>
            <a:pPr marL="0" lvl="1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CA" sz="2400" dirty="0"/>
          </a:p>
          <a:p>
            <a:pPr marL="0" lvl="1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CA" sz="2400" dirty="0"/>
              <a:t>Risks? </a:t>
            </a:r>
          </a:p>
          <a:p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789213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1F343-FF9A-D022-46D9-F33D2F656A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C516A-77FB-D161-11CD-4924248524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CA" noProof="0" smtClean="0"/>
              <a:pPr/>
              <a:t>11</a:t>
            </a:fld>
            <a:endParaRPr lang="en-CA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324C81C-45D4-0795-B33E-4FF3DDF9E68A}"/>
              </a:ext>
            </a:extLst>
          </p:cNvPr>
          <p:cNvSpPr txBox="1">
            <a:spLocks/>
          </p:cNvSpPr>
          <p:nvPr/>
        </p:nvSpPr>
        <p:spPr bwMode="gray">
          <a:xfrm>
            <a:off x="443995" y="207576"/>
            <a:ext cx="984873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noProof="0" dirty="0">
                <a:cs typeface="Arial" panose="020B0604020202020204" pitchFamily="34" charset="0"/>
              </a:rPr>
              <a:t>	</a:t>
            </a:r>
            <a:r>
              <a:rPr lang="en-CA" sz="2800" noProof="0" dirty="0">
                <a:cs typeface="Arial" panose="020B0604020202020204" pitchFamily="34" charset="0"/>
              </a:rPr>
              <a:t>Open Discussion: Next Steps</a:t>
            </a:r>
            <a:endParaRPr lang="en-CA" noProof="0" dirty="0"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8BC4C5-2B3E-3FFE-18A4-C8E9CF51AAB4}"/>
              </a:ext>
            </a:extLst>
          </p:cNvPr>
          <p:cNvSpPr txBox="1"/>
          <p:nvPr/>
        </p:nvSpPr>
        <p:spPr>
          <a:xfrm>
            <a:off x="7597934" y="5761194"/>
            <a:ext cx="395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D43562DF-7B13-5C4E-367B-2353C21D29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6564575"/>
              </p:ext>
            </p:extLst>
          </p:nvPr>
        </p:nvGraphicFramePr>
        <p:xfrm>
          <a:off x="713286" y="988978"/>
          <a:ext cx="10391594" cy="5141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6723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D672BC-62CF-CD02-08A0-F1CAE02A2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48B531-5D37-6C1E-4179-3CD22FFC56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CA" noProof="0" smtClean="0"/>
              <a:pPr/>
              <a:t>12</a:t>
            </a:fld>
            <a:endParaRPr lang="en-CA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8E434E5-9771-2884-A2D0-1EDFBCCFAECB}"/>
              </a:ext>
            </a:extLst>
          </p:cNvPr>
          <p:cNvSpPr txBox="1">
            <a:spLocks/>
          </p:cNvSpPr>
          <p:nvPr/>
        </p:nvSpPr>
        <p:spPr bwMode="gray">
          <a:xfrm>
            <a:off x="443995" y="207576"/>
            <a:ext cx="984873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noProof="0" dirty="0">
                <a:cs typeface="Arial" panose="020B0604020202020204" pitchFamily="34" charset="0"/>
              </a:rPr>
              <a:t>	</a:t>
            </a:r>
            <a:r>
              <a:rPr lang="en-CA" sz="2800" noProof="0" dirty="0">
                <a:cs typeface="Arial" panose="020B0604020202020204" pitchFamily="34" charset="0"/>
              </a:rPr>
              <a:t>Open Discussion: Next Steps</a:t>
            </a:r>
            <a:endParaRPr lang="en-CA" noProof="0" dirty="0"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D0CC28-3379-26D7-51C5-FA58AD77A22B}"/>
              </a:ext>
            </a:extLst>
          </p:cNvPr>
          <p:cNvSpPr txBox="1"/>
          <p:nvPr/>
        </p:nvSpPr>
        <p:spPr>
          <a:xfrm>
            <a:off x="7597934" y="5761194"/>
            <a:ext cx="395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49D7797A-4690-1D42-F822-37540475B3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6635855"/>
              </p:ext>
            </p:extLst>
          </p:nvPr>
        </p:nvGraphicFramePr>
        <p:xfrm>
          <a:off x="713286" y="988978"/>
          <a:ext cx="9218113" cy="4697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4973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53941"/>
            <a:ext cx="12192000" cy="4355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noProof="0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gray">
          <a:xfrm>
            <a:off x="1145528" y="923229"/>
            <a:ext cx="8825658" cy="26776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noProof="0" dirty="0"/>
              <a:t>Wrap Up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6180" y="6229196"/>
            <a:ext cx="1466505" cy="56671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CA" noProof="0" smtClean="0"/>
              <a:pPr/>
              <a:t>13</a:t>
            </a:fld>
            <a:endParaRPr lang="en-CA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AEB592-43E0-4E64-B309-3AD205E1AE4F}"/>
              </a:ext>
            </a:extLst>
          </p:cNvPr>
          <p:cNvSpPr txBox="1"/>
          <p:nvPr/>
        </p:nvSpPr>
        <p:spPr>
          <a:xfrm>
            <a:off x="7766899" y="4438175"/>
            <a:ext cx="395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</p:spTree>
    <p:extLst>
      <p:ext uri="{BB962C8B-B14F-4D97-AF65-F5344CB8AC3E}">
        <p14:creationId xmlns:p14="http://schemas.microsoft.com/office/powerpoint/2010/main" val="1753193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0C6B4-B63F-7FFB-D0FC-DB7BA1307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D53B9-6692-0874-2385-76D41A751C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CA" noProof="0" smtClean="0"/>
              <a:pPr/>
              <a:t>2</a:t>
            </a:fld>
            <a:endParaRPr lang="en-CA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CF2C45A-97F7-CB38-37B6-F3F30E915023}"/>
              </a:ext>
            </a:extLst>
          </p:cNvPr>
          <p:cNvSpPr txBox="1">
            <a:spLocks/>
          </p:cNvSpPr>
          <p:nvPr/>
        </p:nvSpPr>
        <p:spPr bwMode="gray">
          <a:xfrm>
            <a:off x="443995" y="282014"/>
            <a:ext cx="984873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noProof="0" dirty="0">
                <a:cs typeface="Arial" panose="020B0604020202020204" pitchFamily="34" charset="0"/>
              </a:rPr>
              <a:t>Session 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53FAB1-B233-5C8F-622B-B53ABB559797}"/>
              </a:ext>
            </a:extLst>
          </p:cNvPr>
          <p:cNvSpPr txBox="1"/>
          <p:nvPr/>
        </p:nvSpPr>
        <p:spPr>
          <a:xfrm>
            <a:off x="443995" y="1228397"/>
            <a:ext cx="1008151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noProof="0" dirty="0"/>
              <a:t>Discuss options for a path forward on Code of Conduct.</a:t>
            </a:r>
          </a:p>
          <a:p>
            <a:pPr lvl="1">
              <a:spcAft>
                <a:spcPts val="600"/>
              </a:spcAft>
            </a:pPr>
            <a:endParaRPr lang="en-CA" sz="2000" noProof="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Identify potential impacts and gather feedback and insights from elected officials to inform next steps.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681DA8-9661-C960-622F-66B35C76DEC2}"/>
              </a:ext>
            </a:extLst>
          </p:cNvPr>
          <p:cNvSpPr txBox="1"/>
          <p:nvPr/>
        </p:nvSpPr>
        <p:spPr>
          <a:xfrm>
            <a:off x="8012065" y="5862399"/>
            <a:ext cx="395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</p:spTree>
    <p:extLst>
      <p:ext uri="{BB962C8B-B14F-4D97-AF65-F5344CB8AC3E}">
        <p14:creationId xmlns:p14="http://schemas.microsoft.com/office/powerpoint/2010/main" val="2369838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8557D-D7FA-6D4A-0EEB-9ADCB4644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35BE90-6F73-9A23-E904-536871EBF3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CA" noProof="0" smtClean="0"/>
              <a:pPr/>
              <a:t>3</a:t>
            </a:fld>
            <a:endParaRPr lang="en-CA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BBCEEC4-2FC3-9379-79C8-4C2A406395F0}"/>
              </a:ext>
            </a:extLst>
          </p:cNvPr>
          <p:cNvSpPr txBox="1">
            <a:spLocks/>
          </p:cNvSpPr>
          <p:nvPr/>
        </p:nvSpPr>
        <p:spPr bwMode="gray">
          <a:xfrm>
            <a:off x="251460" y="93170"/>
            <a:ext cx="10602070" cy="767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sz="2800" noProof="0" dirty="0">
                <a:cs typeface="Arial" panose="020B0604020202020204" pitchFamily="34" charset="0"/>
              </a:rPr>
              <a:t>Background: Code of Conduct</a:t>
            </a:r>
            <a:endParaRPr lang="en-CA" sz="4000" noProof="0" dirty="0"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42BF3A-3AA6-6B65-D854-82723974599D}"/>
              </a:ext>
            </a:extLst>
          </p:cNvPr>
          <p:cNvSpPr txBox="1"/>
          <p:nvPr/>
        </p:nvSpPr>
        <p:spPr>
          <a:xfrm>
            <a:off x="443995" y="1063416"/>
            <a:ext cx="1002190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</a:pPr>
            <a:r>
              <a:rPr lang="en-CA" sz="2000" noProof="0" dirty="0"/>
              <a:t>The Code sets behavioural standards for elected officials and outlines sanctions for breaches, along with requirements for complain investigations.</a:t>
            </a:r>
          </a:p>
          <a:p>
            <a:pPr marL="342900" indent="-342900"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</a:pPr>
            <a:endParaRPr lang="en-CA" sz="2000" noProof="0" dirty="0"/>
          </a:p>
          <a:p>
            <a:pPr marL="342900" indent="-342900"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</a:pPr>
            <a:r>
              <a:rPr lang="en-CA" sz="2000" dirty="0"/>
              <a:t>The Code was developed collaboratively by NSFM, AMANS, and ANSV.</a:t>
            </a:r>
          </a:p>
          <a:p>
            <a:pPr marL="800100" lvl="1" indent="-342900">
              <a:spcAft>
                <a:spcPts val="600"/>
              </a:spcAft>
              <a:buSzPct val="110000"/>
              <a:buFont typeface="Wingdings" panose="05000000000000000000" pitchFamily="2" charset="2"/>
              <a:buChar char="§"/>
            </a:pPr>
            <a:r>
              <a:rPr lang="en-CA" sz="2000" dirty="0"/>
              <a:t>The Code underwent three rounds of municipal consultations before its implementation in October 2024.</a:t>
            </a:r>
          </a:p>
          <a:p>
            <a:pPr marL="342900" indent="-342900"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342900" indent="-342900"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</a:pPr>
            <a:r>
              <a:rPr lang="en-CA" sz="2000" noProof="0" dirty="0"/>
              <a:t>To date, All 49 municipal</a:t>
            </a:r>
            <a:r>
              <a:rPr lang="en-CA" sz="2000" dirty="0" err="1"/>
              <a:t>ities</a:t>
            </a:r>
            <a:r>
              <a:rPr lang="en-CA" sz="2000" dirty="0"/>
              <a:t> have adopted the Code. </a:t>
            </a:r>
            <a:endParaRPr lang="en-CA" sz="2000" noProof="0" dirty="0"/>
          </a:p>
          <a:p>
            <a:pPr>
              <a:spcAft>
                <a:spcPts val="600"/>
              </a:spcAft>
            </a:pPr>
            <a:endParaRPr lang="en-CA" sz="2000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8C0097-9D41-6A43-F9B0-275B0185CCC8}"/>
              </a:ext>
            </a:extLst>
          </p:cNvPr>
          <p:cNvSpPr txBox="1"/>
          <p:nvPr/>
        </p:nvSpPr>
        <p:spPr>
          <a:xfrm>
            <a:off x="6897756" y="6206619"/>
            <a:ext cx="395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</p:spTree>
    <p:extLst>
      <p:ext uri="{BB962C8B-B14F-4D97-AF65-F5344CB8AC3E}">
        <p14:creationId xmlns:p14="http://schemas.microsoft.com/office/powerpoint/2010/main" val="1995894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2A24C-0DB5-5F2C-C613-6720CFDCD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367540-BBB9-22AB-C0CD-F2A61F6E6C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CA" noProof="0" smtClean="0"/>
              <a:pPr/>
              <a:t>4</a:t>
            </a:fld>
            <a:endParaRPr lang="en-CA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6010EF-5A21-882A-0395-857CF93401FC}"/>
              </a:ext>
            </a:extLst>
          </p:cNvPr>
          <p:cNvSpPr txBox="1">
            <a:spLocks/>
          </p:cNvSpPr>
          <p:nvPr/>
        </p:nvSpPr>
        <p:spPr bwMode="gray">
          <a:xfrm>
            <a:off x="251460" y="93170"/>
            <a:ext cx="10602070" cy="767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sz="2800" noProof="0" dirty="0">
                <a:cs typeface="Arial" panose="020B0604020202020204" pitchFamily="34" charset="0"/>
              </a:rPr>
              <a:t>Background: Code of Conduct</a:t>
            </a:r>
            <a:endParaRPr lang="en-CA" sz="4000" noProof="0" dirty="0"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72E8D8-B84D-CCCB-9A2F-914A62DA2444}"/>
              </a:ext>
            </a:extLst>
          </p:cNvPr>
          <p:cNvSpPr txBox="1"/>
          <p:nvPr/>
        </p:nvSpPr>
        <p:spPr>
          <a:xfrm>
            <a:off x="443995" y="1063416"/>
            <a:ext cx="1002190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noProof="0" dirty="0"/>
              <a:t>Some municipalities faced challenges with the Code. Key issues include: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noProof="0" dirty="0"/>
              <a:t>Frivolous complaints from residents, creating high investigation costs.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Investigators potentially incentivized to escalate complaints.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 </a:t>
            </a:r>
            <a:endParaRPr lang="en-US" sz="2000" noProof="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noProof="0" dirty="0"/>
              <a:t>DMA introduced amendments as an immediate solution to address the escalating costs and burden to municipalities (Oct 7, 2025):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Complaints limited to elected officials within the same municipality.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noProof="0" dirty="0"/>
              <a:t>Investigators must bundle related complaints. </a:t>
            </a:r>
          </a:p>
          <a:p>
            <a:pPr lvl="1">
              <a:spcAft>
                <a:spcPts val="600"/>
              </a:spcAft>
            </a:pPr>
            <a:endParaRPr lang="en-US" sz="2000" noProof="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noProof="0" dirty="0"/>
              <a:t>It is recommended that mitigations be put in place to limit vexatious and frivolous complaints before re-introducing the ability for public and staff to submit complaints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92631A-8C92-ADDD-F57E-FF97A7F51617}"/>
              </a:ext>
            </a:extLst>
          </p:cNvPr>
          <p:cNvSpPr txBox="1"/>
          <p:nvPr/>
        </p:nvSpPr>
        <p:spPr>
          <a:xfrm>
            <a:off x="6897756" y="6206619"/>
            <a:ext cx="395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</p:spTree>
    <p:extLst>
      <p:ext uri="{BB962C8B-B14F-4D97-AF65-F5344CB8AC3E}">
        <p14:creationId xmlns:p14="http://schemas.microsoft.com/office/powerpoint/2010/main" val="191836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CEAE52-8346-F516-4D53-76D1E4503C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2DD3E30-9822-3CFF-36D0-117E6E70D5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2620"/>
              </p:ext>
            </p:extLst>
          </p:nvPr>
        </p:nvGraphicFramePr>
        <p:xfrm>
          <a:off x="670561" y="1265976"/>
          <a:ext cx="10044948" cy="5135654"/>
        </p:xfrm>
        <a:graphic>
          <a:graphicData uri="http://schemas.openxmlformats.org/drawingml/2006/table">
            <a:tbl>
              <a:tblPr/>
              <a:tblGrid>
                <a:gridCol w="10044948">
                  <a:extLst>
                    <a:ext uri="{9D8B030D-6E8A-4147-A177-3AD203B41FA5}">
                      <a16:colId xmlns:a16="http://schemas.microsoft.com/office/drawing/2014/main" val="1089902809"/>
                    </a:ext>
                  </a:extLst>
                </a:gridCol>
              </a:tblGrid>
              <a:tr h="4777634">
                <a:tc>
                  <a:txBody>
                    <a:bodyPr/>
                    <a:lstStyle/>
                    <a:p>
                      <a:pPr marL="342900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Mandatory Intake Form with Good Faith Declaration</a:t>
                      </a:r>
                    </a:p>
                    <a:p>
                      <a:pPr marL="800100" lvl="2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Require complainants to specify the section of the Code allegedly breached, provide a factual synopsis, and sign a declaration that the complaint is made in good faith.</a:t>
                      </a:r>
                    </a:p>
                    <a:p>
                      <a:pPr marL="800100" lvl="2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can be implemented through regulation, not legislation</a:t>
                      </a:r>
                    </a:p>
                    <a:p>
                      <a:pPr marL="800100" lvl="2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Creates a standardized process and adds a psychological barrier to vexatious filings.</a:t>
                      </a:r>
                    </a:p>
                    <a:p>
                      <a:pPr marL="342900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 existing authority under s. 23C(3) and 408AD(3) of the MGA, and s. 20C(3) of HRMC to dismiss frivolous or vexatious complaints early.</a:t>
                      </a:r>
                    </a:p>
                    <a:p>
                      <a:pPr marL="800100" lvl="1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Provide clear criteria and training for investigators to apply these provisions consistently.</a:t>
                      </a:r>
                    </a:p>
                    <a:p>
                      <a:pPr marL="800100" lvl="1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Immediate cost control without legislative change.</a:t>
                      </a:r>
                      <a:b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849" marR="72849" marT="36424" marB="36424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3944840"/>
                  </a:ext>
                </a:extLst>
              </a:tr>
              <a:tr h="358020">
                <a:tc>
                  <a:txBody>
                    <a:bodyPr/>
                    <a:lstStyle/>
                    <a:p>
                      <a:endParaRPr lang="en-CA" sz="1400" dirty="0"/>
                    </a:p>
                  </a:txBody>
                  <a:tcPr marL="72849" marR="72849" marT="36424" marB="3642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6848971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94A07133-829E-E902-9253-5CF4B89AD699}"/>
              </a:ext>
            </a:extLst>
          </p:cNvPr>
          <p:cNvSpPr txBox="1">
            <a:spLocks/>
          </p:cNvSpPr>
          <p:nvPr/>
        </p:nvSpPr>
        <p:spPr bwMode="gray">
          <a:xfrm>
            <a:off x="251460" y="93170"/>
            <a:ext cx="10602070" cy="767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sz="2800" noProof="0" dirty="0">
                <a:cs typeface="Arial" panose="020B0604020202020204" pitchFamily="34" charset="0"/>
              </a:rPr>
              <a:t>Examples of non-legislative mitigations</a:t>
            </a:r>
            <a:endParaRPr lang="en-CA" sz="4000" noProof="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269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D90275-075A-47C4-9E91-A8965A5D3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B888A0-93AA-9A58-D78E-140DD4544C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A8E1E33-C09B-4463-81D8-7DA6E29F69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446889"/>
              </p:ext>
            </p:extLst>
          </p:nvPr>
        </p:nvGraphicFramePr>
        <p:xfrm>
          <a:off x="670561" y="1265976"/>
          <a:ext cx="10044948" cy="5135654"/>
        </p:xfrm>
        <a:graphic>
          <a:graphicData uri="http://schemas.openxmlformats.org/drawingml/2006/table">
            <a:tbl>
              <a:tblPr/>
              <a:tblGrid>
                <a:gridCol w="10044948">
                  <a:extLst>
                    <a:ext uri="{9D8B030D-6E8A-4147-A177-3AD203B41FA5}">
                      <a16:colId xmlns:a16="http://schemas.microsoft.com/office/drawing/2014/main" val="1089902809"/>
                    </a:ext>
                  </a:extLst>
                </a:gridCol>
              </a:tblGrid>
              <a:tr h="4777634">
                <a:tc>
                  <a:txBody>
                    <a:bodyPr/>
                    <a:lstStyle/>
                    <a:p>
                      <a:pPr marL="342900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 opportunities to consider? </a:t>
                      </a:r>
                    </a:p>
                    <a:p>
                      <a:pPr marL="0" indent="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None/>
                      </a:pP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Would these provide a reasonable interim solution while larger framework changes are appropriately considered? </a:t>
                      </a:r>
                    </a:p>
                    <a:p>
                      <a:pPr marL="342900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are the risks of doing this? </a:t>
                      </a:r>
                    </a:p>
                    <a:p>
                      <a:pPr marL="342900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 defTabSz="457200" rtl="0" eaLnBrk="1" fontAlgn="t" latinLnBrk="0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  <a:buSzPct val="110000"/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should be considered if we were to collaborate on these solutions?</a:t>
                      </a:r>
                      <a:b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849" marR="72849" marT="36424" marB="36424">
                    <a:lnL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3944840"/>
                  </a:ext>
                </a:extLst>
              </a:tr>
              <a:tr h="358020">
                <a:tc>
                  <a:txBody>
                    <a:bodyPr/>
                    <a:lstStyle/>
                    <a:p>
                      <a:endParaRPr lang="en-CA" sz="1400" dirty="0"/>
                    </a:p>
                  </a:txBody>
                  <a:tcPr marL="72849" marR="72849" marT="36424" marB="36424"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86848971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4B6B3175-F75D-6EC4-CB2D-6044B325DF93}"/>
              </a:ext>
            </a:extLst>
          </p:cNvPr>
          <p:cNvSpPr txBox="1">
            <a:spLocks/>
          </p:cNvSpPr>
          <p:nvPr/>
        </p:nvSpPr>
        <p:spPr bwMode="gray">
          <a:xfrm>
            <a:off x="251460" y="93170"/>
            <a:ext cx="10602070" cy="767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sz="2800" noProof="0" dirty="0">
                <a:cs typeface="Arial" panose="020B0604020202020204" pitchFamily="34" charset="0"/>
              </a:rPr>
              <a:t>Discussion of non-legislative mitigations</a:t>
            </a:r>
            <a:endParaRPr lang="en-CA" sz="4000" noProof="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58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56B15-D078-BE3C-C00A-7E7E3DCE2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02C340-838D-CF39-1E81-BFDD3049C6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0662" y="451093"/>
            <a:ext cx="1153914" cy="409763"/>
          </a:xfrm>
        </p:spPr>
        <p:txBody>
          <a:bodyPr/>
          <a:lstStyle/>
          <a:p>
            <a:fld id="{D57F1E4F-1CFF-5643-939E-217C01CDF565}" type="slidenum">
              <a:rPr lang="en-CA" noProof="0" smtClean="0"/>
              <a:pPr/>
              <a:t>7</a:t>
            </a:fld>
            <a:endParaRPr lang="en-CA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6218893-1AC9-E3C7-0D5D-D2A87F76ED2D}"/>
              </a:ext>
            </a:extLst>
          </p:cNvPr>
          <p:cNvSpPr txBox="1">
            <a:spLocks/>
          </p:cNvSpPr>
          <p:nvPr/>
        </p:nvSpPr>
        <p:spPr bwMode="gray">
          <a:xfrm>
            <a:off x="251460" y="93170"/>
            <a:ext cx="10602070" cy="767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sz="2800" dirty="0">
                <a:cs typeface="Arial" panose="020B0604020202020204" pitchFamily="34" charset="0"/>
              </a:rPr>
              <a:t>Possible Legislative Options: Code of Conduct</a:t>
            </a:r>
            <a:endParaRPr lang="en-CA" sz="4000" noProof="0" dirty="0"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8D0EC6-E5E1-02C0-D7CE-BC1CA6238890}"/>
              </a:ext>
            </a:extLst>
          </p:cNvPr>
          <p:cNvSpPr txBox="1"/>
          <p:nvPr/>
        </p:nvSpPr>
        <p:spPr>
          <a:xfrm>
            <a:off x="5407778" y="6206619"/>
            <a:ext cx="544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C8DD3A4B-157E-BFAF-C8A5-E6B207E195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5501753"/>
              </p:ext>
            </p:extLst>
          </p:nvPr>
        </p:nvGraphicFramePr>
        <p:xfrm>
          <a:off x="1198880" y="1330960"/>
          <a:ext cx="9286240" cy="4225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3086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93045-912E-BAF5-A02E-8F7C58036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A824EF-5347-BF93-9EC2-F33AFF9743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0662" y="451093"/>
            <a:ext cx="1153914" cy="409763"/>
          </a:xfrm>
        </p:spPr>
        <p:txBody>
          <a:bodyPr/>
          <a:lstStyle/>
          <a:p>
            <a:fld id="{D57F1E4F-1CFF-5643-939E-217C01CDF565}" type="slidenum">
              <a:rPr lang="en-CA" noProof="0" smtClean="0"/>
              <a:pPr/>
              <a:t>8</a:t>
            </a:fld>
            <a:endParaRPr lang="en-CA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592A62-ADF5-864E-050F-26319A6EC288}"/>
              </a:ext>
            </a:extLst>
          </p:cNvPr>
          <p:cNvSpPr txBox="1">
            <a:spLocks/>
          </p:cNvSpPr>
          <p:nvPr/>
        </p:nvSpPr>
        <p:spPr bwMode="gray">
          <a:xfrm>
            <a:off x="251460" y="93170"/>
            <a:ext cx="10602070" cy="767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sz="2400" dirty="0">
                <a:cs typeface="Arial" panose="020B0604020202020204" pitchFamily="34" charset="0"/>
              </a:rPr>
              <a:t>Option 1: Minor Legislative/Regulatory Changes (Spring 2026)</a:t>
            </a:r>
            <a:endParaRPr lang="en-CA" noProof="0" dirty="0"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79C760-7E29-567C-645E-B8AA2556E1C2}"/>
              </a:ext>
            </a:extLst>
          </p:cNvPr>
          <p:cNvSpPr txBox="1"/>
          <p:nvPr/>
        </p:nvSpPr>
        <p:spPr>
          <a:xfrm>
            <a:off x="5407778" y="6206619"/>
            <a:ext cx="544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55ABB2-42C2-23C7-D781-6990093FB9DE}"/>
              </a:ext>
            </a:extLst>
          </p:cNvPr>
          <p:cNvSpPr/>
          <p:nvPr/>
        </p:nvSpPr>
        <p:spPr>
          <a:xfrm>
            <a:off x="886461" y="1623651"/>
            <a:ext cx="9177956" cy="90269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BC4855-4E07-792C-D60E-4C869CF93495}"/>
              </a:ext>
            </a:extLst>
          </p:cNvPr>
          <p:cNvSpPr txBox="1"/>
          <p:nvPr/>
        </p:nvSpPr>
        <p:spPr>
          <a:xfrm>
            <a:off x="507952" y="1270000"/>
            <a:ext cx="11176096" cy="4099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CA" sz="2400" dirty="0"/>
              <a:t>Combination of minor legislative amendments, accompanied by non-legislative regulation changes and municipal policy/process guidance.</a:t>
            </a:r>
          </a:p>
          <a:p>
            <a:pPr marL="0" lvl="1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CA" sz="2400" dirty="0"/>
          </a:p>
          <a:p>
            <a:pPr marL="0" lvl="1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CA" sz="2400" dirty="0"/>
              <a:t>Opportunities? </a:t>
            </a:r>
          </a:p>
          <a:p>
            <a:pPr lvl="0"/>
            <a:r>
              <a:rPr lang="en-US" dirty="0"/>
              <a:t>e.g. Better define frivolous and vexatious complaints</a:t>
            </a:r>
            <a:endParaRPr lang="en-CA" dirty="0"/>
          </a:p>
          <a:p>
            <a:pPr lvl="0"/>
            <a:r>
              <a:rPr lang="en-US" dirty="0"/>
              <a:t>e.g. </a:t>
            </a:r>
            <a:r>
              <a:rPr lang="en-CA" dirty="0"/>
              <a:t>Refundable fee for complaints that are not frivolous or vexatious/ FOIPOP fee system</a:t>
            </a:r>
          </a:p>
          <a:p>
            <a:pPr marL="0" lvl="1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2400" dirty="0"/>
          </a:p>
          <a:p>
            <a:pPr marL="0" lvl="1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CA" sz="2400" dirty="0"/>
              <a:t>Risks? 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endParaRPr lang="en-CA" sz="2400" dirty="0"/>
          </a:p>
          <a:p>
            <a:pPr marL="0" lvl="1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24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1576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668F6-6B67-797E-B20D-966A5ABCA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90AD7F-2E20-C972-219E-8487AA19A2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0662" y="451093"/>
            <a:ext cx="1153914" cy="409763"/>
          </a:xfrm>
        </p:spPr>
        <p:txBody>
          <a:bodyPr/>
          <a:lstStyle/>
          <a:p>
            <a:fld id="{D57F1E4F-1CFF-5643-939E-217C01CDF565}" type="slidenum">
              <a:rPr lang="en-CA" noProof="0" smtClean="0"/>
              <a:pPr/>
              <a:t>9</a:t>
            </a:fld>
            <a:endParaRPr lang="en-CA" noProof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1C90AEB-7B96-2630-DE37-126DF7DD73DB}"/>
              </a:ext>
            </a:extLst>
          </p:cNvPr>
          <p:cNvSpPr txBox="1">
            <a:spLocks/>
          </p:cNvSpPr>
          <p:nvPr/>
        </p:nvSpPr>
        <p:spPr bwMode="gray">
          <a:xfrm>
            <a:off x="251460" y="93170"/>
            <a:ext cx="10602070" cy="767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CA" sz="2400" dirty="0">
                <a:cs typeface="Arial" panose="020B0604020202020204" pitchFamily="34" charset="0"/>
              </a:rPr>
              <a:t>Option 2: Consider “Complaints Commissioner” Framework (Fall 2026)</a:t>
            </a:r>
            <a:endParaRPr lang="en-CA" noProof="0" dirty="0"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AD1BDF-85EB-BB8B-2264-AF44BDDC0BC1}"/>
              </a:ext>
            </a:extLst>
          </p:cNvPr>
          <p:cNvSpPr txBox="1"/>
          <p:nvPr/>
        </p:nvSpPr>
        <p:spPr>
          <a:xfrm>
            <a:off x="5407778" y="6206619"/>
            <a:ext cx="544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noProof="0" dirty="0">
                <a:solidFill>
                  <a:srgbClr val="FF0000"/>
                </a:solidFill>
              </a:rPr>
              <a:t>Confidential – Not for Distribution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C41AE5-364A-D845-CC36-437F71EA5026}"/>
              </a:ext>
            </a:extLst>
          </p:cNvPr>
          <p:cNvSpPr/>
          <p:nvPr/>
        </p:nvSpPr>
        <p:spPr>
          <a:xfrm>
            <a:off x="886461" y="1623651"/>
            <a:ext cx="9177956" cy="90269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30D2E5-8EAC-E7D6-83F8-B6E71A50E73F}"/>
              </a:ext>
            </a:extLst>
          </p:cNvPr>
          <p:cNvSpPr/>
          <p:nvPr/>
        </p:nvSpPr>
        <p:spPr>
          <a:xfrm>
            <a:off x="886462" y="3817909"/>
            <a:ext cx="9177956" cy="50383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DDE8F7-B79B-33AF-8012-0D73BEEE8F3D}"/>
              </a:ext>
            </a:extLst>
          </p:cNvPr>
          <p:cNvSpPr/>
          <p:nvPr/>
        </p:nvSpPr>
        <p:spPr>
          <a:xfrm>
            <a:off x="886462" y="5642938"/>
            <a:ext cx="9177956" cy="27815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D8EF3F-A782-8AC3-188B-A2600490E3C0}"/>
              </a:ext>
            </a:extLst>
          </p:cNvPr>
          <p:cNvSpPr txBox="1"/>
          <p:nvPr/>
        </p:nvSpPr>
        <p:spPr>
          <a:xfrm>
            <a:off x="497840" y="1484203"/>
            <a:ext cx="11054080" cy="4561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CA" sz="2400" dirty="0"/>
              <a:t>Begin analysis on the possibility of a centralized complaints commissioner.</a:t>
            </a:r>
          </a:p>
          <a:p>
            <a:pPr marL="342900" lvl="1" indent="-342900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CA" sz="2400" dirty="0"/>
              <a:t>All municipalities agreed to current model, any foundational changes would require broader discussion.</a:t>
            </a:r>
          </a:p>
          <a:p>
            <a:pPr marL="342900" lvl="1" indent="-342900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CA" sz="2400" dirty="0"/>
              <a:t>National report is expected in June 2026 with lessons learned and recommendations from all PT.</a:t>
            </a:r>
          </a:p>
          <a:p>
            <a:pPr marL="342900" lvl="1" indent="-342900" defTabSz="66675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CA" sz="2400" dirty="0"/>
          </a:p>
          <a:p>
            <a:r>
              <a:rPr lang="en-CA" sz="2400" dirty="0"/>
              <a:t>Opportunities? </a:t>
            </a:r>
          </a:p>
          <a:p>
            <a:endParaRPr lang="en-CA" sz="2400" dirty="0"/>
          </a:p>
          <a:p>
            <a:endParaRPr lang="en-CA" sz="2400" dirty="0"/>
          </a:p>
          <a:p>
            <a:r>
              <a:rPr lang="en-CA" sz="2400" dirty="0"/>
              <a:t>Risks? </a:t>
            </a:r>
          </a:p>
        </p:txBody>
      </p:sp>
    </p:spTree>
    <p:extLst>
      <p:ext uri="{BB962C8B-B14F-4D97-AF65-F5344CB8AC3E}">
        <p14:creationId xmlns:p14="http://schemas.microsoft.com/office/powerpoint/2010/main" val="15925696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NOVA SCOTIA THEME 1">
      <a:dk1>
        <a:srgbClr val="000000"/>
      </a:dk1>
      <a:lt1>
        <a:srgbClr val="FFFFFF"/>
      </a:lt1>
      <a:dk2>
        <a:srgbClr val="214C7E"/>
      </a:dk2>
      <a:lt2>
        <a:srgbClr val="DFE3E5"/>
      </a:lt2>
      <a:accent1>
        <a:srgbClr val="1CADE4"/>
      </a:accent1>
      <a:accent2>
        <a:srgbClr val="2683C6"/>
      </a:accent2>
      <a:accent3>
        <a:srgbClr val="3ABCD6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0FD8FCAC31E54CA2002A969F71B2CD" ma:contentTypeVersion="18" ma:contentTypeDescription="Create a new document." ma:contentTypeScope="" ma:versionID="e7f740019268d0e56678aee5925d7109">
  <xsd:schema xmlns:xsd="http://www.w3.org/2001/XMLSchema" xmlns:xs="http://www.w3.org/2001/XMLSchema" xmlns:p="http://schemas.microsoft.com/office/2006/metadata/properties" xmlns:ns3="bdd9c3a1-3192-4896-90d9-63fce7dad2df" xmlns:ns4="c73ee95b-4d23-4f35-888f-a3fe6c89e363" targetNamespace="http://schemas.microsoft.com/office/2006/metadata/properties" ma:root="true" ma:fieldsID="db56d39d1c77cbed047fb510f5a93c07" ns3:_="" ns4:_="">
    <xsd:import namespace="bdd9c3a1-3192-4896-90d9-63fce7dad2df"/>
    <xsd:import namespace="c73ee95b-4d23-4f35-888f-a3fe6c89e36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LengthInSeconds" minOccurs="0"/>
                <xsd:element ref="ns4:MediaServiceOCR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d9c3a1-3192-4896-90d9-63fce7dad2d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3ee95b-4d23-4f35-888f-a3fe6c89e3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73ee95b-4d23-4f35-888f-a3fe6c89e363" xsi:nil="true"/>
  </documentManagement>
</p:properties>
</file>

<file path=customXml/itemProps1.xml><?xml version="1.0" encoding="utf-8"?>
<ds:datastoreItem xmlns:ds="http://schemas.openxmlformats.org/officeDocument/2006/customXml" ds:itemID="{A5D3FB9D-7A6D-4CD1-A585-8CD44D107E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d9c3a1-3192-4896-90d9-63fce7dad2df"/>
    <ds:schemaRef ds:uri="c73ee95b-4d23-4f35-888f-a3fe6c89e3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818AAB-97D7-453A-BEAB-E05816E821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703033-283A-491D-BB0D-365A7A6449C8}">
  <ds:schemaRefs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http://schemas.microsoft.com/office/2006/metadata/properties"/>
    <ds:schemaRef ds:uri="http://schemas.microsoft.com/office/infopath/2007/PartnerControls"/>
    <ds:schemaRef ds:uri="c73ee95b-4d23-4f35-888f-a3fe6c89e363"/>
    <ds:schemaRef ds:uri="bdd9c3a1-3192-4896-90d9-63fce7dad2d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10991</TotalTime>
  <Words>1068</Words>
  <Application>Microsoft Office PowerPoint</Application>
  <PresentationFormat>Widescreen</PresentationFormat>
  <Paragraphs>143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Wingdings</vt:lpstr>
      <vt:lpstr>Wingdings 3</vt:lpstr>
      <vt:lpstr>Ion Boardroom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Chaisson, Lynn</dc:creator>
  <cp:lastModifiedBy>Kennedy, Elizabeth C</cp:lastModifiedBy>
  <cp:revision>298</cp:revision>
  <cp:lastPrinted>2025-08-13T12:55:24Z</cp:lastPrinted>
  <dcterms:created xsi:type="dcterms:W3CDTF">2017-03-15T15:28:54Z</dcterms:created>
  <dcterms:modified xsi:type="dcterms:W3CDTF">2025-12-11T22:14:41Z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0x010100B70FD8FCAC31E54CA2002A969F71B2CD</vt:lpwstr>
  </property>
</Properties>
</file>