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8.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9.xml" ContentType="application/vnd.openxmlformats-officedocument.theme+xml"/>
  <Override PartName="/ppt/slideLayouts/slideLayout16.xml" ContentType="application/vnd.openxmlformats-officedocument.presentationml.slideLayout+xml"/>
  <Override PartName="/ppt/theme/theme10.xml" ContentType="application/vnd.openxmlformats-officedocument.theme+xml"/>
  <Override PartName="/ppt/slideLayouts/slideLayout17.xml" ContentType="application/vnd.openxmlformats-officedocument.presentationml.slideLayout+xml"/>
  <Override PartName="/ppt/theme/theme11.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3.xml" ContentType="application/vnd.openxmlformats-officedocument.theme+xml"/>
  <Override PartName="/ppt/slideLayouts/slideLayout25.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4"/>
    <p:sldMasterId id="2147483668" r:id="rId5"/>
    <p:sldMasterId id="2147483670" r:id="rId6"/>
    <p:sldMasterId id="2147483672" r:id="rId7"/>
    <p:sldMasterId id="2147483674" r:id="rId8"/>
    <p:sldMasterId id="2147483678" r:id="rId9"/>
    <p:sldMasterId id="2147483680" r:id="rId10"/>
    <p:sldMasterId id="2147483687" r:id="rId11"/>
    <p:sldMasterId id="2147483704" r:id="rId12"/>
    <p:sldMasterId id="2147483691" r:id="rId13"/>
    <p:sldMasterId id="2147483708" r:id="rId14"/>
    <p:sldMasterId id="2147483696" r:id="rId15"/>
    <p:sldMasterId id="2147483700" r:id="rId16"/>
    <p:sldMasterId id="2147483694" r:id="rId17"/>
  </p:sldMasterIdLst>
  <p:notesMasterIdLst>
    <p:notesMasterId r:id="rId58"/>
  </p:notesMasterIdLst>
  <p:handoutMasterIdLst>
    <p:handoutMasterId r:id="rId59"/>
  </p:handoutMasterIdLst>
  <p:sldIdLst>
    <p:sldId id="256" r:id="rId18"/>
    <p:sldId id="257" r:id="rId19"/>
    <p:sldId id="258" r:id="rId20"/>
    <p:sldId id="259" r:id="rId21"/>
    <p:sldId id="309" r:id="rId22"/>
    <p:sldId id="260" r:id="rId23"/>
    <p:sldId id="282" r:id="rId24"/>
    <p:sldId id="321" r:id="rId25"/>
    <p:sldId id="324" r:id="rId26"/>
    <p:sldId id="286" r:id="rId27"/>
    <p:sldId id="287" r:id="rId28"/>
    <p:sldId id="319" r:id="rId29"/>
    <p:sldId id="320" r:id="rId30"/>
    <p:sldId id="280" r:id="rId31"/>
    <p:sldId id="311" r:id="rId32"/>
    <p:sldId id="316" r:id="rId33"/>
    <p:sldId id="303" r:id="rId34"/>
    <p:sldId id="304" r:id="rId35"/>
    <p:sldId id="288" r:id="rId36"/>
    <p:sldId id="310" r:id="rId37"/>
    <p:sldId id="290" r:id="rId38"/>
    <p:sldId id="291" r:id="rId39"/>
    <p:sldId id="325" r:id="rId40"/>
    <p:sldId id="329" r:id="rId41"/>
    <p:sldId id="292" r:id="rId42"/>
    <p:sldId id="297" r:id="rId43"/>
    <p:sldId id="293" r:id="rId44"/>
    <p:sldId id="294" r:id="rId45"/>
    <p:sldId id="295" r:id="rId46"/>
    <p:sldId id="296" r:id="rId47"/>
    <p:sldId id="298" r:id="rId48"/>
    <p:sldId id="299" r:id="rId49"/>
    <p:sldId id="300" r:id="rId50"/>
    <p:sldId id="326" r:id="rId51"/>
    <p:sldId id="302" r:id="rId52"/>
    <p:sldId id="312" r:id="rId53"/>
    <p:sldId id="313" r:id="rId54"/>
    <p:sldId id="331" r:id="rId55"/>
    <p:sldId id="328" r:id="rId56"/>
    <p:sldId id="330" r:id="rId57"/>
  </p:sldIdLst>
  <p:sldSz cx="20104100" cy="11309350"/>
  <p:notesSz cx="20104100" cy="11309350"/>
  <p:defaultTextStyle>
    <a:defPPr>
      <a:defRPr lang="en-US"/>
    </a:defPPr>
    <a:lvl1pPr marL="0" algn="l" defTabSz="457118" rtl="0" eaLnBrk="1" latinLnBrk="0" hangingPunct="1">
      <a:defRPr sz="2000" kern="1200">
        <a:solidFill>
          <a:schemeClr val="tx1"/>
        </a:solidFill>
        <a:latin typeface="+mn-lt"/>
        <a:ea typeface="+mn-ea"/>
        <a:cs typeface="+mn-cs"/>
      </a:defRPr>
    </a:lvl1pPr>
    <a:lvl2pPr marL="457118" algn="l" defTabSz="457118" rtl="0" eaLnBrk="1" latinLnBrk="0" hangingPunct="1">
      <a:defRPr sz="2000" kern="1200">
        <a:solidFill>
          <a:schemeClr val="tx1"/>
        </a:solidFill>
        <a:latin typeface="+mn-lt"/>
        <a:ea typeface="+mn-ea"/>
        <a:cs typeface="+mn-cs"/>
      </a:defRPr>
    </a:lvl2pPr>
    <a:lvl3pPr marL="914233" algn="l" defTabSz="457118" rtl="0" eaLnBrk="1" latinLnBrk="0" hangingPunct="1">
      <a:defRPr sz="2000" kern="1200">
        <a:solidFill>
          <a:schemeClr val="tx1"/>
        </a:solidFill>
        <a:latin typeface="+mn-lt"/>
        <a:ea typeface="+mn-ea"/>
        <a:cs typeface="+mn-cs"/>
      </a:defRPr>
    </a:lvl3pPr>
    <a:lvl4pPr marL="1371348" algn="l" defTabSz="457118" rtl="0" eaLnBrk="1" latinLnBrk="0" hangingPunct="1">
      <a:defRPr sz="2000" kern="1200">
        <a:solidFill>
          <a:schemeClr val="tx1"/>
        </a:solidFill>
        <a:latin typeface="+mn-lt"/>
        <a:ea typeface="+mn-ea"/>
        <a:cs typeface="+mn-cs"/>
      </a:defRPr>
    </a:lvl4pPr>
    <a:lvl5pPr marL="1828463" algn="l" defTabSz="457118" rtl="0" eaLnBrk="1" latinLnBrk="0" hangingPunct="1">
      <a:defRPr sz="2000" kern="1200">
        <a:solidFill>
          <a:schemeClr val="tx1"/>
        </a:solidFill>
        <a:latin typeface="+mn-lt"/>
        <a:ea typeface="+mn-ea"/>
        <a:cs typeface="+mn-cs"/>
      </a:defRPr>
    </a:lvl5pPr>
    <a:lvl6pPr marL="2285579" algn="l" defTabSz="457118" rtl="0" eaLnBrk="1" latinLnBrk="0" hangingPunct="1">
      <a:defRPr sz="2000" kern="1200">
        <a:solidFill>
          <a:schemeClr val="tx1"/>
        </a:solidFill>
        <a:latin typeface="+mn-lt"/>
        <a:ea typeface="+mn-ea"/>
        <a:cs typeface="+mn-cs"/>
      </a:defRPr>
    </a:lvl6pPr>
    <a:lvl7pPr marL="2742694" algn="l" defTabSz="457118" rtl="0" eaLnBrk="1" latinLnBrk="0" hangingPunct="1">
      <a:defRPr sz="2000" kern="1200">
        <a:solidFill>
          <a:schemeClr val="tx1"/>
        </a:solidFill>
        <a:latin typeface="+mn-lt"/>
        <a:ea typeface="+mn-ea"/>
        <a:cs typeface="+mn-cs"/>
      </a:defRPr>
    </a:lvl7pPr>
    <a:lvl8pPr marL="3199809" algn="l" defTabSz="457118" rtl="0" eaLnBrk="1" latinLnBrk="0" hangingPunct="1">
      <a:defRPr sz="2000" kern="1200">
        <a:solidFill>
          <a:schemeClr val="tx1"/>
        </a:solidFill>
        <a:latin typeface="+mn-lt"/>
        <a:ea typeface="+mn-ea"/>
        <a:cs typeface="+mn-cs"/>
      </a:defRPr>
    </a:lvl8pPr>
    <a:lvl9pPr marL="3656925" algn="l" defTabSz="457118" rtl="0" eaLnBrk="1" latinLnBrk="0" hangingPunct="1">
      <a:defRPr sz="2000" kern="1200">
        <a:solidFill>
          <a:schemeClr val="tx1"/>
        </a:solidFill>
        <a:latin typeface="+mn-lt"/>
        <a:ea typeface="+mn-ea"/>
        <a:cs typeface="+mn-cs"/>
      </a:defRPr>
    </a:lvl9pPr>
  </p:defaultTextStyle>
  <p:extLst>
    <p:ext uri="{521415D9-36F7-43E2-AB2F-B90AF26B5E84}">
      <p14:sectionLst xmlns:p14="http://schemas.microsoft.com/office/powerpoint/2010/main">
        <p14:section name="New Presentation" id="{BAB29E39-837F-0545-ADA3-BC3ADAD928DD}">
          <p14:sldIdLst>
            <p14:sldId id="256"/>
            <p14:sldId id="257"/>
            <p14:sldId id="258"/>
            <p14:sldId id="259"/>
            <p14:sldId id="309"/>
            <p14:sldId id="260"/>
            <p14:sldId id="282"/>
            <p14:sldId id="321"/>
            <p14:sldId id="324"/>
            <p14:sldId id="286"/>
            <p14:sldId id="287"/>
            <p14:sldId id="319"/>
            <p14:sldId id="320"/>
            <p14:sldId id="280"/>
            <p14:sldId id="311"/>
            <p14:sldId id="316"/>
            <p14:sldId id="303"/>
            <p14:sldId id="304"/>
            <p14:sldId id="288"/>
            <p14:sldId id="310"/>
            <p14:sldId id="290"/>
            <p14:sldId id="291"/>
            <p14:sldId id="325"/>
            <p14:sldId id="329"/>
            <p14:sldId id="292"/>
            <p14:sldId id="297"/>
            <p14:sldId id="293"/>
            <p14:sldId id="294"/>
            <p14:sldId id="295"/>
            <p14:sldId id="296"/>
            <p14:sldId id="298"/>
            <p14:sldId id="299"/>
            <p14:sldId id="300"/>
            <p14:sldId id="326"/>
            <p14:sldId id="302"/>
            <p14:sldId id="312"/>
            <p14:sldId id="313"/>
            <p14:sldId id="331"/>
            <p14:sldId id="328"/>
            <p14:sldId id="330"/>
          </p14:sldIdLst>
        </p14:section>
      </p14:sectionLst>
    </p:ext>
    <p:ext uri="{EFAFB233-063F-42B5-8137-9DF3F51BA10A}">
      <p15:sldGuideLst xmlns:p15="http://schemas.microsoft.com/office/powerpoint/2012/main">
        <p15:guide id="1" orient="horz" pos="2878">
          <p15:clr>
            <a:srgbClr val="A4A3A4"/>
          </p15:clr>
        </p15:guide>
        <p15:guide id="2" pos="215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4D5D"/>
    <a:srgbClr val="1D4C5D"/>
    <a:srgbClr val="4D18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63B3DA-5BFD-DC4E-893B-87BE53AAB8E6}" v="37" dt="2026-01-16T12:17:31.447"/>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427"/>
    <p:restoredTop sz="86369"/>
  </p:normalViewPr>
  <p:slideViewPr>
    <p:cSldViewPr>
      <p:cViewPr varScale="1">
        <p:scale>
          <a:sx n="47" d="100"/>
          <a:sy n="47" d="100"/>
        </p:scale>
        <p:origin x="256" y="1192"/>
      </p:cViewPr>
      <p:guideLst>
        <p:guide orient="horz" pos="2878"/>
        <p:guide pos="2159"/>
      </p:guideLst>
    </p:cSldViewPr>
  </p:slideViewPr>
  <p:outlineViewPr>
    <p:cViewPr>
      <p:scale>
        <a:sx n="33" d="100"/>
        <a:sy n="33" d="100"/>
      </p:scale>
      <p:origin x="0" y="-5296"/>
    </p:cViewPr>
  </p:outlineViewPr>
  <p:notesTextViewPr>
    <p:cViewPr>
      <p:scale>
        <a:sx n="100" d="100"/>
        <a:sy n="100" d="100"/>
      </p:scale>
      <p:origin x="0" y="-5760"/>
    </p:cViewPr>
  </p:notesTextViewPr>
  <p:sorterViewPr>
    <p:cViewPr>
      <p:scale>
        <a:sx n="80" d="100"/>
        <a:sy n="80" d="100"/>
      </p:scale>
      <p:origin x="0" y="0"/>
    </p:cViewPr>
  </p:sorterViewPr>
  <p:notesViewPr>
    <p:cSldViewPr>
      <p:cViewPr varScale="1">
        <p:scale>
          <a:sx n="78" d="100"/>
          <a:sy n="78" d="100"/>
        </p:scale>
        <p:origin x="272" y="16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9.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slide" Target="slides/slide25.xml"/><Relationship Id="rId47" Type="http://schemas.openxmlformats.org/officeDocument/2006/relationships/slide" Target="slides/slide30.xml"/><Relationship Id="rId50" Type="http://schemas.openxmlformats.org/officeDocument/2006/relationships/slide" Target="slides/slide33.xml"/><Relationship Id="rId55" Type="http://schemas.openxmlformats.org/officeDocument/2006/relationships/slide" Target="slides/slide38.xml"/><Relationship Id="rId63"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12.xml"/><Relationship Id="rId11" Type="http://schemas.openxmlformats.org/officeDocument/2006/relationships/slideMaster" Target="slideMasters/slideMaster8.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slide" Target="slides/slide36.xml"/><Relationship Id="rId58" Type="http://schemas.openxmlformats.org/officeDocument/2006/relationships/notesMaster" Target="notesMasters/notesMaster1.xml"/><Relationship Id="rId5" Type="http://schemas.openxmlformats.org/officeDocument/2006/relationships/slideMaster" Target="slideMasters/slideMaster2.xml"/><Relationship Id="rId61" Type="http://schemas.openxmlformats.org/officeDocument/2006/relationships/viewProps" Target="viewProps.xml"/><Relationship Id="rId19" Type="http://schemas.openxmlformats.org/officeDocument/2006/relationships/slide" Target="slides/slide2.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slide" Target="slides/slide39.xml"/><Relationship Id="rId64" Type="http://schemas.microsoft.com/office/2016/11/relationships/changesInfo" Target="changesInfos/changesInfo1.xml"/><Relationship Id="rId8" Type="http://schemas.openxmlformats.org/officeDocument/2006/relationships/slideMaster" Target="slideMasters/slideMaster5.xml"/><Relationship Id="rId51" Type="http://schemas.openxmlformats.org/officeDocument/2006/relationships/slide" Target="slides/slide34.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handoutMaster" Target="handoutMasters/handoutMaster1.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slide" Target="slides/slide37.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slide" Target="slides/slide40.xml"/><Relationship Id="rId10" Type="http://schemas.openxmlformats.org/officeDocument/2006/relationships/slideMaster" Target="slideMasters/slideMaster7.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1.xml"/><Relationship Id="rId39" Type="http://schemas.openxmlformats.org/officeDocument/2006/relationships/slide" Target="slides/slide2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ne Fekeshazy" userId="c97327d2-0386-404a-93f7-c947dac9d321" providerId="ADAL" clId="{3C634247-170E-5895-87F6-F27C65D45A93}"/>
    <pc:docChg chg="undo custSel addSld delSld modSld modSection">
      <pc:chgData name="Charlene Fekeshazy" userId="c97327d2-0386-404a-93f7-c947dac9d321" providerId="ADAL" clId="{3C634247-170E-5895-87F6-F27C65D45A93}" dt="2026-01-16T12:16:29.356" v="1111" actId="20577"/>
      <pc:docMkLst>
        <pc:docMk/>
      </pc:docMkLst>
      <pc:sldChg chg="modSp mod">
        <pc:chgData name="Charlene Fekeshazy" userId="c97327d2-0386-404a-93f7-c947dac9d321" providerId="ADAL" clId="{3C634247-170E-5895-87F6-F27C65D45A93}" dt="2026-01-08T15:23:52.253" v="122" actId="1038"/>
        <pc:sldMkLst>
          <pc:docMk/>
          <pc:sldMk cId="465332969" sldId="282"/>
        </pc:sldMkLst>
        <pc:spChg chg="mod">
          <ac:chgData name="Charlene Fekeshazy" userId="c97327d2-0386-404a-93f7-c947dac9d321" providerId="ADAL" clId="{3C634247-170E-5895-87F6-F27C65D45A93}" dt="2026-01-08T15:23:52.253" v="122" actId="1038"/>
          <ac:spMkLst>
            <pc:docMk/>
            <pc:sldMk cId="465332969" sldId="282"/>
            <ac:spMk id="8" creationId="{A7C37EAB-BD4F-F63A-F114-C2F947A04749}"/>
          </ac:spMkLst>
        </pc:spChg>
        <pc:picChg chg="mod">
          <ac:chgData name="Charlene Fekeshazy" userId="c97327d2-0386-404a-93f7-c947dac9d321" providerId="ADAL" clId="{3C634247-170E-5895-87F6-F27C65D45A93}" dt="2026-01-08T15:23:46.977" v="117" actId="1038"/>
          <ac:picMkLst>
            <pc:docMk/>
            <pc:sldMk cId="465332969" sldId="282"/>
            <ac:picMk id="6" creationId="{FAA2748C-E60E-4862-A668-216154FCA75E}"/>
          </ac:picMkLst>
        </pc:picChg>
      </pc:sldChg>
      <pc:sldChg chg="addSp modSp mod">
        <pc:chgData name="Charlene Fekeshazy" userId="c97327d2-0386-404a-93f7-c947dac9d321" providerId="ADAL" clId="{3C634247-170E-5895-87F6-F27C65D45A93}" dt="2026-01-08T16:00:22.999" v="141" actId="1076"/>
        <pc:sldMkLst>
          <pc:docMk/>
          <pc:sldMk cId="1017005176" sldId="290"/>
        </pc:sldMkLst>
        <pc:picChg chg="add mod">
          <ac:chgData name="Charlene Fekeshazy" userId="c97327d2-0386-404a-93f7-c947dac9d321" providerId="ADAL" clId="{3C634247-170E-5895-87F6-F27C65D45A93}" dt="2026-01-08T16:00:22.999" v="141" actId="1076"/>
          <ac:picMkLst>
            <pc:docMk/>
            <pc:sldMk cId="1017005176" sldId="290"/>
            <ac:picMk id="5" creationId="{EC51E52B-2462-7E39-2461-58D1433BA271}"/>
          </ac:picMkLst>
        </pc:picChg>
      </pc:sldChg>
      <pc:sldChg chg="modSp mod modNotesTx">
        <pc:chgData name="Charlene Fekeshazy" userId="c97327d2-0386-404a-93f7-c947dac9d321" providerId="ADAL" clId="{3C634247-170E-5895-87F6-F27C65D45A93}" dt="2026-01-07T12:30:34.540" v="3" actId="20577"/>
        <pc:sldMkLst>
          <pc:docMk/>
          <pc:sldMk cId="3879033031" sldId="293"/>
        </pc:sldMkLst>
        <pc:spChg chg="mod">
          <ac:chgData name="Charlene Fekeshazy" userId="c97327d2-0386-404a-93f7-c947dac9d321" providerId="ADAL" clId="{3C634247-170E-5895-87F6-F27C65D45A93}" dt="2026-01-07T12:30:34.540" v="3" actId="20577"/>
          <ac:spMkLst>
            <pc:docMk/>
            <pc:sldMk cId="3879033031" sldId="293"/>
            <ac:spMk id="5" creationId="{B6EF892F-17C7-5567-0D2B-4C33A0A08578}"/>
          </ac:spMkLst>
        </pc:spChg>
      </pc:sldChg>
      <pc:sldChg chg="modSp mod modNotesTx">
        <pc:chgData name="Charlene Fekeshazy" userId="c97327d2-0386-404a-93f7-c947dac9d321" providerId="ADAL" clId="{3C634247-170E-5895-87F6-F27C65D45A93}" dt="2026-01-08T15:10:10.084" v="48" actId="20577"/>
        <pc:sldMkLst>
          <pc:docMk/>
          <pc:sldMk cId="3283360330" sldId="294"/>
        </pc:sldMkLst>
        <pc:spChg chg="mod">
          <ac:chgData name="Charlene Fekeshazy" userId="c97327d2-0386-404a-93f7-c947dac9d321" providerId="ADAL" clId="{3C634247-170E-5895-87F6-F27C65D45A93}" dt="2026-01-08T15:09:08.613" v="46" actId="20577"/>
          <ac:spMkLst>
            <pc:docMk/>
            <pc:sldMk cId="3283360330" sldId="294"/>
            <ac:spMk id="18" creationId="{ADD2382E-DB19-F4A9-8DEF-348DAFB30EAE}"/>
          </ac:spMkLst>
        </pc:spChg>
      </pc:sldChg>
      <pc:sldChg chg="modSp mod modNotesTx">
        <pc:chgData name="Charlene Fekeshazy" userId="c97327d2-0386-404a-93f7-c947dac9d321" providerId="ADAL" clId="{3C634247-170E-5895-87F6-F27C65D45A93}" dt="2026-01-08T15:08:57.682" v="44" actId="20577"/>
        <pc:sldMkLst>
          <pc:docMk/>
          <pc:sldMk cId="1579296584" sldId="295"/>
        </pc:sldMkLst>
        <pc:spChg chg="mod">
          <ac:chgData name="Charlene Fekeshazy" userId="c97327d2-0386-404a-93f7-c947dac9d321" providerId="ADAL" clId="{3C634247-170E-5895-87F6-F27C65D45A93}" dt="2026-01-07T12:31:42.524" v="6" actId="20577"/>
          <ac:spMkLst>
            <pc:docMk/>
            <pc:sldMk cId="1579296584" sldId="295"/>
            <ac:spMk id="10" creationId="{86942EC1-DEC2-D3A0-2850-C7BFD4CC96E1}"/>
          </ac:spMkLst>
        </pc:spChg>
        <pc:spChg chg="mod">
          <ac:chgData name="Charlene Fekeshazy" userId="c97327d2-0386-404a-93f7-c947dac9d321" providerId="ADAL" clId="{3C634247-170E-5895-87F6-F27C65D45A93}" dt="2026-01-08T15:08:16.237" v="41" actId="20577"/>
          <ac:spMkLst>
            <pc:docMk/>
            <pc:sldMk cId="1579296584" sldId="295"/>
            <ac:spMk id="17" creationId="{9DB5B819-7C9C-F6AB-7455-DE677F5EFF61}"/>
          </ac:spMkLst>
        </pc:spChg>
      </pc:sldChg>
      <pc:sldChg chg="addSp delSp modSp mod">
        <pc:chgData name="Charlene Fekeshazy" userId="c97327d2-0386-404a-93f7-c947dac9d321" providerId="ADAL" clId="{3C634247-170E-5895-87F6-F27C65D45A93}" dt="2026-01-08T15:11:43.293" v="112" actId="1076"/>
        <pc:sldMkLst>
          <pc:docMk/>
          <pc:sldMk cId="593975224" sldId="297"/>
        </pc:sldMkLst>
        <pc:picChg chg="add mod">
          <ac:chgData name="Charlene Fekeshazy" userId="c97327d2-0386-404a-93f7-c947dac9d321" providerId="ADAL" clId="{3C634247-170E-5895-87F6-F27C65D45A93}" dt="2026-01-08T15:11:24.708" v="75" actId="1076"/>
          <ac:picMkLst>
            <pc:docMk/>
            <pc:sldMk cId="593975224" sldId="297"/>
            <ac:picMk id="4" creationId="{9568040D-3341-8DB3-6930-BE94A9D8305A}"/>
          </ac:picMkLst>
        </pc:picChg>
        <pc:picChg chg="add mod">
          <ac:chgData name="Charlene Fekeshazy" userId="c97327d2-0386-404a-93f7-c947dac9d321" providerId="ADAL" clId="{3C634247-170E-5895-87F6-F27C65D45A93}" dt="2026-01-08T15:11:43.293" v="112" actId="1076"/>
          <ac:picMkLst>
            <pc:docMk/>
            <pc:sldMk cId="593975224" sldId="297"/>
            <ac:picMk id="7" creationId="{66FEBCEB-81E8-AF9C-CC80-65CD077F5606}"/>
          </ac:picMkLst>
        </pc:picChg>
      </pc:sldChg>
      <pc:sldChg chg="addSp delSp modSp mod modNotesTx">
        <pc:chgData name="Charlene Fekeshazy" userId="c97327d2-0386-404a-93f7-c947dac9d321" providerId="ADAL" clId="{3C634247-170E-5895-87F6-F27C65D45A93}" dt="2026-01-16T12:16:29.356" v="1111" actId="20577"/>
        <pc:sldMkLst>
          <pc:docMk/>
          <pc:sldMk cId="2305536717" sldId="313"/>
        </pc:sldMkLst>
        <pc:spChg chg="add mod">
          <ac:chgData name="Charlene Fekeshazy" userId="c97327d2-0386-404a-93f7-c947dac9d321" providerId="ADAL" clId="{3C634247-170E-5895-87F6-F27C65D45A93}" dt="2026-01-16T11:58:08.641" v="542" actId="1035"/>
          <ac:spMkLst>
            <pc:docMk/>
            <pc:sldMk cId="2305536717" sldId="313"/>
            <ac:spMk id="3" creationId="{4B6D646E-3AFA-DA8C-1EE3-E4068D51CFB7}"/>
          </ac:spMkLst>
        </pc:spChg>
        <pc:spChg chg="add mod">
          <ac:chgData name="Charlene Fekeshazy" userId="c97327d2-0386-404a-93f7-c947dac9d321" providerId="ADAL" clId="{3C634247-170E-5895-87F6-F27C65D45A93}" dt="2026-01-16T12:10:00.973" v="687" actId="255"/>
          <ac:spMkLst>
            <pc:docMk/>
            <pc:sldMk cId="2305536717" sldId="313"/>
            <ac:spMk id="4" creationId="{CB83516C-066C-295C-767B-9428F07BBC3A}"/>
          </ac:spMkLst>
        </pc:spChg>
        <pc:spChg chg="add mod">
          <ac:chgData name="Charlene Fekeshazy" userId="c97327d2-0386-404a-93f7-c947dac9d321" providerId="ADAL" clId="{3C634247-170E-5895-87F6-F27C65D45A93}" dt="2026-01-16T12:12:25.380" v="1039" actId="20577"/>
          <ac:spMkLst>
            <pc:docMk/>
            <pc:sldMk cId="2305536717" sldId="313"/>
            <ac:spMk id="6" creationId="{2ED7E864-14F2-62CB-EEB8-5487B5FFFF3F}"/>
          </ac:spMkLst>
        </pc:spChg>
        <pc:spChg chg="add mod">
          <ac:chgData name="Charlene Fekeshazy" userId="c97327d2-0386-404a-93f7-c947dac9d321" providerId="ADAL" clId="{3C634247-170E-5895-87F6-F27C65D45A93}" dt="2026-01-16T12:13:22.001" v="1102" actId="20577"/>
          <ac:spMkLst>
            <pc:docMk/>
            <pc:sldMk cId="2305536717" sldId="313"/>
            <ac:spMk id="7" creationId="{48CCA1BB-9712-7921-1BF3-CFB9918A4FEE}"/>
          </ac:spMkLst>
        </pc:spChg>
        <pc:picChg chg="del">
          <ac:chgData name="Charlene Fekeshazy" userId="c97327d2-0386-404a-93f7-c947dac9d321" providerId="ADAL" clId="{3C634247-170E-5895-87F6-F27C65D45A93}" dt="2026-01-16T11:56:54.708" v="416" actId="478"/>
          <ac:picMkLst>
            <pc:docMk/>
            <pc:sldMk cId="2305536717" sldId="313"/>
            <ac:picMk id="5" creationId="{D9AB3DBB-B57B-543E-B069-2A9F7247169B}"/>
          </ac:picMkLst>
        </pc:picChg>
      </pc:sldChg>
      <pc:sldChg chg="del">
        <pc:chgData name="Charlene Fekeshazy" userId="c97327d2-0386-404a-93f7-c947dac9d321" providerId="ADAL" clId="{3C634247-170E-5895-87F6-F27C65D45A93}" dt="2026-01-16T11:55:49.827" v="414" actId="2696"/>
        <pc:sldMkLst>
          <pc:docMk/>
          <pc:sldMk cId="3140052282" sldId="327"/>
        </pc:sldMkLst>
      </pc:sldChg>
      <pc:sldChg chg="addSp delSp modSp mod modNotesTx">
        <pc:chgData name="Charlene Fekeshazy" userId="c97327d2-0386-404a-93f7-c947dac9d321" providerId="ADAL" clId="{3C634247-170E-5895-87F6-F27C65D45A93}" dt="2026-01-16T11:40:22.712" v="255" actId="1076"/>
        <pc:sldMkLst>
          <pc:docMk/>
          <pc:sldMk cId="2137488365" sldId="328"/>
        </pc:sldMkLst>
        <pc:picChg chg="add mod">
          <ac:chgData name="Charlene Fekeshazy" userId="c97327d2-0386-404a-93f7-c947dac9d321" providerId="ADAL" clId="{3C634247-170E-5895-87F6-F27C65D45A93}" dt="2026-01-16T11:40:22.712" v="255" actId="1076"/>
          <ac:picMkLst>
            <pc:docMk/>
            <pc:sldMk cId="2137488365" sldId="328"/>
            <ac:picMk id="4" creationId="{FA1EA653-3921-8A6B-E739-34057757C99F}"/>
          </ac:picMkLst>
        </pc:picChg>
        <pc:picChg chg="del">
          <ac:chgData name="Charlene Fekeshazy" userId="c97327d2-0386-404a-93f7-c947dac9d321" providerId="ADAL" clId="{3C634247-170E-5895-87F6-F27C65D45A93}" dt="2026-01-16T11:39:27.946" v="162" actId="478"/>
          <ac:picMkLst>
            <pc:docMk/>
            <pc:sldMk cId="2137488365" sldId="328"/>
            <ac:picMk id="5" creationId="{D20D65CC-5F07-72B8-4B76-116ADD860588}"/>
          </ac:picMkLst>
        </pc:picChg>
      </pc:sldChg>
      <pc:sldChg chg="modSp mod">
        <pc:chgData name="Charlene Fekeshazy" userId="c97327d2-0386-404a-93f7-c947dac9d321" providerId="ADAL" clId="{3C634247-170E-5895-87F6-F27C65D45A93}" dt="2026-01-16T11:32:11.351" v="156" actId="113"/>
        <pc:sldMkLst>
          <pc:docMk/>
          <pc:sldMk cId="2997486421" sldId="330"/>
        </pc:sldMkLst>
        <pc:graphicFrameChg chg="mod modGraphic">
          <ac:chgData name="Charlene Fekeshazy" userId="c97327d2-0386-404a-93f7-c947dac9d321" providerId="ADAL" clId="{3C634247-170E-5895-87F6-F27C65D45A93}" dt="2026-01-16T11:32:11.351" v="156" actId="113"/>
          <ac:graphicFrameMkLst>
            <pc:docMk/>
            <pc:sldMk cId="2997486421" sldId="330"/>
            <ac:graphicFrameMk id="14" creationId="{7CCA1E3C-E709-DFA6-861C-A1226B0DBC09}"/>
          </ac:graphicFrameMkLst>
        </pc:graphicFrameChg>
      </pc:sldChg>
      <pc:sldChg chg="addSp delSp modSp add mod">
        <pc:chgData name="Charlene Fekeshazy" userId="c97327d2-0386-404a-93f7-c947dac9d321" providerId="ADAL" clId="{3C634247-170E-5895-87F6-F27C65D45A93}" dt="2026-01-16T12:04:11.866" v="570" actId="20577"/>
        <pc:sldMkLst>
          <pc:docMk/>
          <pc:sldMk cId="78873272" sldId="331"/>
        </pc:sldMkLst>
        <pc:spChg chg="mod">
          <ac:chgData name="Charlene Fekeshazy" userId="c97327d2-0386-404a-93f7-c947dac9d321" providerId="ADAL" clId="{3C634247-170E-5895-87F6-F27C65D45A93}" dt="2026-01-16T11:44:30.667" v="258" actId="207"/>
          <ac:spMkLst>
            <pc:docMk/>
            <pc:sldMk cId="78873272" sldId="331"/>
            <ac:spMk id="2" creationId="{F7D5C09B-687A-2EA1-2863-67187173B69B}"/>
          </ac:spMkLst>
        </pc:spChg>
        <pc:spChg chg="add mod">
          <ac:chgData name="Charlene Fekeshazy" userId="c97327d2-0386-404a-93f7-c947dac9d321" providerId="ADAL" clId="{3C634247-170E-5895-87F6-F27C65D45A93}" dt="2026-01-16T11:52:50.756" v="401" actId="1037"/>
          <ac:spMkLst>
            <pc:docMk/>
            <pc:sldMk cId="78873272" sldId="331"/>
            <ac:spMk id="3" creationId="{70D7CF17-FEE2-C9B3-7901-B854D8785CE4}"/>
          </ac:spMkLst>
        </pc:spChg>
        <pc:spChg chg="add del mod">
          <ac:chgData name="Charlene Fekeshazy" userId="c97327d2-0386-404a-93f7-c947dac9d321" providerId="ADAL" clId="{3C634247-170E-5895-87F6-F27C65D45A93}" dt="2026-01-16T11:47:10.022" v="345" actId="478"/>
          <ac:spMkLst>
            <pc:docMk/>
            <pc:sldMk cId="78873272" sldId="331"/>
            <ac:spMk id="7" creationId="{46A20B72-9B80-8FEE-AB9A-C8DD5215567C}"/>
          </ac:spMkLst>
        </pc:spChg>
        <pc:spChg chg="add mod">
          <ac:chgData name="Charlene Fekeshazy" userId="c97327d2-0386-404a-93f7-c947dac9d321" providerId="ADAL" clId="{3C634247-170E-5895-87F6-F27C65D45A93}" dt="2026-01-16T12:04:11.866" v="570" actId="20577"/>
          <ac:spMkLst>
            <pc:docMk/>
            <pc:sldMk cId="78873272" sldId="331"/>
            <ac:spMk id="8" creationId="{E014ED70-4EA2-5076-14C8-103BDBE1F61B}"/>
          </ac:spMkLst>
        </pc:spChg>
        <pc:picChg chg="del">
          <ac:chgData name="Charlene Fekeshazy" userId="c97327d2-0386-404a-93f7-c947dac9d321" providerId="ADAL" clId="{3C634247-170E-5895-87F6-F27C65D45A93}" dt="2026-01-16T11:44:15.187" v="257" actId="478"/>
          <ac:picMkLst>
            <pc:docMk/>
            <pc:sldMk cId="78873272" sldId="331"/>
            <ac:picMk id="5" creationId="{256AEEA7-D47C-69FC-462F-383CAD8E66DF}"/>
          </ac:picMkLst>
        </pc:picChg>
        <pc:picChg chg="add mod">
          <ac:chgData name="Charlene Fekeshazy" userId="c97327d2-0386-404a-93f7-c947dac9d321" providerId="ADAL" clId="{3C634247-170E-5895-87F6-F27C65D45A93}" dt="2026-01-16T11:50:54.863" v="370" actId="14100"/>
          <ac:picMkLst>
            <pc:docMk/>
            <pc:sldMk cId="78873272" sldId="331"/>
            <ac:picMk id="6" creationId="{7D6542BB-5CC2-D683-10D1-DBE3AE66EDF9}"/>
          </ac:picMkLst>
        </pc:picChg>
      </pc:sldChg>
      <pc:sldChg chg="add del">
        <pc:chgData name="Charlene Fekeshazy" userId="c97327d2-0386-404a-93f7-c947dac9d321" providerId="ADAL" clId="{3C634247-170E-5895-87F6-F27C65D45A93}" dt="2026-01-16T12:10:50.032" v="955" actId="2696"/>
        <pc:sldMkLst>
          <pc:docMk/>
          <pc:sldMk cId="1282452716" sldId="332"/>
        </pc:sldMkLst>
      </pc:sldChg>
      <pc:sldChg chg="add del">
        <pc:chgData name="Charlene Fekeshazy" userId="c97327d2-0386-404a-93f7-c947dac9d321" providerId="ADAL" clId="{3C634247-170E-5895-87F6-F27C65D45A93}" dt="2026-01-16T12:14:06.999" v="1103" actId="2696"/>
        <pc:sldMkLst>
          <pc:docMk/>
          <pc:sldMk cId="1088302606" sldId="333"/>
        </pc:sldMkLst>
      </pc:sldChg>
      <pc:sldChg chg="add del">
        <pc:chgData name="Charlene Fekeshazy" userId="c97327d2-0386-404a-93f7-c947dac9d321" providerId="ADAL" clId="{3C634247-170E-5895-87F6-F27C65D45A93}" dt="2026-01-16T12:07:16.045" v="572" actId="2696"/>
        <pc:sldMkLst>
          <pc:docMk/>
          <pc:sldMk cId="1421158130" sldId="33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28DD5E-0878-1043-99B1-CCB7B61176B4}" type="doc">
      <dgm:prSet loTypeId="urn:microsoft.com/office/officeart/2008/layout/VerticalCurvedList" loCatId="" qsTypeId="urn:microsoft.com/office/officeart/2005/8/quickstyle/simple1" qsCatId="simple" csTypeId="urn:microsoft.com/office/officeart/2005/8/colors/accent1_2" csCatId="accent1" phldr="1"/>
      <dgm:spPr/>
      <dgm:t>
        <a:bodyPr/>
        <a:lstStyle/>
        <a:p>
          <a:endParaRPr lang="en-US"/>
        </a:p>
      </dgm:t>
    </dgm:pt>
    <dgm:pt modelId="{739A4D0B-A4A0-BF45-9E5C-81AE0FADCDFC}">
      <dgm:prSet phldrT="[Text]"/>
      <dgm:spPr>
        <a:solidFill>
          <a:schemeClr val="accent2">
            <a:lumMod val="60000"/>
            <a:lumOff val="40000"/>
          </a:schemeClr>
        </a:solidFill>
      </dgm:spPr>
      <dgm:t>
        <a:bodyPr/>
        <a:lstStyle/>
        <a:p>
          <a:r>
            <a:rPr lang="en-CA" b="1" dirty="0"/>
            <a:t>X/Twitter – supports visibility, but engagement is modest. </a:t>
          </a:r>
          <a:r>
            <a:rPr lang="en-CA" dirty="0"/>
            <a:t>This suggests the platform functions best for timely updates, amplification of key messages, and media-facing visibility, rather than deeper engagement.</a:t>
          </a:r>
          <a:endParaRPr lang="en-US" dirty="0"/>
        </a:p>
      </dgm:t>
    </dgm:pt>
    <dgm:pt modelId="{D290B1E5-97E5-A24C-8452-75871CCCAE41}" type="parTrans" cxnId="{7F6A1757-10CD-E84C-89A9-51123812545B}">
      <dgm:prSet/>
      <dgm:spPr/>
      <dgm:t>
        <a:bodyPr/>
        <a:lstStyle/>
        <a:p>
          <a:endParaRPr lang="en-US"/>
        </a:p>
      </dgm:t>
    </dgm:pt>
    <dgm:pt modelId="{D1AAF1EE-819E-A349-A739-DEE75954CBA9}" type="sibTrans" cxnId="{7F6A1757-10CD-E84C-89A9-51123812545B}">
      <dgm:prSet/>
      <dgm:spPr/>
      <dgm:t>
        <a:bodyPr/>
        <a:lstStyle/>
        <a:p>
          <a:endParaRPr lang="en-US"/>
        </a:p>
      </dgm:t>
    </dgm:pt>
    <dgm:pt modelId="{18C72BA2-3BE2-AE42-AE59-E459FE69933A}">
      <dgm:prSet phldrT="[Text]"/>
      <dgm:spPr>
        <a:solidFill>
          <a:schemeClr val="accent2">
            <a:lumMod val="60000"/>
            <a:lumOff val="40000"/>
          </a:schemeClr>
        </a:solidFill>
      </dgm:spPr>
      <dgm:t>
        <a:bodyPr/>
        <a:lstStyle/>
        <a:p>
          <a:r>
            <a:rPr lang="en-US" b="1" dirty="0"/>
            <a:t>Instagram </a:t>
          </a:r>
          <a:r>
            <a:rPr lang="en-US" dirty="0"/>
            <a:t>– </a:t>
          </a:r>
          <a:r>
            <a:rPr lang="en-CA" b="1" dirty="0"/>
            <a:t>engagement is healthy, but conversion is limited. T</a:t>
          </a:r>
          <a:r>
            <a:rPr lang="en-CA" dirty="0"/>
            <a:t>his platform is better suited for awareness and storytelling rather than driving traffic. </a:t>
          </a:r>
          <a:endParaRPr lang="en-US" dirty="0"/>
        </a:p>
      </dgm:t>
    </dgm:pt>
    <dgm:pt modelId="{8B02D0CD-77C2-9247-AC90-28CB824777DF}" type="sibTrans" cxnId="{251BF201-09E5-A242-A492-4E338228FC39}">
      <dgm:prSet/>
      <dgm:spPr/>
      <dgm:t>
        <a:bodyPr/>
        <a:lstStyle/>
        <a:p>
          <a:endParaRPr lang="en-US"/>
        </a:p>
      </dgm:t>
    </dgm:pt>
    <dgm:pt modelId="{33E37745-7D3F-8A4B-AA48-7741734D78EF}" type="parTrans" cxnId="{251BF201-09E5-A242-A492-4E338228FC39}">
      <dgm:prSet/>
      <dgm:spPr/>
      <dgm:t>
        <a:bodyPr/>
        <a:lstStyle/>
        <a:p>
          <a:endParaRPr lang="en-US"/>
        </a:p>
      </dgm:t>
    </dgm:pt>
    <dgm:pt modelId="{298CEE7F-AD38-F54D-9C27-6E138C16BD58}">
      <dgm:prSet phldrT="[Text]"/>
      <dgm:spPr>
        <a:solidFill>
          <a:schemeClr val="accent2">
            <a:lumMod val="60000"/>
            <a:lumOff val="40000"/>
          </a:schemeClr>
        </a:solidFill>
      </dgm:spPr>
      <dgm:t>
        <a:bodyPr/>
        <a:lstStyle/>
        <a:p>
          <a:r>
            <a:rPr lang="en-CA" b="1" dirty="0"/>
            <a:t>Facebook – remains NSFM’s primary reach and engagement driver. M</a:t>
          </a:r>
          <a:r>
            <a:rPr lang="en-CA" dirty="0"/>
            <a:t>ost effective platform for broad awareness and member engagement. </a:t>
          </a:r>
          <a:endParaRPr lang="en-US" dirty="0"/>
        </a:p>
      </dgm:t>
    </dgm:pt>
    <dgm:pt modelId="{D9CEB3AC-1CC8-8244-9BAE-5516184AE0BA}" type="sibTrans" cxnId="{C0E0906E-E088-F344-9727-16717FA4B860}">
      <dgm:prSet/>
      <dgm:spPr/>
      <dgm:t>
        <a:bodyPr/>
        <a:lstStyle/>
        <a:p>
          <a:endParaRPr lang="en-US"/>
        </a:p>
      </dgm:t>
    </dgm:pt>
    <dgm:pt modelId="{F5309B4D-4376-CD43-B450-EF97FCA5D7FC}" type="parTrans" cxnId="{C0E0906E-E088-F344-9727-16717FA4B860}">
      <dgm:prSet/>
      <dgm:spPr/>
      <dgm:t>
        <a:bodyPr/>
        <a:lstStyle/>
        <a:p>
          <a:endParaRPr lang="en-US"/>
        </a:p>
      </dgm:t>
    </dgm:pt>
    <dgm:pt modelId="{D2ADD277-1BA5-E743-8399-6412EFECF48B}">
      <dgm:prSet phldrT="[Text]"/>
      <dgm:spPr>
        <a:solidFill>
          <a:schemeClr val="accent2">
            <a:lumMod val="60000"/>
            <a:lumOff val="40000"/>
          </a:schemeClr>
        </a:solidFill>
      </dgm:spPr>
      <dgm:t>
        <a:bodyPr/>
        <a:lstStyle/>
        <a:p>
          <a:r>
            <a:rPr lang="en-CA" b="1" dirty="0"/>
            <a:t>LinkedIn - delivers strong professional engagement</a:t>
          </a:r>
          <a:r>
            <a:rPr lang="en-CA" dirty="0"/>
            <a:t>. A key channel for leadership messaging, advocacy, sector insights, and shareable thought leadership. </a:t>
          </a:r>
          <a:endParaRPr lang="en-US" dirty="0"/>
        </a:p>
      </dgm:t>
    </dgm:pt>
    <dgm:pt modelId="{94910588-259B-7A4D-88A9-966DCE1410C9}" type="sibTrans" cxnId="{B627A7A8-284C-1D44-A498-FB4EBBEF1496}">
      <dgm:prSet/>
      <dgm:spPr/>
      <dgm:t>
        <a:bodyPr/>
        <a:lstStyle/>
        <a:p>
          <a:endParaRPr lang="en-US"/>
        </a:p>
      </dgm:t>
    </dgm:pt>
    <dgm:pt modelId="{754EC2F2-FECD-4F40-8C52-7C52DE5DC650}" type="parTrans" cxnId="{B627A7A8-284C-1D44-A498-FB4EBBEF1496}">
      <dgm:prSet/>
      <dgm:spPr/>
      <dgm:t>
        <a:bodyPr/>
        <a:lstStyle/>
        <a:p>
          <a:endParaRPr lang="en-US"/>
        </a:p>
      </dgm:t>
    </dgm:pt>
    <dgm:pt modelId="{0263B758-6B00-4E4B-87A4-1E119D6DFB84}">
      <dgm:prSet phldrT="[Text]"/>
      <dgm:spPr>
        <a:solidFill>
          <a:schemeClr val="accent2">
            <a:lumMod val="60000"/>
            <a:lumOff val="40000"/>
          </a:schemeClr>
        </a:solidFill>
      </dgm:spPr>
      <dgm:t>
        <a:bodyPr/>
        <a:lstStyle/>
        <a:p>
          <a:r>
            <a:rPr lang="en-CA" b="1" dirty="0"/>
            <a:t>Bluesky – shows promise as a high-engagement niche channel. </a:t>
          </a:r>
          <a:r>
            <a:rPr lang="en-CA" dirty="0"/>
            <a:t>This suggests early adopters are highly engaged, making BlueSky a channel to monitor and selectively nurture as it evolves.</a:t>
          </a:r>
          <a:endParaRPr lang="en-US" b="0" dirty="0"/>
        </a:p>
      </dgm:t>
    </dgm:pt>
    <dgm:pt modelId="{4C7A0927-791F-B643-BF9E-EB4751A1F3A1}" type="sibTrans" cxnId="{E18000B6-1BC4-6E4E-BEB3-A02FB5F47C9D}">
      <dgm:prSet/>
      <dgm:spPr/>
      <dgm:t>
        <a:bodyPr/>
        <a:lstStyle/>
        <a:p>
          <a:endParaRPr lang="en-US"/>
        </a:p>
      </dgm:t>
    </dgm:pt>
    <dgm:pt modelId="{1A43A3EF-AC4B-A94B-9738-72E280BB4B17}" type="parTrans" cxnId="{E18000B6-1BC4-6E4E-BEB3-A02FB5F47C9D}">
      <dgm:prSet/>
      <dgm:spPr/>
      <dgm:t>
        <a:bodyPr/>
        <a:lstStyle/>
        <a:p>
          <a:endParaRPr lang="en-US"/>
        </a:p>
      </dgm:t>
    </dgm:pt>
    <dgm:pt modelId="{96E019FC-ADDE-BC4D-8595-5923CC559337}" type="pres">
      <dgm:prSet presAssocID="{6728DD5E-0878-1043-99B1-CCB7B61176B4}" presName="Name0" presStyleCnt="0">
        <dgm:presLayoutVars>
          <dgm:chMax val="7"/>
          <dgm:chPref val="7"/>
          <dgm:dir/>
        </dgm:presLayoutVars>
      </dgm:prSet>
      <dgm:spPr/>
    </dgm:pt>
    <dgm:pt modelId="{81A88BFF-B47F-8544-A316-2FFE1E405657}" type="pres">
      <dgm:prSet presAssocID="{6728DD5E-0878-1043-99B1-CCB7B61176B4}" presName="Name1" presStyleCnt="0"/>
      <dgm:spPr/>
    </dgm:pt>
    <dgm:pt modelId="{5591D5CC-BCA2-C14D-86FD-A25C1D95CC52}" type="pres">
      <dgm:prSet presAssocID="{6728DD5E-0878-1043-99B1-CCB7B61176B4}" presName="cycle" presStyleCnt="0"/>
      <dgm:spPr/>
    </dgm:pt>
    <dgm:pt modelId="{885BB11E-D65E-BC4C-98F1-C9B84ABFBFF0}" type="pres">
      <dgm:prSet presAssocID="{6728DD5E-0878-1043-99B1-CCB7B61176B4}" presName="srcNode" presStyleLbl="node1" presStyleIdx="0" presStyleCnt="5"/>
      <dgm:spPr/>
    </dgm:pt>
    <dgm:pt modelId="{3CD871C8-94F2-874A-A4DF-0FF6C1AF6656}" type="pres">
      <dgm:prSet presAssocID="{6728DD5E-0878-1043-99B1-CCB7B61176B4}" presName="conn" presStyleLbl="parChTrans1D2" presStyleIdx="0" presStyleCnt="1"/>
      <dgm:spPr/>
    </dgm:pt>
    <dgm:pt modelId="{97A5A990-06E0-544C-A85C-8F4A03BD503B}" type="pres">
      <dgm:prSet presAssocID="{6728DD5E-0878-1043-99B1-CCB7B61176B4}" presName="extraNode" presStyleLbl="node1" presStyleIdx="0" presStyleCnt="5"/>
      <dgm:spPr/>
    </dgm:pt>
    <dgm:pt modelId="{8D69B95D-E59D-284B-8AA8-4415AE73B22E}" type="pres">
      <dgm:prSet presAssocID="{6728DD5E-0878-1043-99B1-CCB7B61176B4}" presName="dstNode" presStyleLbl="node1" presStyleIdx="0" presStyleCnt="5"/>
      <dgm:spPr/>
    </dgm:pt>
    <dgm:pt modelId="{ABAF1083-5611-EA4B-A313-08A37406E9F9}" type="pres">
      <dgm:prSet presAssocID="{0263B758-6B00-4E4B-87A4-1E119D6DFB84}" presName="text_1" presStyleLbl="node1" presStyleIdx="0" presStyleCnt="5">
        <dgm:presLayoutVars>
          <dgm:bulletEnabled val="1"/>
        </dgm:presLayoutVars>
      </dgm:prSet>
      <dgm:spPr/>
    </dgm:pt>
    <dgm:pt modelId="{0587CB52-98F9-3046-94F6-8B3393CE0642}" type="pres">
      <dgm:prSet presAssocID="{0263B758-6B00-4E4B-87A4-1E119D6DFB84}" presName="accent_1" presStyleCnt="0"/>
      <dgm:spPr/>
    </dgm:pt>
    <dgm:pt modelId="{0E004924-D995-8842-8E4E-CDE70273027D}" type="pres">
      <dgm:prSet presAssocID="{0263B758-6B00-4E4B-87A4-1E119D6DFB84}" presName="accentRepeatNode" presStyleLbl="solidFgAcc1" presStyleIdx="0" presStyleCnt="5"/>
      <dgm:spPr/>
    </dgm:pt>
    <dgm:pt modelId="{2A3A2D31-91EE-2B48-B6D0-9CD57E4F7D03}" type="pres">
      <dgm:prSet presAssocID="{D2ADD277-1BA5-E743-8399-6412EFECF48B}" presName="text_2" presStyleLbl="node1" presStyleIdx="1" presStyleCnt="5">
        <dgm:presLayoutVars>
          <dgm:bulletEnabled val="1"/>
        </dgm:presLayoutVars>
      </dgm:prSet>
      <dgm:spPr/>
    </dgm:pt>
    <dgm:pt modelId="{1320C5B2-4282-454E-B345-8BC279F9540F}" type="pres">
      <dgm:prSet presAssocID="{D2ADD277-1BA5-E743-8399-6412EFECF48B}" presName="accent_2" presStyleCnt="0"/>
      <dgm:spPr/>
    </dgm:pt>
    <dgm:pt modelId="{E39E902B-23CC-B349-98F1-D93C190B2F1B}" type="pres">
      <dgm:prSet presAssocID="{D2ADD277-1BA5-E743-8399-6412EFECF48B}" presName="accentRepeatNode" presStyleLbl="solidFgAcc1" presStyleIdx="1" presStyleCnt="5"/>
      <dgm:spPr/>
    </dgm:pt>
    <dgm:pt modelId="{8D47A154-194A-E04B-8DF2-F3AAAAC827A1}" type="pres">
      <dgm:prSet presAssocID="{298CEE7F-AD38-F54D-9C27-6E138C16BD58}" presName="text_3" presStyleLbl="node1" presStyleIdx="2" presStyleCnt="5">
        <dgm:presLayoutVars>
          <dgm:bulletEnabled val="1"/>
        </dgm:presLayoutVars>
      </dgm:prSet>
      <dgm:spPr/>
    </dgm:pt>
    <dgm:pt modelId="{9F4E4D72-AB12-CF42-925E-6FCC6E633B3E}" type="pres">
      <dgm:prSet presAssocID="{298CEE7F-AD38-F54D-9C27-6E138C16BD58}" presName="accent_3" presStyleCnt="0"/>
      <dgm:spPr/>
    </dgm:pt>
    <dgm:pt modelId="{215B047D-0BF0-4941-AD1B-130653D194A5}" type="pres">
      <dgm:prSet presAssocID="{298CEE7F-AD38-F54D-9C27-6E138C16BD58}" presName="accentRepeatNode" presStyleLbl="solidFgAcc1" presStyleIdx="2" presStyleCnt="5"/>
      <dgm:spPr/>
    </dgm:pt>
    <dgm:pt modelId="{695219D0-17B8-B14D-99D7-69F34CCE0301}" type="pres">
      <dgm:prSet presAssocID="{18C72BA2-3BE2-AE42-AE59-E459FE69933A}" presName="text_4" presStyleLbl="node1" presStyleIdx="3" presStyleCnt="5">
        <dgm:presLayoutVars>
          <dgm:bulletEnabled val="1"/>
        </dgm:presLayoutVars>
      </dgm:prSet>
      <dgm:spPr/>
    </dgm:pt>
    <dgm:pt modelId="{FC52E908-335D-2042-BCEE-00987B674675}" type="pres">
      <dgm:prSet presAssocID="{18C72BA2-3BE2-AE42-AE59-E459FE69933A}" presName="accent_4" presStyleCnt="0"/>
      <dgm:spPr/>
    </dgm:pt>
    <dgm:pt modelId="{804A6163-9A82-A344-9026-FF11F474224D}" type="pres">
      <dgm:prSet presAssocID="{18C72BA2-3BE2-AE42-AE59-E459FE69933A}" presName="accentRepeatNode" presStyleLbl="solidFgAcc1" presStyleIdx="3" presStyleCnt="5"/>
      <dgm:spPr/>
    </dgm:pt>
    <dgm:pt modelId="{ECB479DC-D94C-2D40-9430-CA7F59EB8AB1}" type="pres">
      <dgm:prSet presAssocID="{739A4D0B-A4A0-BF45-9E5C-81AE0FADCDFC}" presName="text_5" presStyleLbl="node1" presStyleIdx="4" presStyleCnt="5">
        <dgm:presLayoutVars>
          <dgm:bulletEnabled val="1"/>
        </dgm:presLayoutVars>
      </dgm:prSet>
      <dgm:spPr/>
    </dgm:pt>
    <dgm:pt modelId="{1944E8AA-175B-3E44-BF6D-9E7FC6F9DFFB}" type="pres">
      <dgm:prSet presAssocID="{739A4D0B-A4A0-BF45-9E5C-81AE0FADCDFC}" presName="accent_5" presStyleCnt="0"/>
      <dgm:spPr/>
    </dgm:pt>
    <dgm:pt modelId="{8C03D0C4-FBE9-ED45-8937-48079ECDCBDE}" type="pres">
      <dgm:prSet presAssocID="{739A4D0B-A4A0-BF45-9E5C-81AE0FADCDFC}" presName="accentRepeatNode" presStyleLbl="solidFgAcc1" presStyleIdx="4" presStyleCnt="5"/>
      <dgm:spPr/>
    </dgm:pt>
  </dgm:ptLst>
  <dgm:cxnLst>
    <dgm:cxn modelId="{251BF201-09E5-A242-A492-4E338228FC39}" srcId="{6728DD5E-0878-1043-99B1-CCB7B61176B4}" destId="{18C72BA2-3BE2-AE42-AE59-E459FE69933A}" srcOrd="3" destOrd="0" parTransId="{33E37745-7D3F-8A4B-AA48-7741734D78EF}" sibTransId="{8B02D0CD-77C2-9247-AC90-28CB824777DF}"/>
    <dgm:cxn modelId="{9CB1AF2C-761A-D040-AAC4-AEAD191D8BF7}" type="presOf" srcId="{298CEE7F-AD38-F54D-9C27-6E138C16BD58}" destId="{8D47A154-194A-E04B-8DF2-F3AAAAC827A1}" srcOrd="0" destOrd="0" presId="urn:microsoft.com/office/officeart/2008/layout/VerticalCurvedList"/>
    <dgm:cxn modelId="{02F77535-E4D4-1342-9930-5B871F50AD25}" type="presOf" srcId="{6728DD5E-0878-1043-99B1-CCB7B61176B4}" destId="{96E019FC-ADDE-BC4D-8595-5923CC559337}" srcOrd="0" destOrd="0" presId="urn:microsoft.com/office/officeart/2008/layout/VerticalCurvedList"/>
    <dgm:cxn modelId="{9B4CB841-AC7C-D442-8202-BCEE8B1DD45D}" type="presOf" srcId="{4C7A0927-791F-B643-BF9E-EB4751A1F3A1}" destId="{3CD871C8-94F2-874A-A4DF-0FF6C1AF6656}" srcOrd="0" destOrd="0" presId="urn:microsoft.com/office/officeart/2008/layout/VerticalCurvedList"/>
    <dgm:cxn modelId="{7F6A1757-10CD-E84C-89A9-51123812545B}" srcId="{6728DD5E-0878-1043-99B1-CCB7B61176B4}" destId="{739A4D0B-A4A0-BF45-9E5C-81AE0FADCDFC}" srcOrd="4" destOrd="0" parTransId="{D290B1E5-97E5-A24C-8452-75871CCCAE41}" sibTransId="{D1AAF1EE-819E-A349-A739-DEE75954CBA9}"/>
    <dgm:cxn modelId="{C0E0906E-E088-F344-9727-16717FA4B860}" srcId="{6728DD5E-0878-1043-99B1-CCB7B61176B4}" destId="{298CEE7F-AD38-F54D-9C27-6E138C16BD58}" srcOrd="2" destOrd="0" parTransId="{F5309B4D-4376-CD43-B450-EF97FCA5D7FC}" sibTransId="{D9CEB3AC-1CC8-8244-9BAE-5516184AE0BA}"/>
    <dgm:cxn modelId="{E2FCBA82-5124-DB43-AE2F-F8141EE2C483}" type="presOf" srcId="{739A4D0B-A4A0-BF45-9E5C-81AE0FADCDFC}" destId="{ECB479DC-D94C-2D40-9430-CA7F59EB8AB1}" srcOrd="0" destOrd="0" presId="urn:microsoft.com/office/officeart/2008/layout/VerticalCurvedList"/>
    <dgm:cxn modelId="{B627A7A8-284C-1D44-A498-FB4EBBEF1496}" srcId="{6728DD5E-0878-1043-99B1-CCB7B61176B4}" destId="{D2ADD277-1BA5-E743-8399-6412EFECF48B}" srcOrd="1" destOrd="0" parTransId="{754EC2F2-FECD-4F40-8C52-7C52DE5DC650}" sibTransId="{94910588-259B-7A4D-88A9-966DCE1410C9}"/>
    <dgm:cxn modelId="{E18000B6-1BC4-6E4E-BEB3-A02FB5F47C9D}" srcId="{6728DD5E-0878-1043-99B1-CCB7B61176B4}" destId="{0263B758-6B00-4E4B-87A4-1E119D6DFB84}" srcOrd="0" destOrd="0" parTransId="{1A43A3EF-AC4B-A94B-9738-72E280BB4B17}" sibTransId="{4C7A0927-791F-B643-BF9E-EB4751A1F3A1}"/>
    <dgm:cxn modelId="{8DEAA6B8-24D7-A249-90E4-D5E8D353B05F}" type="presOf" srcId="{D2ADD277-1BA5-E743-8399-6412EFECF48B}" destId="{2A3A2D31-91EE-2B48-B6D0-9CD57E4F7D03}" srcOrd="0" destOrd="0" presId="urn:microsoft.com/office/officeart/2008/layout/VerticalCurvedList"/>
    <dgm:cxn modelId="{AFA146F0-95E0-8E48-B339-274AF3F12B7A}" type="presOf" srcId="{0263B758-6B00-4E4B-87A4-1E119D6DFB84}" destId="{ABAF1083-5611-EA4B-A313-08A37406E9F9}" srcOrd="0" destOrd="0" presId="urn:microsoft.com/office/officeart/2008/layout/VerticalCurvedList"/>
    <dgm:cxn modelId="{6846BFFE-229A-8B44-BCBD-504DED8E9C82}" type="presOf" srcId="{18C72BA2-3BE2-AE42-AE59-E459FE69933A}" destId="{695219D0-17B8-B14D-99D7-69F34CCE0301}" srcOrd="0" destOrd="0" presId="urn:microsoft.com/office/officeart/2008/layout/VerticalCurvedList"/>
    <dgm:cxn modelId="{30CE4DDA-B503-3C47-B1DB-F340E6FC7E9E}" type="presParOf" srcId="{96E019FC-ADDE-BC4D-8595-5923CC559337}" destId="{81A88BFF-B47F-8544-A316-2FFE1E405657}" srcOrd="0" destOrd="0" presId="urn:microsoft.com/office/officeart/2008/layout/VerticalCurvedList"/>
    <dgm:cxn modelId="{83532F5A-215F-3A40-B5F8-C757FD78B236}" type="presParOf" srcId="{81A88BFF-B47F-8544-A316-2FFE1E405657}" destId="{5591D5CC-BCA2-C14D-86FD-A25C1D95CC52}" srcOrd="0" destOrd="0" presId="urn:microsoft.com/office/officeart/2008/layout/VerticalCurvedList"/>
    <dgm:cxn modelId="{770A83CF-17CF-614F-9933-6AB66C5002B7}" type="presParOf" srcId="{5591D5CC-BCA2-C14D-86FD-A25C1D95CC52}" destId="{885BB11E-D65E-BC4C-98F1-C9B84ABFBFF0}" srcOrd="0" destOrd="0" presId="urn:microsoft.com/office/officeart/2008/layout/VerticalCurvedList"/>
    <dgm:cxn modelId="{6DC9B336-AD86-F746-896F-D24CFFD9D8F2}" type="presParOf" srcId="{5591D5CC-BCA2-C14D-86FD-A25C1D95CC52}" destId="{3CD871C8-94F2-874A-A4DF-0FF6C1AF6656}" srcOrd="1" destOrd="0" presId="urn:microsoft.com/office/officeart/2008/layout/VerticalCurvedList"/>
    <dgm:cxn modelId="{0271F928-EE9E-3F41-8502-540A68E6025F}" type="presParOf" srcId="{5591D5CC-BCA2-C14D-86FD-A25C1D95CC52}" destId="{97A5A990-06E0-544C-A85C-8F4A03BD503B}" srcOrd="2" destOrd="0" presId="urn:microsoft.com/office/officeart/2008/layout/VerticalCurvedList"/>
    <dgm:cxn modelId="{7CFF8D9C-A306-AE4E-A4F4-233AE6552D97}" type="presParOf" srcId="{5591D5CC-BCA2-C14D-86FD-A25C1D95CC52}" destId="{8D69B95D-E59D-284B-8AA8-4415AE73B22E}" srcOrd="3" destOrd="0" presId="urn:microsoft.com/office/officeart/2008/layout/VerticalCurvedList"/>
    <dgm:cxn modelId="{086D358C-A82C-BA4D-888E-7D487229E02C}" type="presParOf" srcId="{81A88BFF-B47F-8544-A316-2FFE1E405657}" destId="{ABAF1083-5611-EA4B-A313-08A37406E9F9}" srcOrd="1" destOrd="0" presId="urn:microsoft.com/office/officeart/2008/layout/VerticalCurvedList"/>
    <dgm:cxn modelId="{1F9846DF-164B-E74E-99A0-996EAB79CFF6}" type="presParOf" srcId="{81A88BFF-B47F-8544-A316-2FFE1E405657}" destId="{0587CB52-98F9-3046-94F6-8B3393CE0642}" srcOrd="2" destOrd="0" presId="urn:microsoft.com/office/officeart/2008/layout/VerticalCurvedList"/>
    <dgm:cxn modelId="{BE07E347-C0DD-D64F-AC58-6BE6D0893D1C}" type="presParOf" srcId="{0587CB52-98F9-3046-94F6-8B3393CE0642}" destId="{0E004924-D995-8842-8E4E-CDE70273027D}" srcOrd="0" destOrd="0" presId="urn:microsoft.com/office/officeart/2008/layout/VerticalCurvedList"/>
    <dgm:cxn modelId="{066E44DC-2B6A-0F41-B88B-F7D0B0F571C5}" type="presParOf" srcId="{81A88BFF-B47F-8544-A316-2FFE1E405657}" destId="{2A3A2D31-91EE-2B48-B6D0-9CD57E4F7D03}" srcOrd="3" destOrd="0" presId="urn:microsoft.com/office/officeart/2008/layout/VerticalCurvedList"/>
    <dgm:cxn modelId="{A9C72DD9-C3E7-6043-9F1C-C8DD67826FEF}" type="presParOf" srcId="{81A88BFF-B47F-8544-A316-2FFE1E405657}" destId="{1320C5B2-4282-454E-B345-8BC279F9540F}" srcOrd="4" destOrd="0" presId="urn:microsoft.com/office/officeart/2008/layout/VerticalCurvedList"/>
    <dgm:cxn modelId="{1897A8A1-18CF-7E4B-BC32-D4819911B91B}" type="presParOf" srcId="{1320C5B2-4282-454E-B345-8BC279F9540F}" destId="{E39E902B-23CC-B349-98F1-D93C190B2F1B}" srcOrd="0" destOrd="0" presId="urn:microsoft.com/office/officeart/2008/layout/VerticalCurvedList"/>
    <dgm:cxn modelId="{1DC2290B-7FEB-DE43-B709-4F92B5674DC0}" type="presParOf" srcId="{81A88BFF-B47F-8544-A316-2FFE1E405657}" destId="{8D47A154-194A-E04B-8DF2-F3AAAAC827A1}" srcOrd="5" destOrd="0" presId="urn:microsoft.com/office/officeart/2008/layout/VerticalCurvedList"/>
    <dgm:cxn modelId="{3C79C388-C77A-BB4A-8205-799CA1D9240F}" type="presParOf" srcId="{81A88BFF-B47F-8544-A316-2FFE1E405657}" destId="{9F4E4D72-AB12-CF42-925E-6FCC6E633B3E}" srcOrd="6" destOrd="0" presId="urn:microsoft.com/office/officeart/2008/layout/VerticalCurvedList"/>
    <dgm:cxn modelId="{5D9D8F2F-8356-014F-A90D-B961ED4C29A2}" type="presParOf" srcId="{9F4E4D72-AB12-CF42-925E-6FCC6E633B3E}" destId="{215B047D-0BF0-4941-AD1B-130653D194A5}" srcOrd="0" destOrd="0" presId="urn:microsoft.com/office/officeart/2008/layout/VerticalCurvedList"/>
    <dgm:cxn modelId="{96DAB5A9-9178-AF4C-9DAF-EF6527FC039E}" type="presParOf" srcId="{81A88BFF-B47F-8544-A316-2FFE1E405657}" destId="{695219D0-17B8-B14D-99D7-69F34CCE0301}" srcOrd="7" destOrd="0" presId="urn:microsoft.com/office/officeart/2008/layout/VerticalCurvedList"/>
    <dgm:cxn modelId="{C2675188-7869-FE48-9DD5-DAAB6E8025A4}" type="presParOf" srcId="{81A88BFF-B47F-8544-A316-2FFE1E405657}" destId="{FC52E908-335D-2042-BCEE-00987B674675}" srcOrd="8" destOrd="0" presId="urn:microsoft.com/office/officeart/2008/layout/VerticalCurvedList"/>
    <dgm:cxn modelId="{D45E3E48-217F-0F45-B1A9-0B6509754E1F}" type="presParOf" srcId="{FC52E908-335D-2042-BCEE-00987B674675}" destId="{804A6163-9A82-A344-9026-FF11F474224D}" srcOrd="0" destOrd="0" presId="urn:microsoft.com/office/officeart/2008/layout/VerticalCurvedList"/>
    <dgm:cxn modelId="{5F12F868-1F4B-CE47-A026-096AB38BEC90}" type="presParOf" srcId="{81A88BFF-B47F-8544-A316-2FFE1E405657}" destId="{ECB479DC-D94C-2D40-9430-CA7F59EB8AB1}" srcOrd="9" destOrd="0" presId="urn:microsoft.com/office/officeart/2008/layout/VerticalCurvedList"/>
    <dgm:cxn modelId="{A5AA5150-34FD-CD46-9DF2-7A829B0C8368}" type="presParOf" srcId="{81A88BFF-B47F-8544-A316-2FFE1E405657}" destId="{1944E8AA-175B-3E44-BF6D-9E7FC6F9DFFB}" srcOrd="10" destOrd="0" presId="urn:microsoft.com/office/officeart/2008/layout/VerticalCurvedList"/>
    <dgm:cxn modelId="{5B7902DB-ADE3-B242-8DD4-55DA826C740D}" type="presParOf" srcId="{1944E8AA-175B-3E44-BF6D-9E7FC6F9DFFB}" destId="{8C03D0C4-FBE9-ED45-8937-48079ECDCBD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3F5F9C-B9A9-0641-AFFF-0078A9A3930D}" type="doc">
      <dgm:prSet loTypeId="urn:microsoft.com/office/officeart/2005/8/layout/target3" loCatId="" qsTypeId="urn:microsoft.com/office/officeart/2005/8/quickstyle/simple1" qsCatId="simple" csTypeId="urn:microsoft.com/office/officeart/2005/8/colors/accent1_2" csCatId="accent1" phldr="1"/>
      <dgm:spPr/>
      <dgm:t>
        <a:bodyPr/>
        <a:lstStyle/>
        <a:p>
          <a:endParaRPr lang="en-US"/>
        </a:p>
      </dgm:t>
    </dgm:pt>
    <dgm:pt modelId="{9BD1D540-09B8-0447-B6F6-FBF21A28194C}">
      <dgm:prSet phldrT="[Text]"/>
      <dgm:spPr/>
      <dgm:t>
        <a:bodyPr/>
        <a:lstStyle/>
        <a:p>
          <a:r>
            <a:rPr lang="en-CA" b="1" dirty="0"/>
            <a:t>Strong Overall Traffic</a:t>
          </a:r>
          <a:endParaRPr lang="en-US" dirty="0"/>
        </a:p>
      </dgm:t>
    </dgm:pt>
    <dgm:pt modelId="{35B22039-0D90-EB48-91D6-825A85860C82}" type="parTrans" cxnId="{A578032F-810D-CA4B-96E7-A298E7222E75}">
      <dgm:prSet/>
      <dgm:spPr/>
      <dgm:t>
        <a:bodyPr/>
        <a:lstStyle/>
        <a:p>
          <a:endParaRPr lang="en-US"/>
        </a:p>
      </dgm:t>
    </dgm:pt>
    <dgm:pt modelId="{81CC12E5-D8D4-4A4E-9E9F-CFEBF34007F1}" type="sibTrans" cxnId="{A578032F-810D-CA4B-96E7-A298E7222E75}">
      <dgm:prSet/>
      <dgm:spPr/>
      <dgm:t>
        <a:bodyPr/>
        <a:lstStyle/>
        <a:p>
          <a:endParaRPr lang="en-US"/>
        </a:p>
      </dgm:t>
    </dgm:pt>
    <dgm:pt modelId="{87660DB8-09A2-1C45-A85E-9C49140A704A}">
      <dgm:prSet phldrT="[Text]"/>
      <dgm:spPr/>
      <dgm:t>
        <a:bodyPr/>
        <a:lstStyle/>
        <a:p>
          <a:pPr algn="l">
            <a:buNone/>
          </a:pPr>
          <a:r>
            <a:rPr lang="en-CA" b="0" dirty="0"/>
            <a:t>  Direct traffic reflects strong brand recognition</a:t>
          </a:r>
          <a:endParaRPr lang="en-US" b="0" dirty="0"/>
        </a:p>
      </dgm:t>
    </dgm:pt>
    <dgm:pt modelId="{104447BD-84DA-0741-9E5D-FB4562BC8243}" type="parTrans" cxnId="{FA4F127A-4780-874E-BDF0-7EF2CAB18B12}">
      <dgm:prSet/>
      <dgm:spPr/>
      <dgm:t>
        <a:bodyPr/>
        <a:lstStyle/>
        <a:p>
          <a:endParaRPr lang="en-US"/>
        </a:p>
      </dgm:t>
    </dgm:pt>
    <dgm:pt modelId="{D129E64E-EA6A-F840-940B-536D44E83F88}" type="sibTrans" cxnId="{FA4F127A-4780-874E-BDF0-7EF2CAB18B12}">
      <dgm:prSet/>
      <dgm:spPr/>
      <dgm:t>
        <a:bodyPr/>
        <a:lstStyle/>
        <a:p>
          <a:endParaRPr lang="en-US"/>
        </a:p>
      </dgm:t>
    </dgm:pt>
    <dgm:pt modelId="{D1656AEE-4D68-5743-9CCF-FDD6C747F38A}">
      <dgm:prSet phldrT="[Text]"/>
      <dgm:spPr/>
      <dgm:t>
        <a:bodyPr/>
        <a:lstStyle/>
        <a:p>
          <a:r>
            <a:rPr lang="en-CA" b="1" dirty="0"/>
            <a:t>Engagement</a:t>
          </a:r>
          <a:endParaRPr lang="en-US" dirty="0"/>
        </a:p>
      </dgm:t>
    </dgm:pt>
    <dgm:pt modelId="{8D361A9F-0CA3-9144-95CE-516C4E9CB92C}" type="parTrans" cxnId="{72516363-CF11-EE47-BB86-9D09B2B91FEE}">
      <dgm:prSet/>
      <dgm:spPr/>
      <dgm:t>
        <a:bodyPr/>
        <a:lstStyle/>
        <a:p>
          <a:endParaRPr lang="en-US"/>
        </a:p>
      </dgm:t>
    </dgm:pt>
    <dgm:pt modelId="{E9CA5427-531D-9E49-BA3B-0FE2897DE5E9}" type="sibTrans" cxnId="{72516363-CF11-EE47-BB86-9D09B2B91FEE}">
      <dgm:prSet/>
      <dgm:spPr/>
      <dgm:t>
        <a:bodyPr/>
        <a:lstStyle/>
        <a:p>
          <a:endParaRPr lang="en-US"/>
        </a:p>
      </dgm:t>
    </dgm:pt>
    <dgm:pt modelId="{A94A4DC4-4989-1547-8AB1-9869E0476E0A}">
      <dgm:prSet phldrT="[Text]"/>
      <dgm:spPr/>
      <dgm:t>
        <a:bodyPr/>
        <a:lstStyle/>
        <a:p>
          <a:pPr>
            <a:buNone/>
          </a:pPr>
          <a:r>
            <a:rPr lang="en-CA" dirty="0"/>
            <a:t>  </a:t>
          </a:r>
          <a:r>
            <a:rPr lang="en-CA" b="0" dirty="0"/>
            <a:t>Levels indicate meaningful content consumption</a:t>
          </a:r>
          <a:endParaRPr lang="en-US" b="0" dirty="0"/>
        </a:p>
      </dgm:t>
    </dgm:pt>
    <dgm:pt modelId="{9C3EF359-91D8-5A41-B666-1F692C62577E}" type="parTrans" cxnId="{C0896ED4-9727-B34A-8851-B71240F7AC6A}">
      <dgm:prSet/>
      <dgm:spPr/>
      <dgm:t>
        <a:bodyPr/>
        <a:lstStyle/>
        <a:p>
          <a:endParaRPr lang="en-US"/>
        </a:p>
      </dgm:t>
    </dgm:pt>
    <dgm:pt modelId="{2545BEF0-8FAE-FB4D-93DC-C0A7C39F7813}" type="sibTrans" cxnId="{C0896ED4-9727-B34A-8851-B71240F7AC6A}">
      <dgm:prSet/>
      <dgm:spPr/>
      <dgm:t>
        <a:bodyPr/>
        <a:lstStyle/>
        <a:p>
          <a:endParaRPr lang="en-US"/>
        </a:p>
      </dgm:t>
    </dgm:pt>
    <dgm:pt modelId="{A316F8EF-CB43-4E4F-A082-D540CF331310}">
      <dgm:prSet phldrT="[Text]"/>
      <dgm:spPr/>
      <dgm:t>
        <a:bodyPr/>
        <a:lstStyle/>
        <a:p>
          <a:r>
            <a:rPr lang="en-CA" b="1" dirty="0"/>
            <a:t>Content Strategy</a:t>
          </a:r>
          <a:endParaRPr lang="en-US" dirty="0"/>
        </a:p>
      </dgm:t>
    </dgm:pt>
    <dgm:pt modelId="{EC266001-8910-8147-BC84-477976FAE394}" type="parTrans" cxnId="{C1CB5B0B-AF5F-AE43-BF66-D860A9F528B8}">
      <dgm:prSet/>
      <dgm:spPr/>
      <dgm:t>
        <a:bodyPr/>
        <a:lstStyle/>
        <a:p>
          <a:endParaRPr lang="en-US"/>
        </a:p>
      </dgm:t>
    </dgm:pt>
    <dgm:pt modelId="{DF659C9E-AD9D-9646-8421-B94B71A25A1D}" type="sibTrans" cxnId="{C1CB5B0B-AF5F-AE43-BF66-D860A9F528B8}">
      <dgm:prSet/>
      <dgm:spPr/>
      <dgm:t>
        <a:bodyPr/>
        <a:lstStyle/>
        <a:p>
          <a:endParaRPr lang="en-US"/>
        </a:p>
      </dgm:t>
    </dgm:pt>
    <dgm:pt modelId="{4AAEFDFB-28A8-C04B-B875-B362419E4C8B}">
      <dgm:prSet phldrT="[Text]"/>
      <dgm:spPr/>
      <dgm:t>
        <a:bodyPr/>
        <a:lstStyle/>
        <a:p>
          <a:pPr algn="l">
            <a:buNone/>
          </a:pPr>
          <a:r>
            <a:rPr lang="en-CA" dirty="0"/>
            <a:t>   Performing effectively as a trusted, search-friendly and member-driven platform. </a:t>
          </a:r>
          <a:endParaRPr lang="en-US" dirty="0"/>
        </a:p>
      </dgm:t>
    </dgm:pt>
    <dgm:pt modelId="{3405EE7A-3FFA-1B47-A761-A27CDD691807}" type="parTrans" cxnId="{4C1BB8C6-802E-B549-8AEB-5C0552C925B6}">
      <dgm:prSet/>
      <dgm:spPr/>
      <dgm:t>
        <a:bodyPr/>
        <a:lstStyle/>
        <a:p>
          <a:endParaRPr lang="en-US"/>
        </a:p>
      </dgm:t>
    </dgm:pt>
    <dgm:pt modelId="{B8A4007E-15B2-6545-A3AD-DFC11F0C18BB}" type="sibTrans" cxnId="{4C1BB8C6-802E-B549-8AEB-5C0552C925B6}">
      <dgm:prSet/>
      <dgm:spPr/>
      <dgm:t>
        <a:bodyPr/>
        <a:lstStyle/>
        <a:p>
          <a:endParaRPr lang="en-US"/>
        </a:p>
      </dgm:t>
    </dgm:pt>
    <dgm:pt modelId="{D79C6F72-0B0C-814D-9A9A-C3D07AF56982}" type="pres">
      <dgm:prSet presAssocID="{573F5F9C-B9A9-0641-AFFF-0078A9A3930D}" presName="Name0" presStyleCnt="0">
        <dgm:presLayoutVars>
          <dgm:chMax val="7"/>
          <dgm:dir/>
          <dgm:animLvl val="lvl"/>
          <dgm:resizeHandles val="exact"/>
        </dgm:presLayoutVars>
      </dgm:prSet>
      <dgm:spPr/>
    </dgm:pt>
    <dgm:pt modelId="{E713AF51-8C8C-F54E-9763-763F9070EC53}" type="pres">
      <dgm:prSet presAssocID="{9BD1D540-09B8-0447-B6F6-FBF21A28194C}" presName="circle1" presStyleLbl="node1" presStyleIdx="0" presStyleCnt="3"/>
      <dgm:spPr>
        <a:solidFill>
          <a:srgbClr val="4D182E"/>
        </a:solidFill>
      </dgm:spPr>
    </dgm:pt>
    <dgm:pt modelId="{2BC2F0E0-7C4A-7D4B-BFA8-3946963F67A3}" type="pres">
      <dgm:prSet presAssocID="{9BD1D540-09B8-0447-B6F6-FBF21A28194C}" presName="space" presStyleCnt="0"/>
      <dgm:spPr/>
    </dgm:pt>
    <dgm:pt modelId="{E0BEEC7E-CC06-FB48-8DC5-7D030D211A4D}" type="pres">
      <dgm:prSet presAssocID="{9BD1D540-09B8-0447-B6F6-FBF21A28194C}" presName="rect1" presStyleLbl="alignAcc1" presStyleIdx="0" presStyleCnt="3" custLinFactNeighborX="185" custLinFactNeighborY="-901"/>
      <dgm:spPr/>
    </dgm:pt>
    <dgm:pt modelId="{3F30C5B8-C54B-7E49-83B6-9E73ACB7DD51}" type="pres">
      <dgm:prSet presAssocID="{D1656AEE-4D68-5743-9CCF-FDD6C747F38A}" presName="vertSpace2" presStyleLbl="node1" presStyleIdx="0" presStyleCnt="3"/>
      <dgm:spPr/>
    </dgm:pt>
    <dgm:pt modelId="{0D76CE70-9D7C-3A45-BA06-56CA5ADF07A7}" type="pres">
      <dgm:prSet presAssocID="{D1656AEE-4D68-5743-9CCF-FDD6C747F38A}" presName="circle2" presStyleLbl="node1" presStyleIdx="1" presStyleCnt="3"/>
      <dgm:spPr>
        <a:solidFill>
          <a:srgbClr val="1D4D5D"/>
        </a:solidFill>
      </dgm:spPr>
    </dgm:pt>
    <dgm:pt modelId="{F5C716B9-354E-F54C-819C-F03BF87653C5}" type="pres">
      <dgm:prSet presAssocID="{D1656AEE-4D68-5743-9CCF-FDD6C747F38A}" presName="rect2" presStyleLbl="alignAcc1" presStyleIdx="1" presStyleCnt="3"/>
      <dgm:spPr/>
    </dgm:pt>
    <dgm:pt modelId="{9D474EDA-7447-7743-909B-78591E6B1E16}" type="pres">
      <dgm:prSet presAssocID="{A316F8EF-CB43-4E4F-A082-D540CF331310}" presName="vertSpace3" presStyleLbl="node1" presStyleIdx="1" presStyleCnt="3"/>
      <dgm:spPr/>
    </dgm:pt>
    <dgm:pt modelId="{FB5AA209-EBE8-0546-9290-0BB1D835D921}" type="pres">
      <dgm:prSet presAssocID="{A316F8EF-CB43-4E4F-A082-D540CF331310}" presName="circle3" presStyleLbl="node1" presStyleIdx="2" presStyleCnt="3"/>
      <dgm:spPr>
        <a:solidFill>
          <a:schemeClr val="bg1">
            <a:lumMod val="50000"/>
          </a:schemeClr>
        </a:solidFill>
      </dgm:spPr>
    </dgm:pt>
    <dgm:pt modelId="{2369ECFC-78FB-7D40-9100-2E2FCF7F2148}" type="pres">
      <dgm:prSet presAssocID="{A316F8EF-CB43-4E4F-A082-D540CF331310}" presName="rect3" presStyleLbl="alignAcc1" presStyleIdx="2" presStyleCnt="3" custScaleX="100000"/>
      <dgm:spPr/>
    </dgm:pt>
    <dgm:pt modelId="{9BDF98AB-0925-CB4E-A5EB-989B6D8D643E}" type="pres">
      <dgm:prSet presAssocID="{9BD1D540-09B8-0447-B6F6-FBF21A28194C}" presName="rect1ParTx" presStyleLbl="alignAcc1" presStyleIdx="2" presStyleCnt="3">
        <dgm:presLayoutVars>
          <dgm:chMax val="1"/>
          <dgm:bulletEnabled val="1"/>
        </dgm:presLayoutVars>
      </dgm:prSet>
      <dgm:spPr/>
    </dgm:pt>
    <dgm:pt modelId="{59D49A64-62D9-944E-BF7D-C89A9A44DC47}" type="pres">
      <dgm:prSet presAssocID="{9BD1D540-09B8-0447-B6F6-FBF21A28194C}" presName="rect1ChTx" presStyleLbl="alignAcc1" presStyleIdx="2" presStyleCnt="3" custScaleX="101480" custScaleY="100000">
        <dgm:presLayoutVars>
          <dgm:bulletEnabled val="1"/>
        </dgm:presLayoutVars>
      </dgm:prSet>
      <dgm:spPr/>
    </dgm:pt>
    <dgm:pt modelId="{59BEEF79-2DE0-FE41-99FD-8566E1F52C72}" type="pres">
      <dgm:prSet presAssocID="{D1656AEE-4D68-5743-9CCF-FDD6C747F38A}" presName="rect2ParTx" presStyleLbl="alignAcc1" presStyleIdx="2" presStyleCnt="3">
        <dgm:presLayoutVars>
          <dgm:chMax val="1"/>
          <dgm:bulletEnabled val="1"/>
        </dgm:presLayoutVars>
      </dgm:prSet>
      <dgm:spPr/>
    </dgm:pt>
    <dgm:pt modelId="{331A2677-4F74-EC4C-89BD-C19FBCECC45C}" type="pres">
      <dgm:prSet presAssocID="{D1656AEE-4D68-5743-9CCF-FDD6C747F38A}" presName="rect2ChTx" presStyleLbl="alignAcc1" presStyleIdx="2" presStyleCnt="3" custScaleX="100225">
        <dgm:presLayoutVars>
          <dgm:bulletEnabled val="1"/>
        </dgm:presLayoutVars>
      </dgm:prSet>
      <dgm:spPr/>
    </dgm:pt>
    <dgm:pt modelId="{563E3EDD-B045-5D42-9241-0F2AF4404579}" type="pres">
      <dgm:prSet presAssocID="{A316F8EF-CB43-4E4F-A082-D540CF331310}" presName="rect3ParTx" presStyleLbl="alignAcc1" presStyleIdx="2" presStyleCnt="3">
        <dgm:presLayoutVars>
          <dgm:chMax val="1"/>
          <dgm:bulletEnabled val="1"/>
        </dgm:presLayoutVars>
      </dgm:prSet>
      <dgm:spPr/>
    </dgm:pt>
    <dgm:pt modelId="{689DD024-81C5-6544-94B1-CE3A0A9B6E16}" type="pres">
      <dgm:prSet presAssocID="{A316F8EF-CB43-4E4F-A082-D540CF331310}" presName="rect3ChTx" presStyleLbl="alignAcc1" presStyleIdx="2" presStyleCnt="3" custScaleX="100487">
        <dgm:presLayoutVars>
          <dgm:bulletEnabled val="1"/>
        </dgm:presLayoutVars>
      </dgm:prSet>
      <dgm:spPr/>
    </dgm:pt>
  </dgm:ptLst>
  <dgm:cxnLst>
    <dgm:cxn modelId="{B799C804-B325-B640-A7EB-14CB20DB93F8}" type="presOf" srcId="{573F5F9C-B9A9-0641-AFFF-0078A9A3930D}" destId="{D79C6F72-0B0C-814D-9A9A-C3D07AF56982}" srcOrd="0" destOrd="0" presId="urn:microsoft.com/office/officeart/2005/8/layout/target3"/>
    <dgm:cxn modelId="{C1CB5B0B-AF5F-AE43-BF66-D860A9F528B8}" srcId="{573F5F9C-B9A9-0641-AFFF-0078A9A3930D}" destId="{A316F8EF-CB43-4E4F-A082-D540CF331310}" srcOrd="2" destOrd="0" parTransId="{EC266001-8910-8147-BC84-477976FAE394}" sibTransId="{DF659C9E-AD9D-9646-8421-B94B71A25A1D}"/>
    <dgm:cxn modelId="{AAD4C40B-CC41-1C46-A50D-827D3C0E2651}" type="presOf" srcId="{4AAEFDFB-28A8-C04B-B875-B362419E4C8B}" destId="{689DD024-81C5-6544-94B1-CE3A0A9B6E16}" srcOrd="0" destOrd="0" presId="urn:microsoft.com/office/officeart/2005/8/layout/target3"/>
    <dgm:cxn modelId="{9FA56F2E-EC8A-E74A-B68D-C1037E8C3484}" type="presOf" srcId="{9BD1D540-09B8-0447-B6F6-FBF21A28194C}" destId="{E0BEEC7E-CC06-FB48-8DC5-7D030D211A4D}" srcOrd="0" destOrd="0" presId="urn:microsoft.com/office/officeart/2005/8/layout/target3"/>
    <dgm:cxn modelId="{A578032F-810D-CA4B-96E7-A298E7222E75}" srcId="{573F5F9C-B9A9-0641-AFFF-0078A9A3930D}" destId="{9BD1D540-09B8-0447-B6F6-FBF21A28194C}" srcOrd="0" destOrd="0" parTransId="{35B22039-0D90-EB48-91D6-825A85860C82}" sibTransId="{81CC12E5-D8D4-4A4E-9E9F-CFEBF34007F1}"/>
    <dgm:cxn modelId="{A66A3A33-D163-D040-9C7D-0166622696D4}" type="presOf" srcId="{D1656AEE-4D68-5743-9CCF-FDD6C747F38A}" destId="{F5C716B9-354E-F54C-819C-F03BF87653C5}" srcOrd="0" destOrd="0" presId="urn:microsoft.com/office/officeart/2005/8/layout/target3"/>
    <dgm:cxn modelId="{9C90963A-BB52-5B45-AAE6-7AB1435E7240}" type="presOf" srcId="{A94A4DC4-4989-1547-8AB1-9869E0476E0A}" destId="{331A2677-4F74-EC4C-89BD-C19FBCECC45C}" srcOrd="0" destOrd="0" presId="urn:microsoft.com/office/officeart/2005/8/layout/target3"/>
    <dgm:cxn modelId="{72516363-CF11-EE47-BB86-9D09B2B91FEE}" srcId="{573F5F9C-B9A9-0641-AFFF-0078A9A3930D}" destId="{D1656AEE-4D68-5743-9CCF-FDD6C747F38A}" srcOrd="1" destOrd="0" parTransId="{8D361A9F-0CA3-9144-95CE-516C4E9CB92C}" sibTransId="{E9CA5427-531D-9E49-BA3B-0FE2897DE5E9}"/>
    <dgm:cxn modelId="{FA4F127A-4780-874E-BDF0-7EF2CAB18B12}" srcId="{9BD1D540-09B8-0447-B6F6-FBF21A28194C}" destId="{87660DB8-09A2-1C45-A85E-9C49140A704A}" srcOrd="0" destOrd="0" parTransId="{104447BD-84DA-0741-9E5D-FB4562BC8243}" sibTransId="{D129E64E-EA6A-F840-940B-536D44E83F88}"/>
    <dgm:cxn modelId="{E5295F91-68A9-A648-ACE4-177B1CEBCD60}" type="presOf" srcId="{A316F8EF-CB43-4E4F-A082-D540CF331310}" destId="{563E3EDD-B045-5D42-9241-0F2AF4404579}" srcOrd="1" destOrd="0" presId="urn:microsoft.com/office/officeart/2005/8/layout/target3"/>
    <dgm:cxn modelId="{40A3DE9F-1DDC-4C4A-ABA6-73A0EA78C82C}" type="presOf" srcId="{D1656AEE-4D68-5743-9CCF-FDD6C747F38A}" destId="{59BEEF79-2DE0-FE41-99FD-8566E1F52C72}" srcOrd="1" destOrd="0" presId="urn:microsoft.com/office/officeart/2005/8/layout/target3"/>
    <dgm:cxn modelId="{6C9E43BD-BF2E-D948-8824-CDF9E035CB29}" type="presOf" srcId="{A316F8EF-CB43-4E4F-A082-D540CF331310}" destId="{2369ECFC-78FB-7D40-9100-2E2FCF7F2148}" srcOrd="0" destOrd="0" presId="urn:microsoft.com/office/officeart/2005/8/layout/target3"/>
    <dgm:cxn modelId="{4C1BB8C6-802E-B549-8AEB-5C0552C925B6}" srcId="{A316F8EF-CB43-4E4F-A082-D540CF331310}" destId="{4AAEFDFB-28A8-C04B-B875-B362419E4C8B}" srcOrd="0" destOrd="0" parTransId="{3405EE7A-3FFA-1B47-A761-A27CDD691807}" sibTransId="{B8A4007E-15B2-6545-A3AD-DFC11F0C18BB}"/>
    <dgm:cxn modelId="{C0896ED4-9727-B34A-8851-B71240F7AC6A}" srcId="{D1656AEE-4D68-5743-9CCF-FDD6C747F38A}" destId="{A94A4DC4-4989-1547-8AB1-9869E0476E0A}" srcOrd="0" destOrd="0" parTransId="{9C3EF359-91D8-5A41-B666-1F692C62577E}" sibTransId="{2545BEF0-8FAE-FB4D-93DC-C0A7C39F7813}"/>
    <dgm:cxn modelId="{8A9A8EE3-B488-4D40-AF91-907E45013E80}" type="presOf" srcId="{87660DB8-09A2-1C45-A85E-9C49140A704A}" destId="{59D49A64-62D9-944E-BF7D-C89A9A44DC47}" srcOrd="0" destOrd="0" presId="urn:microsoft.com/office/officeart/2005/8/layout/target3"/>
    <dgm:cxn modelId="{DA86DDF6-2F71-DC43-947E-31318982904C}" type="presOf" srcId="{9BD1D540-09B8-0447-B6F6-FBF21A28194C}" destId="{9BDF98AB-0925-CB4E-A5EB-989B6D8D643E}" srcOrd="1" destOrd="0" presId="urn:microsoft.com/office/officeart/2005/8/layout/target3"/>
    <dgm:cxn modelId="{07518209-C9C0-4F48-B00F-92995299BF52}" type="presParOf" srcId="{D79C6F72-0B0C-814D-9A9A-C3D07AF56982}" destId="{E713AF51-8C8C-F54E-9763-763F9070EC53}" srcOrd="0" destOrd="0" presId="urn:microsoft.com/office/officeart/2005/8/layout/target3"/>
    <dgm:cxn modelId="{543ECB4F-48D0-6540-98EE-ED35F656FC21}" type="presParOf" srcId="{D79C6F72-0B0C-814D-9A9A-C3D07AF56982}" destId="{2BC2F0E0-7C4A-7D4B-BFA8-3946963F67A3}" srcOrd="1" destOrd="0" presId="urn:microsoft.com/office/officeart/2005/8/layout/target3"/>
    <dgm:cxn modelId="{95BF0472-DDD4-984B-806F-A3EAEE5C11E3}" type="presParOf" srcId="{D79C6F72-0B0C-814D-9A9A-C3D07AF56982}" destId="{E0BEEC7E-CC06-FB48-8DC5-7D030D211A4D}" srcOrd="2" destOrd="0" presId="urn:microsoft.com/office/officeart/2005/8/layout/target3"/>
    <dgm:cxn modelId="{C130F07A-DC76-FD44-AB8B-6913FCC7477D}" type="presParOf" srcId="{D79C6F72-0B0C-814D-9A9A-C3D07AF56982}" destId="{3F30C5B8-C54B-7E49-83B6-9E73ACB7DD51}" srcOrd="3" destOrd="0" presId="urn:microsoft.com/office/officeart/2005/8/layout/target3"/>
    <dgm:cxn modelId="{667085C8-7F02-544D-A61B-A22CCB1FEF5A}" type="presParOf" srcId="{D79C6F72-0B0C-814D-9A9A-C3D07AF56982}" destId="{0D76CE70-9D7C-3A45-BA06-56CA5ADF07A7}" srcOrd="4" destOrd="0" presId="urn:microsoft.com/office/officeart/2005/8/layout/target3"/>
    <dgm:cxn modelId="{94F15B87-AD4F-6342-8D1F-31C46787D1B6}" type="presParOf" srcId="{D79C6F72-0B0C-814D-9A9A-C3D07AF56982}" destId="{F5C716B9-354E-F54C-819C-F03BF87653C5}" srcOrd="5" destOrd="0" presId="urn:microsoft.com/office/officeart/2005/8/layout/target3"/>
    <dgm:cxn modelId="{3EBDB36E-CEFB-B54D-BD7A-C23AFBDC5F18}" type="presParOf" srcId="{D79C6F72-0B0C-814D-9A9A-C3D07AF56982}" destId="{9D474EDA-7447-7743-909B-78591E6B1E16}" srcOrd="6" destOrd="0" presId="urn:microsoft.com/office/officeart/2005/8/layout/target3"/>
    <dgm:cxn modelId="{254CF012-39EB-5242-B347-F2D260104BDC}" type="presParOf" srcId="{D79C6F72-0B0C-814D-9A9A-C3D07AF56982}" destId="{FB5AA209-EBE8-0546-9290-0BB1D835D921}" srcOrd="7" destOrd="0" presId="urn:microsoft.com/office/officeart/2005/8/layout/target3"/>
    <dgm:cxn modelId="{CB6D78DD-03C8-AB47-838E-E66EF052B76A}" type="presParOf" srcId="{D79C6F72-0B0C-814D-9A9A-C3D07AF56982}" destId="{2369ECFC-78FB-7D40-9100-2E2FCF7F2148}" srcOrd="8" destOrd="0" presId="urn:microsoft.com/office/officeart/2005/8/layout/target3"/>
    <dgm:cxn modelId="{D001C4CD-71B0-0D46-8882-B16727CFE5CF}" type="presParOf" srcId="{D79C6F72-0B0C-814D-9A9A-C3D07AF56982}" destId="{9BDF98AB-0925-CB4E-A5EB-989B6D8D643E}" srcOrd="9" destOrd="0" presId="urn:microsoft.com/office/officeart/2005/8/layout/target3"/>
    <dgm:cxn modelId="{61FED188-3540-4E42-85D0-1808A9120640}" type="presParOf" srcId="{D79C6F72-0B0C-814D-9A9A-C3D07AF56982}" destId="{59D49A64-62D9-944E-BF7D-C89A9A44DC47}" srcOrd="10" destOrd="0" presId="urn:microsoft.com/office/officeart/2005/8/layout/target3"/>
    <dgm:cxn modelId="{E886034B-5DCF-454E-9F4D-4A7440119187}" type="presParOf" srcId="{D79C6F72-0B0C-814D-9A9A-C3D07AF56982}" destId="{59BEEF79-2DE0-FE41-99FD-8566E1F52C72}" srcOrd="11" destOrd="0" presId="urn:microsoft.com/office/officeart/2005/8/layout/target3"/>
    <dgm:cxn modelId="{069EEBC5-F62C-CC43-B770-2959270EAE62}" type="presParOf" srcId="{D79C6F72-0B0C-814D-9A9A-C3D07AF56982}" destId="{331A2677-4F74-EC4C-89BD-C19FBCECC45C}" srcOrd="12" destOrd="0" presId="urn:microsoft.com/office/officeart/2005/8/layout/target3"/>
    <dgm:cxn modelId="{25ED6E8B-70AA-7B44-8F79-CF6542E38A3D}" type="presParOf" srcId="{D79C6F72-0B0C-814D-9A9A-C3D07AF56982}" destId="{563E3EDD-B045-5D42-9241-0F2AF4404579}" srcOrd="13" destOrd="0" presId="urn:microsoft.com/office/officeart/2005/8/layout/target3"/>
    <dgm:cxn modelId="{B2114FB2-AE3A-544E-8A9C-417318F6FFE7}" type="presParOf" srcId="{D79C6F72-0B0C-814D-9A9A-C3D07AF56982}" destId="{689DD024-81C5-6544-94B1-CE3A0A9B6E16}" srcOrd="14"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827E88-1D29-F546-A5BA-8A314D125297}" type="doc">
      <dgm:prSet loTypeId="urn:microsoft.com/office/officeart/2005/8/layout/vList6" loCatId="" qsTypeId="urn:microsoft.com/office/officeart/2005/8/quickstyle/simple1" qsCatId="simple" csTypeId="urn:microsoft.com/office/officeart/2005/8/colors/accent1_2" csCatId="accent1" phldr="1"/>
      <dgm:spPr/>
      <dgm:t>
        <a:bodyPr/>
        <a:lstStyle/>
        <a:p>
          <a:endParaRPr lang="en-US"/>
        </a:p>
      </dgm:t>
    </dgm:pt>
    <dgm:pt modelId="{6B72415B-F542-E143-8AA4-09A1EB5E68B3}">
      <dgm:prSet phldrT="[Text]"/>
      <dgm:spPr>
        <a:solidFill>
          <a:srgbClr val="1D4D5D"/>
        </a:solidFill>
      </dgm:spPr>
      <dgm:t>
        <a:bodyPr/>
        <a:lstStyle/>
        <a:p>
          <a:r>
            <a:rPr lang="en-CA" b="1" dirty="0"/>
            <a:t>Average Open Rate</a:t>
          </a:r>
          <a:endParaRPr lang="en-US" dirty="0"/>
        </a:p>
      </dgm:t>
    </dgm:pt>
    <dgm:pt modelId="{7F24F6D3-1797-5347-89C8-4EA19BBA4539}" type="parTrans" cxnId="{2AE5F0C2-7735-8243-AF6F-DCBFB9B06FFA}">
      <dgm:prSet/>
      <dgm:spPr/>
      <dgm:t>
        <a:bodyPr/>
        <a:lstStyle/>
        <a:p>
          <a:endParaRPr lang="en-US"/>
        </a:p>
      </dgm:t>
    </dgm:pt>
    <dgm:pt modelId="{D499F4C7-5A0E-C14E-A6D1-81FF21F6CFF6}" type="sibTrans" cxnId="{2AE5F0C2-7735-8243-AF6F-DCBFB9B06FFA}">
      <dgm:prSet/>
      <dgm:spPr/>
      <dgm:t>
        <a:bodyPr/>
        <a:lstStyle/>
        <a:p>
          <a:endParaRPr lang="en-US"/>
        </a:p>
      </dgm:t>
    </dgm:pt>
    <dgm:pt modelId="{1B8F1FC4-17C8-2D4B-9DEC-626C4702412C}">
      <dgm:prSet phldrT="[Text]"/>
      <dgm:spPr>
        <a:solidFill>
          <a:schemeClr val="accent1">
            <a:lumMod val="60000"/>
            <a:lumOff val="40000"/>
            <a:alpha val="90000"/>
          </a:schemeClr>
        </a:solidFill>
      </dgm:spPr>
      <dgm:t>
        <a:bodyPr/>
        <a:lstStyle/>
        <a:p>
          <a:pPr algn="just">
            <a:buNone/>
          </a:pPr>
          <a:r>
            <a:rPr lang="en-CA" b="1" dirty="0"/>
            <a:t>46.02% is well above industry benchmarks for government and association newsletters (typically 30-35%), indicating that NSFM's content remains highly relevant and trusted by members.</a:t>
          </a:r>
          <a:endParaRPr lang="en-US" b="1" dirty="0"/>
        </a:p>
      </dgm:t>
    </dgm:pt>
    <dgm:pt modelId="{DBFBDE31-F873-A54E-95CB-CFAE91243D79}" type="parTrans" cxnId="{D06A87D4-4E27-ED4C-869D-B3006BCFE6D8}">
      <dgm:prSet/>
      <dgm:spPr/>
      <dgm:t>
        <a:bodyPr/>
        <a:lstStyle/>
        <a:p>
          <a:endParaRPr lang="en-US"/>
        </a:p>
      </dgm:t>
    </dgm:pt>
    <dgm:pt modelId="{A907A838-2633-A245-95C9-455A6730F5E1}" type="sibTrans" cxnId="{D06A87D4-4E27-ED4C-869D-B3006BCFE6D8}">
      <dgm:prSet/>
      <dgm:spPr/>
      <dgm:t>
        <a:bodyPr/>
        <a:lstStyle/>
        <a:p>
          <a:endParaRPr lang="en-US"/>
        </a:p>
      </dgm:t>
    </dgm:pt>
    <dgm:pt modelId="{DF297A35-2B06-8449-9C34-6C2D3E436282}">
      <dgm:prSet phldrT="[Text]"/>
      <dgm:spPr>
        <a:solidFill>
          <a:srgbClr val="1D4C5D"/>
        </a:solidFill>
      </dgm:spPr>
      <dgm:t>
        <a:bodyPr/>
        <a:lstStyle/>
        <a:p>
          <a:r>
            <a:rPr lang="en-CA" b="1" dirty="0"/>
            <a:t>Average Click Rate</a:t>
          </a:r>
          <a:endParaRPr lang="en-US" dirty="0"/>
        </a:p>
      </dgm:t>
    </dgm:pt>
    <dgm:pt modelId="{F99E297D-0C0D-0245-A9F4-8612B25019EC}" type="parTrans" cxnId="{DE927B76-EA42-4D46-A9AC-D9A7EDCD02E3}">
      <dgm:prSet/>
      <dgm:spPr/>
      <dgm:t>
        <a:bodyPr/>
        <a:lstStyle/>
        <a:p>
          <a:endParaRPr lang="en-US"/>
        </a:p>
      </dgm:t>
    </dgm:pt>
    <dgm:pt modelId="{70F28990-02BB-1C44-8206-6F9B084DCD74}" type="sibTrans" cxnId="{DE927B76-EA42-4D46-A9AC-D9A7EDCD02E3}">
      <dgm:prSet/>
      <dgm:spPr/>
      <dgm:t>
        <a:bodyPr/>
        <a:lstStyle/>
        <a:p>
          <a:endParaRPr lang="en-US"/>
        </a:p>
      </dgm:t>
    </dgm:pt>
    <dgm:pt modelId="{858B6480-C9BB-0044-846E-1ED18D9C65D5}">
      <dgm:prSet phldrT="[Text]"/>
      <dgm:spPr>
        <a:solidFill>
          <a:schemeClr val="accent1">
            <a:lumMod val="60000"/>
            <a:lumOff val="40000"/>
            <a:alpha val="90000"/>
          </a:schemeClr>
        </a:solidFill>
      </dgm:spPr>
      <dgm:t>
        <a:bodyPr/>
        <a:lstStyle/>
        <a:p>
          <a:pPr>
            <a:buNone/>
          </a:pPr>
          <a:br>
            <a:rPr lang="en-CA" dirty="0"/>
          </a:br>
          <a:endParaRPr lang="en-US" dirty="0"/>
        </a:p>
      </dgm:t>
    </dgm:pt>
    <dgm:pt modelId="{A9D52312-C107-2D45-818D-4B45B0DED7D0}" type="parTrans" cxnId="{E1B2C165-FE18-964B-A190-FA19986E2796}">
      <dgm:prSet/>
      <dgm:spPr/>
      <dgm:t>
        <a:bodyPr/>
        <a:lstStyle/>
        <a:p>
          <a:endParaRPr lang="en-US"/>
        </a:p>
      </dgm:t>
    </dgm:pt>
    <dgm:pt modelId="{93C7F19F-3DBD-AB48-9E9D-483120D088B0}" type="sibTrans" cxnId="{E1B2C165-FE18-964B-A190-FA19986E2796}">
      <dgm:prSet/>
      <dgm:spPr/>
      <dgm:t>
        <a:bodyPr/>
        <a:lstStyle/>
        <a:p>
          <a:endParaRPr lang="en-US"/>
        </a:p>
      </dgm:t>
    </dgm:pt>
    <dgm:pt modelId="{785D29BF-1023-9F4A-8E88-198C5CF68040}">
      <dgm:prSet phldrT="[Text]"/>
      <dgm:spPr>
        <a:solidFill>
          <a:schemeClr val="accent1">
            <a:lumMod val="60000"/>
            <a:lumOff val="40000"/>
            <a:alpha val="90000"/>
          </a:schemeClr>
        </a:solidFill>
      </dgm:spPr>
      <dgm:t>
        <a:bodyPr/>
        <a:lstStyle/>
        <a:p>
          <a:pPr algn="l">
            <a:buNone/>
          </a:pPr>
          <a:endParaRPr lang="en-US" dirty="0"/>
        </a:p>
      </dgm:t>
    </dgm:pt>
    <dgm:pt modelId="{0750A883-3160-744A-94CF-BBB6F23313BE}" type="parTrans" cxnId="{7D9D4154-D2D7-7844-907D-4CDB5215FE14}">
      <dgm:prSet/>
      <dgm:spPr/>
      <dgm:t>
        <a:bodyPr/>
        <a:lstStyle/>
        <a:p>
          <a:endParaRPr lang="en-US"/>
        </a:p>
      </dgm:t>
    </dgm:pt>
    <dgm:pt modelId="{293DF47C-017E-8F49-8CD3-5AE9EAFBFB96}" type="sibTrans" cxnId="{7D9D4154-D2D7-7844-907D-4CDB5215FE14}">
      <dgm:prSet/>
      <dgm:spPr/>
      <dgm:t>
        <a:bodyPr/>
        <a:lstStyle/>
        <a:p>
          <a:endParaRPr lang="en-US"/>
        </a:p>
      </dgm:t>
    </dgm:pt>
    <dgm:pt modelId="{440AB3A0-BB5E-9B43-9B7F-9EC9C89000DC}">
      <dgm:prSet phldrT="[Text]"/>
      <dgm:spPr>
        <a:solidFill>
          <a:schemeClr val="accent1">
            <a:lumMod val="60000"/>
            <a:lumOff val="40000"/>
            <a:alpha val="90000"/>
          </a:schemeClr>
        </a:solidFill>
      </dgm:spPr>
      <dgm:t>
        <a:bodyPr/>
        <a:lstStyle/>
        <a:p>
          <a:pPr>
            <a:buNone/>
          </a:pPr>
          <a:r>
            <a:rPr lang="en-CA" b="1" dirty="0"/>
            <a:t>9.87% is a strong engagement indicator - reflecting genuine interest and value in the content provided.</a:t>
          </a:r>
          <a:endParaRPr lang="en-US" dirty="0"/>
        </a:p>
      </dgm:t>
    </dgm:pt>
    <dgm:pt modelId="{6718B932-D8AA-094A-8679-94B3589E3C2F}" type="parTrans" cxnId="{91680FF5-4867-5943-A979-CD4CB9158AF9}">
      <dgm:prSet/>
      <dgm:spPr/>
    </dgm:pt>
    <dgm:pt modelId="{6684C8EF-CD4B-2B42-B47B-9D7EF0BCC14A}" type="sibTrans" cxnId="{91680FF5-4867-5943-A979-CD4CB9158AF9}">
      <dgm:prSet/>
      <dgm:spPr/>
    </dgm:pt>
    <dgm:pt modelId="{CD7313EB-4F10-8648-A42A-4B89AA88507B}">
      <dgm:prSet phldrT="[Text]"/>
      <dgm:spPr>
        <a:solidFill>
          <a:schemeClr val="accent1">
            <a:lumMod val="60000"/>
            <a:lumOff val="40000"/>
            <a:alpha val="90000"/>
          </a:schemeClr>
        </a:solidFill>
      </dgm:spPr>
      <dgm:t>
        <a:bodyPr/>
        <a:lstStyle/>
        <a:p>
          <a:pPr algn="just">
            <a:buNone/>
          </a:pPr>
          <a:endParaRPr lang="en-US" b="0" dirty="0"/>
        </a:p>
      </dgm:t>
    </dgm:pt>
    <dgm:pt modelId="{8083921A-9870-7E4B-B0F0-48B9FE664FED}" type="sibTrans" cxnId="{2416D676-AE28-884C-B89F-50E40B148E15}">
      <dgm:prSet/>
      <dgm:spPr/>
      <dgm:t>
        <a:bodyPr/>
        <a:lstStyle/>
        <a:p>
          <a:endParaRPr lang="en-US"/>
        </a:p>
      </dgm:t>
    </dgm:pt>
    <dgm:pt modelId="{5DC2334C-D3A8-0841-9A6E-4E0283A554D9}" type="parTrans" cxnId="{2416D676-AE28-884C-B89F-50E40B148E15}">
      <dgm:prSet/>
      <dgm:spPr/>
      <dgm:t>
        <a:bodyPr/>
        <a:lstStyle/>
        <a:p>
          <a:endParaRPr lang="en-US"/>
        </a:p>
      </dgm:t>
    </dgm:pt>
    <dgm:pt modelId="{D7CE314D-65E9-304B-9C62-ECA71F2DF74D}" type="pres">
      <dgm:prSet presAssocID="{7F827E88-1D29-F546-A5BA-8A314D125297}" presName="Name0" presStyleCnt="0">
        <dgm:presLayoutVars>
          <dgm:dir/>
          <dgm:animLvl val="lvl"/>
          <dgm:resizeHandles/>
        </dgm:presLayoutVars>
      </dgm:prSet>
      <dgm:spPr/>
    </dgm:pt>
    <dgm:pt modelId="{49113C30-4589-CC44-82BB-3D5D29C2E79A}" type="pres">
      <dgm:prSet presAssocID="{6B72415B-F542-E143-8AA4-09A1EB5E68B3}" presName="linNode" presStyleCnt="0"/>
      <dgm:spPr/>
    </dgm:pt>
    <dgm:pt modelId="{43CD4139-052A-2D43-9F95-2ACAEA181677}" type="pres">
      <dgm:prSet presAssocID="{6B72415B-F542-E143-8AA4-09A1EB5E68B3}" presName="parentShp" presStyleLbl="node1" presStyleIdx="0" presStyleCnt="2" custLinFactNeighborX="-859">
        <dgm:presLayoutVars>
          <dgm:bulletEnabled val="1"/>
        </dgm:presLayoutVars>
      </dgm:prSet>
      <dgm:spPr/>
    </dgm:pt>
    <dgm:pt modelId="{757C4E5A-B0EC-D249-B787-F48C3B6BA1BC}" type="pres">
      <dgm:prSet presAssocID="{6B72415B-F542-E143-8AA4-09A1EB5E68B3}" presName="childShp" presStyleLbl="bgAccFollowNode1" presStyleIdx="0" presStyleCnt="2" custLinFactNeighborY="-7027">
        <dgm:presLayoutVars>
          <dgm:bulletEnabled val="1"/>
        </dgm:presLayoutVars>
      </dgm:prSet>
      <dgm:spPr/>
    </dgm:pt>
    <dgm:pt modelId="{DBA59DA9-6899-D046-941F-F703630874C8}" type="pres">
      <dgm:prSet presAssocID="{D499F4C7-5A0E-C14E-A6D1-81FF21F6CFF6}" presName="spacing" presStyleCnt="0"/>
      <dgm:spPr/>
    </dgm:pt>
    <dgm:pt modelId="{59A2657D-A9E5-CF43-B20B-2703B9AC9835}" type="pres">
      <dgm:prSet presAssocID="{DF297A35-2B06-8449-9C34-6C2D3E436282}" presName="linNode" presStyleCnt="0"/>
      <dgm:spPr/>
    </dgm:pt>
    <dgm:pt modelId="{8CC44F07-C417-484F-845E-E3B1B4CF9B10}" type="pres">
      <dgm:prSet presAssocID="{DF297A35-2B06-8449-9C34-6C2D3E436282}" presName="parentShp" presStyleLbl="node1" presStyleIdx="1" presStyleCnt="2">
        <dgm:presLayoutVars>
          <dgm:bulletEnabled val="1"/>
        </dgm:presLayoutVars>
      </dgm:prSet>
      <dgm:spPr/>
    </dgm:pt>
    <dgm:pt modelId="{07FA8851-F59D-B34F-AF09-5E3B349FA4C0}" type="pres">
      <dgm:prSet presAssocID="{DF297A35-2B06-8449-9C34-6C2D3E436282}" presName="childShp" presStyleLbl="bgAccFollowNode1" presStyleIdx="1" presStyleCnt="2" custLinFactNeighborX="-11">
        <dgm:presLayoutVars>
          <dgm:bulletEnabled val="1"/>
        </dgm:presLayoutVars>
      </dgm:prSet>
      <dgm:spPr/>
    </dgm:pt>
  </dgm:ptLst>
  <dgm:cxnLst>
    <dgm:cxn modelId="{0D4CEB29-9E39-774B-9DF8-C5CFFE9E478A}" type="presOf" srcId="{6B72415B-F542-E143-8AA4-09A1EB5E68B3}" destId="{43CD4139-052A-2D43-9F95-2ACAEA181677}" srcOrd="0" destOrd="0" presId="urn:microsoft.com/office/officeart/2005/8/layout/vList6"/>
    <dgm:cxn modelId="{C8BF7F36-7301-A14A-84D1-867A581DD431}" type="presOf" srcId="{858B6480-C9BB-0044-846E-1ED18D9C65D5}" destId="{07FA8851-F59D-B34F-AF09-5E3B349FA4C0}" srcOrd="0" destOrd="0" presId="urn:microsoft.com/office/officeart/2005/8/layout/vList6"/>
    <dgm:cxn modelId="{7D9D4154-D2D7-7844-907D-4CDB5215FE14}" srcId="{6B72415B-F542-E143-8AA4-09A1EB5E68B3}" destId="{785D29BF-1023-9F4A-8E88-198C5CF68040}" srcOrd="0" destOrd="0" parTransId="{0750A883-3160-744A-94CF-BBB6F23313BE}" sibTransId="{293DF47C-017E-8F49-8CD3-5AE9EAFBFB96}"/>
    <dgm:cxn modelId="{E1B2C165-FE18-964B-A190-FA19986E2796}" srcId="{DF297A35-2B06-8449-9C34-6C2D3E436282}" destId="{858B6480-C9BB-0044-846E-1ED18D9C65D5}" srcOrd="0" destOrd="0" parTransId="{A9D52312-C107-2D45-818D-4B45B0DED7D0}" sibTransId="{93C7F19F-3DBD-AB48-9E9D-483120D088B0}"/>
    <dgm:cxn modelId="{DCCF8C66-3045-9444-B2C9-D75E2F1A70AC}" type="presOf" srcId="{CD7313EB-4F10-8648-A42A-4B89AA88507B}" destId="{757C4E5A-B0EC-D249-B787-F48C3B6BA1BC}" srcOrd="0" destOrd="1" presId="urn:microsoft.com/office/officeart/2005/8/layout/vList6"/>
    <dgm:cxn modelId="{175AE466-5E2A-2B4D-AC29-7F8E32636390}" type="presOf" srcId="{DF297A35-2B06-8449-9C34-6C2D3E436282}" destId="{8CC44F07-C417-484F-845E-E3B1B4CF9B10}" srcOrd="0" destOrd="0" presId="urn:microsoft.com/office/officeart/2005/8/layout/vList6"/>
    <dgm:cxn modelId="{DE927B76-EA42-4D46-A9AC-D9A7EDCD02E3}" srcId="{7F827E88-1D29-F546-A5BA-8A314D125297}" destId="{DF297A35-2B06-8449-9C34-6C2D3E436282}" srcOrd="1" destOrd="0" parTransId="{F99E297D-0C0D-0245-A9F4-8612B25019EC}" sibTransId="{70F28990-02BB-1C44-8206-6F9B084DCD74}"/>
    <dgm:cxn modelId="{2416D676-AE28-884C-B89F-50E40B148E15}" srcId="{6B72415B-F542-E143-8AA4-09A1EB5E68B3}" destId="{CD7313EB-4F10-8648-A42A-4B89AA88507B}" srcOrd="1" destOrd="0" parTransId="{5DC2334C-D3A8-0841-9A6E-4E0283A554D9}" sibTransId="{8083921A-9870-7E4B-B0F0-48B9FE664FED}"/>
    <dgm:cxn modelId="{AD25BB8B-3618-0642-9C16-921DD9835F2D}" type="presOf" srcId="{785D29BF-1023-9F4A-8E88-198C5CF68040}" destId="{757C4E5A-B0EC-D249-B787-F48C3B6BA1BC}" srcOrd="0" destOrd="0" presId="urn:microsoft.com/office/officeart/2005/8/layout/vList6"/>
    <dgm:cxn modelId="{6B7F5E93-8AD9-E14C-8156-1B4F24FF1BA5}" type="presOf" srcId="{7F827E88-1D29-F546-A5BA-8A314D125297}" destId="{D7CE314D-65E9-304B-9C62-ECA71F2DF74D}" srcOrd="0" destOrd="0" presId="urn:microsoft.com/office/officeart/2005/8/layout/vList6"/>
    <dgm:cxn modelId="{6058F2BC-19F3-9D45-8453-729E209E0451}" type="presOf" srcId="{1B8F1FC4-17C8-2D4B-9DEC-626C4702412C}" destId="{757C4E5A-B0EC-D249-B787-F48C3B6BA1BC}" srcOrd="0" destOrd="2" presId="urn:microsoft.com/office/officeart/2005/8/layout/vList6"/>
    <dgm:cxn modelId="{2AE5F0C2-7735-8243-AF6F-DCBFB9B06FFA}" srcId="{7F827E88-1D29-F546-A5BA-8A314D125297}" destId="{6B72415B-F542-E143-8AA4-09A1EB5E68B3}" srcOrd="0" destOrd="0" parTransId="{7F24F6D3-1797-5347-89C8-4EA19BBA4539}" sibTransId="{D499F4C7-5A0E-C14E-A6D1-81FF21F6CFF6}"/>
    <dgm:cxn modelId="{2B46F9CA-DFF5-A546-83DE-3783A1A99325}" type="presOf" srcId="{440AB3A0-BB5E-9B43-9B7F-9EC9C89000DC}" destId="{07FA8851-F59D-B34F-AF09-5E3B349FA4C0}" srcOrd="0" destOrd="1" presId="urn:microsoft.com/office/officeart/2005/8/layout/vList6"/>
    <dgm:cxn modelId="{D06A87D4-4E27-ED4C-869D-B3006BCFE6D8}" srcId="{CD7313EB-4F10-8648-A42A-4B89AA88507B}" destId="{1B8F1FC4-17C8-2D4B-9DEC-626C4702412C}" srcOrd="0" destOrd="0" parTransId="{DBFBDE31-F873-A54E-95CB-CFAE91243D79}" sibTransId="{A907A838-2633-A245-95C9-455A6730F5E1}"/>
    <dgm:cxn modelId="{91680FF5-4867-5943-A979-CD4CB9158AF9}" srcId="{858B6480-C9BB-0044-846E-1ED18D9C65D5}" destId="{440AB3A0-BB5E-9B43-9B7F-9EC9C89000DC}" srcOrd="0" destOrd="0" parTransId="{6718B932-D8AA-094A-8679-94B3589E3C2F}" sibTransId="{6684C8EF-CD4B-2B42-B47B-9D7EF0BCC14A}"/>
    <dgm:cxn modelId="{23DF4971-64FC-CC4F-AF92-389C175CE46C}" type="presParOf" srcId="{D7CE314D-65E9-304B-9C62-ECA71F2DF74D}" destId="{49113C30-4589-CC44-82BB-3D5D29C2E79A}" srcOrd="0" destOrd="0" presId="urn:microsoft.com/office/officeart/2005/8/layout/vList6"/>
    <dgm:cxn modelId="{ED1ED710-3C0D-1C44-A254-529166D0F50C}" type="presParOf" srcId="{49113C30-4589-CC44-82BB-3D5D29C2E79A}" destId="{43CD4139-052A-2D43-9F95-2ACAEA181677}" srcOrd="0" destOrd="0" presId="urn:microsoft.com/office/officeart/2005/8/layout/vList6"/>
    <dgm:cxn modelId="{FFBCE49D-7D55-E245-AD99-C0FBFD138B08}" type="presParOf" srcId="{49113C30-4589-CC44-82BB-3D5D29C2E79A}" destId="{757C4E5A-B0EC-D249-B787-F48C3B6BA1BC}" srcOrd="1" destOrd="0" presId="urn:microsoft.com/office/officeart/2005/8/layout/vList6"/>
    <dgm:cxn modelId="{A8E2D92E-5680-2344-B922-6DD4D6335AB8}" type="presParOf" srcId="{D7CE314D-65E9-304B-9C62-ECA71F2DF74D}" destId="{DBA59DA9-6899-D046-941F-F703630874C8}" srcOrd="1" destOrd="0" presId="urn:microsoft.com/office/officeart/2005/8/layout/vList6"/>
    <dgm:cxn modelId="{9264201C-17F5-B842-88B3-960F497A4515}" type="presParOf" srcId="{D7CE314D-65E9-304B-9C62-ECA71F2DF74D}" destId="{59A2657D-A9E5-CF43-B20B-2703B9AC9835}" srcOrd="2" destOrd="0" presId="urn:microsoft.com/office/officeart/2005/8/layout/vList6"/>
    <dgm:cxn modelId="{792F3E0A-CAA2-7F42-8CEC-87791170292B}" type="presParOf" srcId="{59A2657D-A9E5-CF43-B20B-2703B9AC9835}" destId="{8CC44F07-C417-484F-845E-E3B1B4CF9B10}" srcOrd="0" destOrd="0" presId="urn:microsoft.com/office/officeart/2005/8/layout/vList6"/>
    <dgm:cxn modelId="{9BD03885-ED2E-B649-8F0C-97466D5BB0D2}" type="presParOf" srcId="{59A2657D-A9E5-CF43-B20B-2703B9AC9835}" destId="{07FA8851-F59D-B34F-AF09-5E3B349FA4C0}"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D871C8-94F2-874A-A4DF-0FF6C1AF6656}">
      <dsp:nvSpPr>
        <dsp:cNvPr id="0" name=""/>
        <dsp:cNvSpPr/>
      </dsp:nvSpPr>
      <dsp:spPr>
        <a:xfrm>
          <a:off x="-10105473" y="-1542246"/>
          <a:ext cx="12019649" cy="12019649"/>
        </a:xfrm>
        <a:prstGeom prst="blockArc">
          <a:avLst>
            <a:gd name="adj1" fmla="val 18900000"/>
            <a:gd name="adj2" fmla="val 2700000"/>
            <a:gd name="adj3" fmla="val 18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AF1083-5611-EA4B-A313-08A37406E9F9}">
      <dsp:nvSpPr>
        <dsp:cNvPr id="0" name=""/>
        <dsp:cNvSpPr/>
      </dsp:nvSpPr>
      <dsp:spPr>
        <a:xfrm>
          <a:off x="834662" y="558268"/>
          <a:ext cx="12435949" cy="111725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6819" tIns="58420" rIns="58420" bIns="58420" numCol="1" spcCol="1270" anchor="ctr" anchorCtr="0">
          <a:noAutofit/>
        </a:bodyPr>
        <a:lstStyle/>
        <a:p>
          <a:pPr marL="0" lvl="0" indent="0" algn="l" defTabSz="1022350">
            <a:lnSpc>
              <a:spcPct val="90000"/>
            </a:lnSpc>
            <a:spcBef>
              <a:spcPct val="0"/>
            </a:spcBef>
            <a:spcAft>
              <a:spcPct val="35000"/>
            </a:spcAft>
            <a:buNone/>
          </a:pPr>
          <a:r>
            <a:rPr lang="en-CA" sz="2300" b="1" kern="1200" dirty="0"/>
            <a:t>Bluesky – shows promise as a high-engagement niche channel. </a:t>
          </a:r>
          <a:r>
            <a:rPr lang="en-CA" sz="2300" kern="1200" dirty="0"/>
            <a:t>This suggests early adopters are highly engaged, making BlueSky a channel to monitor and selectively nurture as it evolves.</a:t>
          </a:r>
          <a:endParaRPr lang="en-US" sz="2300" b="0" kern="1200" dirty="0"/>
        </a:p>
      </dsp:txBody>
      <dsp:txXfrm>
        <a:off x="834662" y="558268"/>
        <a:ext cx="12435949" cy="1117251"/>
      </dsp:txXfrm>
    </dsp:sp>
    <dsp:sp modelId="{0E004924-D995-8842-8E4E-CDE70273027D}">
      <dsp:nvSpPr>
        <dsp:cNvPr id="0" name=""/>
        <dsp:cNvSpPr/>
      </dsp:nvSpPr>
      <dsp:spPr>
        <a:xfrm>
          <a:off x="136380" y="418612"/>
          <a:ext cx="1396564" cy="139656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3A2D31-91EE-2B48-B6D0-9CD57E4F7D03}">
      <dsp:nvSpPr>
        <dsp:cNvPr id="0" name=""/>
        <dsp:cNvSpPr/>
      </dsp:nvSpPr>
      <dsp:spPr>
        <a:xfrm>
          <a:off x="1635252" y="2233610"/>
          <a:ext cx="11635359" cy="111725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6819" tIns="58420" rIns="58420" bIns="58420" numCol="1" spcCol="1270" anchor="ctr" anchorCtr="0">
          <a:noAutofit/>
        </a:bodyPr>
        <a:lstStyle/>
        <a:p>
          <a:pPr marL="0" lvl="0" indent="0" algn="l" defTabSz="1022350">
            <a:lnSpc>
              <a:spcPct val="90000"/>
            </a:lnSpc>
            <a:spcBef>
              <a:spcPct val="0"/>
            </a:spcBef>
            <a:spcAft>
              <a:spcPct val="35000"/>
            </a:spcAft>
            <a:buNone/>
          </a:pPr>
          <a:r>
            <a:rPr lang="en-CA" sz="2300" b="1" kern="1200" dirty="0"/>
            <a:t>LinkedIn - delivers strong professional engagement</a:t>
          </a:r>
          <a:r>
            <a:rPr lang="en-CA" sz="2300" kern="1200" dirty="0"/>
            <a:t>. A key channel for leadership messaging, advocacy, sector insights, and shareable thought leadership. </a:t>
          </a:r>
          <a:endParaRPr lang="en-US" sz="2300" kern="1200" dirty="0"/>
        </a:p>
      </dsp:txBody>
      <dsp:txXfrm>
        <a:off x="1635252" y="2233610"/>
        <a:ext cx="11635359" cy="1117251"/>
      </dsp:txXfrm>
    </dsp:sp>
    <dsp:sp modelId="{E39E902B-23CC-B349-98F1-D93C190B2F1B}">
      <dsp:nvSpPr>
        <dsp:cNvPr id="0" name=""/>
        <dsp:cNvSpPr/>
      </dsp:nvSpPr>
      <dsp:spPr>
        <a:xfrm>
          <a:off x="936970" y="2093953"/>
          <a:ext cx="1396564" cy="139656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47A154-194A-E04B-8DF2-F3AAAAC827A1}">
      <dsp:nvSpPr>
        <dsp:cNvPr id="0" name=""/>
        <dsp:cNvSpPr/>
      </dsp:nvSpPr>
      <dsp:spPr>
        <a:xfrm>
          <a:off x="1880969" y="3908952"/>
          <a:ext cx="11389642" cy="111725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6819" tIns="58420" rIns="58420" bIns="58420" numCol="1" spcCol="1270" anchor="ctr" anchorCtr="0">
          <a:noAutofit/>
        </a:bodyPr>
        <a:lstStyle/>
        <a:p>
          <a:pPr marL="0" lvl="0" indent="0" algn="l" defTabSz="1022350">
            <a:lnSpc>
              <a:spcPct val="90000"/>
            </a:lnSpc>
            <a:spcBef>
              <a:spcPct val="0"/>
            </a:spcBef>
            <a:spcAft>
              <a:spcPct val="35000"/>
            </a:spcAft>
            <a:buNone/>
          </a:pPr>
          <a:r>
            <a:rPr lang="en-CA" sz="2300" b="1" kern="1200" dirty="0"/>
            <a:t>Facebook – remains NSFM’s primary reach and engagement driver. M</a:t>
          </a:r>
          <a:r>
            <a:rPr lang="en-CA" sz="2300" kern="1200" dirty="0"/>
            <a:t>ost effective platform for broad awareness and member engagement. </a:t>
          </a:r>
          <a:endParaRPr lang="en-US" sz="2300" kern="1200" dirty="0"/>
        </a:p>
      </dsp:txBody>
      <dsp:txXfrm>
        <a:off x="1880969" y="3908952"/>
        <a:ext cx="11389642" cy="1117251"/>
      </dsp:txXfrm>
    </dsp:sp>
    <dsp:sp modelId="{215B047D-0BF0-4941-AD1B-130653D194A5}">
      <dsp:nvSpPr>
        <dsp:cNvPr id="0" name=""/>
        <dsp:cNvSpPr/>
      </dsp:nvSpPr>
      <dsp:spPr>
        <a:xfrm>
          <a:off x="1182686" y="3769295"/>
          <a:ext cx="1396564" cy="139656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5219D0-17B8-B14D-99D7-69F34CCE0301}">
      <dsp:nvSpPr>
        <dsp:cNvPr id="0" name=""/>
        <dsp:cNvSpPr/>
      </dsp:nvSpPr>
      <dsp:spPr>
        <a:xfrm>
          <a:off x="1635252" y="5584293"/>
          <a:ext cx="11635359" cy="111725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6819" tIns="58420" rIns="58420" bIns="58420" numCol="1" spcCol="1270" anchor="ctr" anchorCtr="0">
          <a:noAutofit/>
        </a:bodyPr>
        <a:lstStyle/>
        <a:p>
          <a:pPr marL="0" lvl="0" indent="0" algn="l" defTabSz="1022350">
            <a:lnSpc>
              <a:spcPct val="90000"/>
            </a:lnSpc>
            <a:spcBef>
              <a:spcPct val="0"/>
            </a:spcBef>
            <a:spcAft>
              <a:spcPct val="35000"/>
            </a:spcAft>
            <a:buNone/>
          </a:pPr>
          <a:r>
            <a:rPr lang="en-US" sz="2300" b="1" kern="1200" dirty="0"/>
            <a:t>Instagram </a:t>
          </a:r>
          <a:r>
            <a:rPr lang="en-US" sz="2300" kern="1200" dirty="0"/>
            <a:t>– </a:t>
          </a:r>
          <a:r>
            <a:rPr lang="en-CA" sz="2300" b="1" kern="1200" dirty="0"/>
            <a:t>engagement is healthy, but conversion is limited. T</a:t>
          </a:r>
          <a:r>
            <a:rPr lang="en-CA" sz="2300" kern="1200" dirty="0"/>
            <a:t>his platform is better suited for awareness and storytelling rather than driving traffic. </a:t>
          </a:r>
          <a:endParaRPr lang="en-US" sz="2300" kern="1200" dirty="0"/>
        </a:p>
      </dsp:txBody>
      <dsp:txXfrm>
        <a:off x="1635252" y="5584293"/>
        <a:ext cx="11635359" cy="1117251"/>
      </dsp:txXfrm>
    </dsp:sp>
    <dsp:sp modelId="{804A6163-9A82-A344-9026-FF11F474224D}">
      <dsp:nvSpPr>
        <dsp:cNvPr id="0" name=""/>
        <dsp:cNvSpPr/>
      </dsp:nvSpPr>
      <dsp:spPr>
        <a:xfrm>
          <a:off x="936970" y="5444637"/>
          <a:ext cx="1396564" cy="139656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B479DC-D94C-2D40-9430-CA7F59EB8AB1}">
      <dsp:nvSpPr>
        <dsp:cNvPr id="0" name=""/>
        <dsp:cNvSpPr/>
      </dsp:nvSpPr>
      <dsp:spPr>
        <a:xfrm>
          <a:off x="834662" y="7259635"/>
          <a:ext cx="12435949" cy="111725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6819" tIns="58420" rIns="58420" bIns="58420" numCol="1" spcCol="1270" anchor="ctr" anchorCtr="0">
          <a:noAutofit/>
        </a:bodyPr>
        <a:lstStyle/>
        <a:p>
          <a:pPr marL="0" lvl="0" indent="0" algn="l" defTabSz="1022350">
            <a:lnSpc>
              <a:spcPct val="90000"/>
            </a:lnSpc>
            <a:spcBef>
              <a:spcPct val="0"/>
            </a:spcBef>
            <a:spcAft>
              <a:spcPct val="35000"/>
            </a:spcAft>
            <a:buNone/>
          </a:pPr>
          <a:r>
            <a:rPr lang="en-CA" sz="2300" b="1" kern="1200" dirty="0"/>
            <a:t>X/Twitter – supports visibility, but engagement is modest. </a:t>
          </a:r>
          <a:r>
            <a:rPr lang="en-CA" sz="2300" kern="1200" dirty="0"/>
            <a:t>This suggests the platform functions best for timely updates, amplification of key messages, and media-facing visibility, rather than deeper engagement.</a:t>
          </a:r>
          <a:endParaRPr lang="en-US" sz="2300" kern="1200" dirty="0"/>
        </a:p>
      </dsp:txBody>
      <dsp:txXfrm>
        <a:off x="834662" y="7259635"/>
        <a:ext cx="12435949" cy="1117251"/>
      </dsp:txXfrm>
    </dsp:sp>
    <dsp:sp modelId="{8C03D0C4-FBE9-ED45-8937-48079ECDCBDE}">
      <dsp:nvSpPr>
        <dsp:cNvPr id="0" name=""/>
        <dsp:cNvSpPr/>
      </dsp:nvSpPr>
      <dsp:spPr>
        <a:xfrm>
          <a:off x="136380" y="7119979"/>
          <a:ext cx="1396564" cy="139656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13AF51-8C8C-F54E-9763-763F9070EC53}">
      <dsp:nvSpPr>
        <dsp:cNvPr id="0" name=""/>
        <dsp:cNvSpPr/>
      </dsp:nvSpPr>
      <dsp:spPr>
        <a:xfrm>
          <a:off x="-21447" y="0"/>
          <a:ext cx="7920878" cy="7920878"/>
        </a:xfrm>
        <a:prstGeom prst="pie">
          <a:avLst>
            <a:gd name="adj1" fmla="val 5400000"/>
            <a:gd name="adj2" fmla="val 16200000"/>
          </a:avLst>
        </a:prstGeom>
        <a:solidFill>
          <a:srgbClr val="4D182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BEEC7E-CC06-FB48-8DC5-7D030D211A4D}">
      <dsp:nvSpPr>
        <dsp:cNvPr id="0" name=""/>
        <dsp:cNvSpPr/>
      </dsp:nvSpPr>
      <dsp:spPr>
        <a:xfrm>
          <a:off x="3960439" y="0"/>
          <a:ext cx="11593289" cy="792087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n-CA" sz="6500" b="1" kern="1200" dirty="0"/>
            <a:t>Strong Overall Traffic</a:t>
          </a:r>
          <a:endParaRPr lang="en-US" sz="6500" kern="1200" dirty="0"/>
        </a:p>
      </dsp:txBody>
      <dsp:txXfrm>
        <a:off x="3960439" y="0"/>
        <a:ext cx="5796644" cy="2376268"/>
      </dsp:txXfrm>
    </dsp:sp>
    <dsp:sp modelId="{0D76CE70-9D7C-3A45-BA06-56CA5ADF07A7}">
      <dsp:nvSpPr>
        <dsp:cNvPr id="0" name=""/>
        <dsp:cNvSpPr/>
      </dsp:nvSpPr>
      <dsp:spPr>
        <a:xfrm>
          <a:off x="1364708" y="2376268"/>
          <a:ext cx="5148565" cy="5148565"/>
        </a:xfrm>
        <a:prstGeom prst="pie">
          <a:avLst>
            <a:gd name="adj1" fmla="val 5400000"/>
            <a:gd name="adj2" fmla="val 16200000"/>
          </a:avLst>
        </a:prstGeom>
        <a:solidFill>
          <a:srgbClr val="1D4D5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C716B9-354E-F54C-819C-F03BF87653C5}">
      <dsp:nvSpPr>
        <dsp:cNvPr id="0" name=""/>
        <dsp:cNvSpPr/>
      </dsp:nvSpPr>
      <dsp:spPr>
        <a:xfrm>
          <a:off x="3938991" y="2376268"/>
          <a:ext cx="11593289" cy="514856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n-CA" sz="6500" b="1" kern="1200" dirty="0"/>
            <a:t>Engagement</a:t>
          </a:r>
          <a:endParaRPr lang="en-US" sz="6500" kern="1200" dirty="0"/>
        </a:p>
      </dsp:txBody>
      <dsp:txXfrm>
        <a:off x="3938991" y="2376268"/>
        <a:ext cx="5796644" cy="2376260"/>
      </dsp:txXfrm>
    </dsp:sp>
    <dsp:sp modelId="{FB5AA209-EBE8-0546-9290-0BB1D835D921}">
      <dsp:nvSpPr>
        <dsp:cNvPr id="0" name=""/>
        <dsp:cNvSpPr/>
      </dsp:nvSpPr>
      <dsp:spPr>
        <a:xfrm>
          <a:off x="2750860" y="4752529"/>
          <a:ext cx="2376261" cy="2376261"/>
        </a:xfrm>
        <a:prstGeom prst="pie">
          <a:avLst>
            <a:gd name="adj1" fmla="val 5400000"/>
            <a:gd name="adj2" fmla="val 16200000"/>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69ECFC-78FB-7D40-9100-2E2FCF7F2148}">
      <dsp:nvSpPr>
        <dsp:cNvPr id="0" name=""/>
        <dsp:cNvSpPr/>
      </dsp:nvSpPr>
      <dsp:spPr>
        <a:xfrm>
          <a:off x="3938991" y="4752529"/>
          <a:ext cx="11593289" cy="2376261"/>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n-CA" sz="6500" b="1" kern="1200" dirty="0"/>
            <a:t>Content Strategy</a:t>
          </a:r>
          <a:endParaRPr lang="en-US" sz="6500" kern="1200" dirty="0"/>
        </a:p>
      </dsp:txBody>
      <dsp:txXfrm>
        <a:off x="3938991" y="4752529"/>
        <a:ext cx="5796644" cy="2376261"/>
      </dsp:txXfrm>
    </dsp:sp>
    <dsp:sp modelId="{59D49A64-62D9-944E-BF7D-C89A9A44DC47}">
      <dsp:nvSpPr>
        <dsp:cNvPr id="0" name=""/>
        <dsp:cNvSpPr/>
      </dsp:nvSpPr>
      <dsp:spPr>
        <a:xfrm>
          <a:off x="9692740" y="0"/>
          <a:ext cx="5882434" cy="237626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285750" lvl="1" indent="-285750" algn="l" defTabSz="1644650">
            <a:lnSpc>
              <a:spcPct val="90000"/>
            </a:lnSpc>
            <a:spcBef>
              <a:spcPct val="0"/>
            </a:spcBef>
            <a:spcAft>
              <a:spcPct val="15000"/>
            </a:spcAft>
            <a:buNone/>
          </a:pPr>
          <a:r>
            <a:rPr lang="en-CA" sz="3700" b="0" kern="1200" dirty="0"/>
            <a:t>  Direct traffic reflects strong brand recognition</a:t>
          </a:r>
          <a:endParaRPr lang="en-US" sz="3700" b="0" kern="1200" dirty="0"/>
        </a:p>
      </dsp:txBody>
      <dsp:txXfrm>
        <a:off x="9692740" y="0"/>
        <a:ext cx="5882434" cy="2376268"/>
      </dsp:txXfrm>
    </dsp:sp>
    <dsp:sp modelId="{331A2677-4F74-EC4C-89BD-C19FBCECC45C}">
      <dsp:nvSpPr>
        <dsp:cNvPr id="0" name=""/>
        <dsp:cNvSpPr/>
      </dsp:nvSpPr>
      <dsp:spPr>
        <a:xfrm>
          <a:off x="9729114" y="2376268"/>
          <a:ext cx="5809686" cy="237626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285750" lvl="1" indent="-285750" algn="l" defTabSz="1644650">
            <a:lnSpc>
              <a:spcPct val="90000"/>
            </a:lnSpc>
            <a:spcBef>
              <a:spcPct val="0"/>
            </a:spcBef>
            <a:spcAft>
              <a:spcPct val="15000"/>
            </a:spcAft>
            <a:buNone/>
          </a:pPr>
          <a:r>
            <a:rPr lang="en-CA" sz="3700" kern="1200" dirty="0"/>
            <a:t>  </a:t>
          </a:r>
          <a:r>
            <a:rPr lang="en-CA" sz="3700" b="0" kern="1200" dirty="0"/>
            <a:t>Levels indicate meaningful content consumption</a:t>
          </a:r>
          <a:endParaRPr lang="en-US" sz="3700" b="0" kern="1200" dirty="0"/>
        </a:p>
      </dsp:txBody>
      <dsp:txXfrm>
        <a:off x="9729114" y="2376268"/>
        <a:ext cx="5809686" cy="2376260"/>
      </dsp:txXfrm>
    </dsp:sp>
    <dsp:sp modelId="{689DD024-81C5-6544-94B1-CE3A0A9B6E16}">
      <dsp:nvSpPr>
        <dsp:cNvPr id="0" name=""/>
        <dsp:cNvSpPr/>
      </dsp:nvSpPr>
      <dsp:spPr>
        <a:xfrm>
          <a:off x="9721521" y="4752529"/>
          <a:ext cx="5824874" cy="237626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285750" lvl="1" indent="-285750" algn="l" defTabSz="1644650">
            <a:lnSpc>
              <a:spcPct val="90000"/>
            </a:lnSpc>
            <a:spcBef>
              <a:spcPct val="0"/>
            </a:spcBef>
            <a:spcAft>
              <a:spcPct val="15000"/>
            </a:spcAft>
            <a:buNone/>
          </a:pPr>
          <a:r>
            <a:rPr lang="en-CA" sz="3700" kern="1200" dirty="0"/>
            <a:t>   Performing effectively as a trusted, search-friendly and member-driven platform. </a:t>
          </a:r>
          <a:endParaRPr lang="en-US" sz="3700" kern="1200" dirty="0"/>
        </a:p>
      </dsp:txBody>
      <dsp:txXfrm>
        <a:off x="9721521" y="4752529"/>
        <a:ext cx="5824874" cy="23762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7C4E5A-B0EC-D249-B787-F48C3B6BA1BC}">
      <dsp:nvSpPr>
        <dsp:cNvPr id="0" name=""/>
        <dsp:cNvSpPr/>
      </dsp:nvSpPr>
      <dsp:spPr>
        <a:xfrm>
          <a:off x="5731836" y="0"/>
          <a:ext cx="8597755" cy="3468938"/>
        </a:xfrm>
        <a:prstGeom prst="rightArrow">
          <a:avLst>
            <a:gd name="adj1" fmla="val 75000"/>
            <a:gd name="adj2" fmla="val 50000"/>
          </a:avLst>
        </a:prstGeom>
        <a:solidFill>
          <a:schemeClr val="accent1">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875" tIns="15875" rIns="15875" bIns="15875" numCol="1" spcCol="1270" anchor="t" anchorCtr="0">
          <a:noAutofit/>
        </a:bodyPr>
        <a:lstStyle/>
        <a:p>
          <a:pPr marL="228600" lvl="1" indent="-228600" algn="l" defTabSz="1111250">
            <a:lnSpc>
              <a:spcPct val="90000"/>
            </a:lnSpc>
            <a:spcBef>
              <a:spcPct val="0"/>
            </a:spcBef>
            <a:spcAft>
              <a:spcPct val="15000"/>
            </a:spcAft>
            <a:buNone/>
          </a:pPr>
          <a:endParaRPr lang="en-US" sz="2500" kern="1200" dirty="0"/>
        </a:p>
        <a:p>
          <a:pPr marL="228600" lvl="1" indent="-228600" algn="just" defTabSz="1111250">
            <a:lnSpc>
              <a:spcPct val="90000"/>
            </a:lnSpc>
            <a:spcBef>
              <a:spcPct val="0"/>
            </a:spcBef>
            <a:spcAft>
              <a:spcPct val="15000"/>
            </a:spcAft>
            <a:buNone/>
          </a:pPr>
          <a:endParaRPr lang="en-US" sz="2500" b="0" kern="1200" dirty="0"/>
        </a:p>
        <a:p>
          <a:pPr marL="457200" lvl="2" indent="-228600" algn="just" defTabSz="1111250">
            <a:lnSpc>
              <a:spcPct val="90000"/>
            </a:lnSpc>
            <a:spcBef>
              <a:spcPct val="0"/>
            </a:spcBef>
            <a:spcAft>
              <a:spcPct val="15000"/>
            </a:spcAft>
            <a:buNone/>
          </a:pPr>
          <a:r>
            <a:rPr lang="en-CA" sz="2500" b="1" kern="1200" dirty="0"/>
            <a:t>46.02% is well above industry benchmarks for government and association newsletters (typically 30-35%), indicating that NSFM's content remains highly relevant and trusted by members.</a:t>
          </a:r>
          <a:endParaRPr lang="en-US" sz="2500" b="1" kern="1200" dirty="0"/>
        </a:p>
      </dsp:txBody>
      <dsp:txXfrm>
        <a:off x="5731836" y="433617"/>
        <a:ext cx="7296903" cy="2601704"/>
      </dsp:txXfrm>
    </dsp:sp>
    <dsp:sp modelId="{43CD4139-052A-2D43-9F95-2ACAEA181677}">
      <dsp:nvSpPr>
        <dsp:cNvPr id="0" name=""/>
        <dsp:cNvSpPr/>
      </dsp:nvSpPr>
      <dsp:spPr>
        <a:xfrm>
          <a:off x="0" y="889"/>
          <a:ext cx="5731836" cy="3468938"/>
        </a:xfrm>
        <a:prstGeom prst="roundRect">
          <a:avLst/>
        </a:prstGeom>
        <a:solidFill>
          <a:srgbClr val="1D4D5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CA" sz="6500" b="1" kern="1200" dirty="0"/>
            <a:t>Average Open Rate</a:t>
          </a:r>
          <a:endParaRPr lang="en-US" sz="6500" kern="1200" dirty="0"/>
        </a:p>
      </dsp:txBody>
      <dsp:txXfrm>
        <a:off x="169340" y="170229"/>
        <a:ext cx="5393156" cy="3130258"/>
      </dsp:txXfrm>
    </dsp:sp>
    <dsp:sp modelId="{07FA8851-F59D-B34F-AF09-5E3B349FA4C0}">
      <dsp:nvSpPr>
        <dsp:cNvPr id="0" name=""/>
        <dsp:cNvSpPr/>
      </dsp:nvSpPr>
      <dsp:spPr>
        <a:xfrm>
          <a:off x="5731206" y="3816721"/>
          <a:ext cx="8597755" cy="3468938"/>
        </a:xfrm>
        <a:prstGeom prst="rightArrow">
          <a:avLst>
            <a:gd name="adj1" fmla="val 75000"/>
            <a:gd name="adj2" fmla="val 50000"/>
          </a:avLst>
        </a:prstGeom>
        <a:solidFill>
          <a:schemeClr val="accent1">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875" tIns="15875" rIns="15875" bIns="15875" numCol="1" spcCol="1270" anchor="t" anchorCtr="0">
          <a:noAutofit/>
        </a:bodyPr>
        <a:lstStyle/>
        <a:p>
          <a:pPr marL="228600" lvl="1" indent="-228600" algn="l" defTabSz="1111250">
            <a:lnSpc>
              <a:spcPct val="90000"/>
            </a:lnSpc>
            <a:spcBef>
              <a:spcPct val="0"/>
            </a:spcBef>
            <a:spcAft>
              <a:spcPct val="15000"/>
            </a:spcAft>
            <a:buNone/>
          </a:pPr>
          <a:br>
            <a:rPr lang="en-CA" sz="2500" kern="1200" dirty="0"/>
          </a:br>
          <a:endParaRPr lang="en-US" sz="2500" kern="1200" dirty="0"/>
        </a:p>
        <a:p>
          <a:pPr marL="457200" lvl="2" indent="-228600" algn="l" defTabSz="1111250">
            <a:lnSpc>
              <a:spcPct val="90000"/>
            </a:lnSpc>
            <a:spcBef>
              <a:spcPct val="0"/>
            </a:spcBef>
            <a:spcAft>
              <a:spcPct val="15000"/>
            </a:spcAft>
            <a:buNone/>
          </a:pPr>
          <a:r>
            <a:rPr lang="en-CA" sz="2500" b="1" kern="1200" dirty="0"/>
            <a:t>9.87% is a strong engagement indicator - reflecting genuine interest and value in the content provided.</a:t>
          </a:r>
          <a:endParaRPr lang="en-US" sz="2500" kern="1200" dirty="0"/>
        </a:p>
      </dsp:txBody>
      <dsp:txXfrm>
        <a:off x="5731206" y="4250338"/>
        <a:ext cx="7296903" cy="2601704"/>
      </dsp:txXfrm>
    </dsp:sp>
    <dsp:sp modelId="{8CC44F07-C417-484F-845E-E3B1B4CF9B10}">
      <dsp:nvSpPr>
        <dsp:cNvPr id="0" name=""/>
        <dsp:cNvSpPr/>
      </dsp:nvSpPr>
      <dsp:spPr>
        <a:xfrm>
          <a:off x="0" y="3816721"/>
          <a:ext cx="5731836" cy="3468938"/>
        </a:xfrm>
        <a:prstGeom prst="roundRect">
          <a:avLst/>
        </a:prstGeom>
        <a:solidFill>
          <a:srgbClr val="1D4C5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CA" sz="6500" b="1" kern="1200" dirty="0"/>
            <a:t>Average Click Rate</a:t>
          </a:r>
          <a:endParaRPr lang="en-US" sz="6500" kern="1200" dirty="0"/>
        </a:p>
      </dsp:txBody>
      <dsp:txXfrm>
        <a:off x="169340" y="3986061"/>
        <a:ext cx="5393156" cy="3130258"/>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11387138" y="0"/>
            <a:ext cx="8712200" cy="565150"/>
          </a:xfrm>
          <a:prstGeom prst="rect">
            <a:avLst/>
          </a:prstGeom>
        </p:spPr>
        <p:txBody>
          <a:bodyPr vert="horz" lIns="91440" tIns="45720" rIns="91440" bIns="45720" rtlCol="0"/>
          <a:lstStyle>
            <a:lvl1pPr algn="r">
              <a:defRPr sz="1200"/>
            </a:lvl1pPr>
          </a:lstStyle>
          <a:p>
            <a:fld id="{2AFEC03C-039B-DF49-ADF5-82B154067341}" type="datetime1">
              <a:rPr lang="en-CA" smtClean="0"/>
              <a:t>2026-01-16</a:t>
            </a:fld>
            <a:endParaRPr lang="en-US" dirty="0"/>
          </a:p>
        </p:txBody>
      </p:sp>
      <p:sp>
        <p:nvSpPr>
          <p:cNvPr id="4" name="Footer Placeholder 3"/>
          <p:cNvSpPr>
            <a:spLocks noGrp="1"/>
          </p:cNvSpPr>
          <p:nvPr>
            <p:ph type="ftr" sz="quarter" idx="2"/>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11387138" y="10742613"/>
            <a:ext cx="8712200" cy="565150"/>
          </a:xfrm>
          <a:prstGeom prst="rect">
            <a:avLst/>
          </a:prstGeom>
        </p:spPr>
        <p:txBody>
          <a:bodyPr vert="horz" lIns="91440" tIns="45720" rIns="91440" bIns="45720" rtlCol="0" anchor="b"/>
          <a:lstStyle>
            <a:lvl1pPr algn="r">
              <a:defRPr sz="1200"/>
            </a:lvl1pPr>
          </a:lstStyle>
          <a:p>
            <a:fld id="{073A1DD4-9364-0F4D-9084-86EB1C8CD435}" type="slidenum">
              <a:rPr lang="en-US" smtClean="0"/>
              <a:t>‹#›</a:t>
            </a:fld>
            <a:endParaRPr lang="en-US" dirty="0"/>
          </a:p>
        </p:txBody>
      </p:sp>
    </p:spTree>
    <p:extLst>
      <p:ext uri="{BB962C8B-B14F-4D97-AF65-F5344CB8AC3E}">
        <p14:creationId xmlns:p14="http://schemas.microsoft.com/office/powerpoint/2010/main" val="2735282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11387138" y="0"/>
            <a:ext cx="8712200" cy="565150"/>
          </a:xfrm>
          <a:prstGeom prst="rect">
            <a:avLst/>
          </a:prstGeom>
        </p:spPr>
        <p:txBody>
          <a:bodyPr vert="horz" lIns="91440" tIns="45720" rIns="91440" bIns="45720" rtlCol="0"/>
          <a:lstStyle>
            <a:lvl1pPr algn="r">
              <a:defRPr sz="1200"/>
            </a:lvl1pPr>
          </a:lstStyle>
          <a:p>
            <a:fld id="{C1652E32-7CA9-914F-BFB9-0CEB9A9CF52E}" type="datetime1">
              <a:rPr lang="en-CA" smtClean="0"/>
              <a:t>2026-01-16</a:t>
            </a:fld>
            <a:endParaRPr lang="en-US" dirty="0"/>
          </a:p>
        </p:txBody>
      </p:sp>
      <p:sp>
        <p:nvSpPr>
          <p:cNvPr id="4" name="Slide Image Placeholder 3"/>
          <p:cNvSpPr>
            <a:spLocks noGrp="1" noRot="1" noChangeAspect="1"/>
          </p:cNvSpPr>
          <p:nvPr>
            <p:ph type="sldImg" idx="2"/>
          </p:nvPr>
        </p:nvSpPr>
        <p:spPr>
          <a:xfrm>
            <a:off x="6281738" y="847725"/>
            <a:ext cx="7540625" cy="42418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2009775" y="5372100"/>
            <a:ext cx="16084550" cy="5089525"/>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11387138" y="10742613"/>
            <a:ext cx="8712200" cy="565150"/>
          </a:xfrm>
          <a:prstGeom prst="rect">
            <a:avLst/>
          </a:prstGeom>
        </p:spPr>
        <p:txBody>
          <a:bodyPr vert="horz" lIns="91440" tIns="45720" rIns="91440" bIns="45720" rtlCol="0" anchor="b"/>
          <a:lstStyle>
            <a:lvl1pPr algn="r">
              <a:defRPr sz="1200"/>
            </a:lvl1pPr>
          </a:lstStyle>
          <a:p>
            <a:fld id="{E9DE8BC6-1A8E-6F40-BA00-B83031D29F77}" type="slidenum">
              <a:rPr lang="en-US" smtClean="0"/>
              <a:t>‹#›</a:t>
            </a:fld>
            <a:endParaRPr lang="en-US" dirty="0"/>
          </a:p>
        </p:txBody>
      </p:sp>
    </p:spTree>
    <p:extLst>
      <p:ext uri="{BB962C8B-B14F-4D97-AF65-F5344CB8AC3E}">
        <p14:creationId xmlns:p14="http://schemas.microsoft.com/office/powerpoint/2010/main" val="4152078440"/>
      </p:ext>
    </p:extLst>
  </p:cSld>
  <p:clrMap bg1="lt1" tx1="dk1" bg2="lt2" tx2="dk2" accent1="accent1" accent2="accent2" accent3="accent3" accent4="accent4" accent5="accent5" accent6="accent6" hlink="hlink" folHlink="folHlink"/>
  <p:hf hdr="0" ftr="0" dt="0"/>
  <p:notesStyle>
    <a:lvl1pPr marL="0" algn="l" defTabSz="457166" rtl="0" eaLnBrk="1" latinLnBrk="0" hangingPunct="1">
      <a:defRPr sz="1100" kern="1200">
        <a:solidFill>
          <a:schemeClr val="tx1"/>
        </a:solidFill>
        <a:latin typeface="+mn-lt"/>
        <a:ea typeface="+mn-ea"/>
        <a:cs typeface="+mn-cs"/>
      </a:defRPr>
    </a:lvl1pPr>
    <a:lvl2pPr marL="457166" algn="l" defTabSz="457166" rtl="0" eaLnBrk="1" latinLnBrk="0" hangingPunct="1">
      <a:defRPr sz="1100" kern="1200">
        <a:solidFill>
          <a:schemeClr val="tx1"/>
        </a:solidFill>
        <a:latin typeface="+mn-lt"/>
        <a:ea typeface="+mn-ea"/>
        <a:cs typeface="+mn-cs"/>
      </a:defRPr>
    </a:lvl2pPr>
    <a:lvl3pPr marL="914330" algn="l" defTabSz="457166" rtl="0" eaLnBrk="1" latinLnBrk="0" hangingPunct="1">
      <a:defRPr sz="1100" kern="1200">
        <a:solidFill>
          <a:schemeClr val="tx1"/>
        </a:solidFill>
        <a:latin typeface="+mn-lt"/>
        <a:ea typeface="+mn-ea"/>
        <a:cs typeface="+mn-cs"/>
      </a:defRPr>
    </a:lvl3pPr>
    <a:lvl4pPr marL="1371495" algn="l" defTabSz="457166" rtl="0" eaLnBrk="1" latinLnBrk="0" hangingPunct="1">
      <a:defRPr sz="1100" kern="1200">
        <a:solidFill>
          <a:schemeClr val="tx1"/>
        </a:solidFill>
        <a:latin typeface="+mn-lt"/>
        <a:ea typeface="+mn-ea"/>
        <a:cs typeface="+mn-cs"/>
      </a:defRPr>
    </a:lvl4pPr>
    <a:lvl5pPr marL="1828659" algn="l" defTabSz="457166" rtl="0" eaLnBrk="1" latinLnBrk="0" hangingPunct="1">
      <a:defRPr sz="1100" kern="1200">
        <a:solidFill>
          <a:schemeClr val="tx1"/>
        </a:solidFill>
        <a:latin typeface="+mn-lt"/>
        <a:ea typeface="+mn-ea"/>
        <a:cs typeface="+mn-cs"/>
      </a:defRPr>
    </a:lvl5pPr>
    <a:lvl6pPr marL="2285825" algn="l" defTabSz="457166" rtl="0" eaLnBrk="1" latinLnBrk="0" hangingPunct="1">
      <a:defRPr sz="1100" kern="1200">
        <a:solidFill>
          <a:schemeClr val="tx1"/>
        </a:solidFill>
        <a:latin typeface="+mn-lt"/>
        <a:ea typeface="+mn-ea"/>
        <a:cs typeface="+mn-cs"/>
      </a:defRPr>
    </a:lvl6pPr>
    <a:lvl7pPr marL="2742989" algn="l" defTabSz="457166" rtl="0" eaLnBrk="1" latinLnBrk="0" hangingPunct="1">
      <a:defRPr sz="1100" kern="1200">
        <a:solidFill>
          <a:schemeClr val="tx1"/>
        </a:solidFill>
        <a:latin typeface="+mn-lt"/>
        <a:ea typeface="+mn-ea"/>
        <a:cs typeface="+mn-cs"/>
      </a:defRPr>
    </a:lvl7pPr>
    <a:lvl8pPr marL="3200155" algn="l" defTabSz="457166" rtl="0" eaLnBrk="1" latinLnBrk="0" hangingPunct="1">
      <a:defRPr sz="1100" kern="1200">
        <a:solidFill>
          <a:schemeClr val="tx1"/>
        </a:solidFill>
        <a:latin typeface="+mn-lt"/>
        <a:ea typeface="+mn-ea"/>
        <a:cs typeface="+mn-cs"/>
      </a:defRPr>
    </a:lvl8pPr>
    <a:lvl9pPr marL="3657318" algn="l" defTabSz="45716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8" Type="http://schemas.openxmlformats.org/officeDocument/2006/relationships/hyperlink" Target="https://www.cbc.ca/news/canada/nova-scotia/nova-scotia-municipalities-short-term-rentals-airbnb-9.6971742" TargetMode="External"/><Relationship Id="rId3" Type="http://schemas.openxmlformats.org/officeDocument/2006/relationships/hyperlink" Target="https://www.ctvnews.ca/atlantic/nova-scotia/article/ns-federation-of-municipalities-to-discuss-increase-of-online-threats-at-upcoming-conference/" TargetMode="External"/><Relationship Id="rId7" Type="http://schemas.openxmlformats.org/officeDocument/2006/relationships/hyperlink" Target="https://www.cbc.ca/news/canada/nova-scotia/n-s-municipal-affairs-minister-promises-communication-on-natural-resource-projects-9.6968363"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s://www.saltwire.com/nova-scotia/airbnb-rental-operators-challenge-restrictions-in-nova-scotia-minister-says-measures-are-working" TargetMode="External"/><Relationship Id="rId5" Type="http://schemas.openxmlformats.org/officeDocument/2006/relationships/hyperlink" Target="https://www.cbc.ca/listen/live-radio/1-38-maritime-noon/clip/16178127-on-phone-in-nathaniel-pearre-dalhousie-university-answers-questions" TargetMode="External"/><Relationship Id="rId10" Type="http://schemas.openxmlformats.org/officeDocument/2006/relationships/hyperlink" Target="https://globalnews.ca/video/11517406/nova-scotia-power-ceo-has-fireside-chat-with-municipalities/" TargetMode="External"/><Relationship Id="rId4" Type="http://schemas.openxmlformats.org/officeDocument/2006/relationships/hyperlink" Target="https://www.allnovascotia.com/headlines?lineup=politics&amp;story_key=MjAwNjg1" TargetMode="External"/><Relationship Id="rId9" Type="http://schemas.openxmlformats.org/officeDocument/2006/relationships/hyperlink" Target="https://www.allnovascotia.com/headlines?story_key=MjAxMjcw&amp;lineup=politics" TargetMode="External"/></Relationships>
</file>

<file path=ppt/notesSlides/_rels/notesSlide18.xml.rels><?xml version="1.0" encoding="UTF-8" standalone="yes"?>
<Relationships xmlns="http://schemas.openxmlformats.org/package/2006/relationships"><Relationship Id="rId8" Type="http://schemas.openxmlformats.org/officeDocument/2006/relationships/hyperlink" Target="https://www.ctvnews.ca/atlantic/nova-scotia/article/mandatory-water-restrictions-implemented-for-east-hants-ns/" TargetMode="External"/><Relationship Id="rId13" Type="http://schemas.openxmlformats.org/officeDocument/2006/relationships/hyperlink" Target="https://www.ctvnews.ca/atlantic/nova-scotia/article/nearly-200-dry-wells-remain-in-cape-breton-regional-municipality-despite-recent-rainfall/" TargetMode="External"/><Relationship Id="rId18" Type="http://schemas.openxmlformats.org/officeDocument/2006/relationships/hyperlink" Target="https://www.ctvnews.ca/atlantic/nova-scotia/article/halifax-councillor-seeking-report-on-impact-of-capped-assessment-program/" TargetMode="External"/><Relationship Id="rId3" Type="http://schemas.openxmlformats.org/officeDocument/2006/relationships/hyperlink" Target="https://www.cbc.ca/news/canada/nova-scotia/nova-scotia-removes-public-ability-to-complain-about-municipal-politicians-9.6939882" TargetMode="External"/><Relationship Id="rId21" Type="http://schemas.openxmlformats.org/officeDocument/2006/relationships/hyperlink" Target="https://www.ctvnews.ca/atlantic/nova-scotia/article/halifax-mayor-says-city-will-do-what-it-can-to-support-shannon-park-development/" TargetMode="External"/><Relationship Id="rId7" Type="http://schemas.openxmlformats.org/officeDocument/2006/relationships/hyperlink" Target="https://www.cbc.ca/news/canada/nova-scotia/recc-truro-colchester-matt-moore-9.6991396" TargetMode="External"/><Relationship Id="rId12" Type="http://schemas.openxmlformats.org/officeDocument/2006/relationships/hyperlink" Target="https://www.ctvnews.ca/atlantic/nova-scotia/article/ns-federation-of-municipalities-to-discuss-increase-of-online-threats-at-upcoming-conference/" TargetMode="External"/><Relationship Id="rId17" Type="http://schemas.openxmlformats.org/officeDocument/2006/relationships/hyperlink" Target="https://www.ctvnews.ca/atlantic/nova-scotia/article/recreation-program-planning-could-be-improved-hrm-auditor-general/" TargetMode="External"/><Relationship Id="rId25" Type="http://schemas.openxmlformats.org/officeDocument/2006/relationships/hyperlink" Target="https://globalnews.ca/news/11543316/canada-new-alert-system-extreme-weather/" TargetMode="External"/><Relationship Id="rId2" Type="http://schemas.openxmlformats.org/officeDocument/2006/relationships/slide" Target="../slides/slide27.xml"/><Relationship Id="rId16" Type="http://schemas.openxmlformats.org/officeDocument/2006/relationships/hyperlink" Target="https://www.ctvnews.ca/atlantic/nova-scotia/article/speed-display-signs-only-slow-drivers-down-by-1kmh-halifax-report/" TargetMode="External"/><Relationship Id="rId20" Type="http://schemas.openxmlformats.org/officeDocument/2006/relationships/hyperlink" Target="https://www.ctvnews.ca/atlantic/nova-scotia/article/tough-decisions-halifax-committee-keeps-proposed-4m-skate-park-upgrades-after-debate/" TargetMode="External"/><Relationship Id="rId1" Type="http://schemas.openxmlformats.org/officeDocument/2006/relationships/notesMaster" Target="../notesMasters/notesMaster1.xml"/><Relationship Id="rId6" Type="http://schemas.openxmlformats.org/officeDocument/2006/relationships/hyperlink" Target="https://www.cbc.ca/news/canada/nova-scotia/joggins-fire-review-meeting-9.6987117" TargetMode="External"/><Relationship Id="rId11" Type="http://schemas.openxmlformats.org/officeDocument/2006/relationships/hyperlink" Target="https://www.ctvnews.ca/atlantic/nova-scotia/article/mayors-of-halifax-and-boston-celebrate-ties-despite-canada-us-trade-conflict/" TargetMode="External"/><Relationship Id="rId24" Type="http://schemas.openxmlformats.org/officeDocument/2006/relationships/hyperlink" Target="https://www.ctvnews.ca/atlantic/nova-scotia/article/ns-announces-465m-for-major-road-highway-projects-as-part-of-five-year-plan/" TargetMode="External"/><Relationship Id="rId5" Type="http://schemas.openxmlformats.org/officeDocument/2006/relationships/hyperlink" Target="https://www.cbc.ca/player/play/video/9.6986622" TargetMode="External"/><Relationship Id="rId15" Type="http://schemas.openxmlformats.org/officeDocument/2006/relationships/hyperlink" Target="https://www.ctvnews.ca/atlantic/nova-scotia/article/nova-scotia-company-says-it-has-launched-its-second-suborbital-test-rocket/" TargetMode="External"/><Relationship Id="rId23" Type="http://schemas.openxmlformats.org/officeDocument/2006/relationships/hyperlink" Target="https://www.ctvnews.ca/atlantic/video/2025/12/16/halifax-water-gets-approval-for-rate-hike/" TargetMode="External"/><Relationship Id="rId10" Type="http://schemas.openxmlformats.org/officeDocument/2006/relationships/hyperlink" Target="https://www.ctvnews.ca/atlantic/nova-scotia/article/halifax-mayor-wants-to-see-more-roadwork-at-night-to-ease-traffic-gridlock/" TargetMode="External"/><Relationship Id="rId19" Type="http://schemas.openxmlformats.org/officeDocument/2006/relationships/hyperlink" Target="https://www.ctvnews.ca/atlantic/nova-scotia/article/ns-needs-guaranteed-basic-income-because-too-many-people-are-suffering-advocate/" TargetMode="External"/><Relationship Id="rId4" Type="http://schemas.openxmlformats.org/officeDocument/2006/relationships/hyperlink" Target="https://www.cbc.ca/player/play/video/9.6943082" TargetMode="External"/><Relationship Id="rId9" Type="http://schemas.openxmlformats.org/officeDocument/2006/relationships/hyperlink" Target="https://www.ctvnews.ca/atlantic/nova-scotia/article/dartmouth-residents-to-have-their-say-in-future-of-local-park/" TargetMode="External"/><Relationship Id="rId14" Type="http://schemas.openxmlformats.org/officeDocument/2006/relationships/hyperlink" Target="https://www.ctvnews.ca/atlantic/nova-scotia/article/nova-scotia-government-quashes-west-mabou-beach-golf-course-plan/" TargetMode="External"/><Relationship Id="rId22" Type="http://schemas.openxmlformats.org/officeDocument/2006/relationships/hyperlink" Target="https://www.ctvnews.ca/atlantic/nova-scotia/article/third-party-investigation-launched-into-allegations-of-financial-irregularities-at-halifax-water/" TargetMode="External"/></Relationships>
</file>

<file path=ppt/notesSlides/_rels/notesSlide19.xml.rels><?xml version="1.0" encoding="UTF-8" standalone="yes"?>
<Relationships xmlns="http://schemas.openxmlformats.org/package/2006/relationships"><Relationship Id="rId13" Type="http://schemas.openxmlformats.org/officeDocument/2006/relationships/hyperlink" Target="https://www.cbc.ca/news/canada/nova-scotia/kings-county-deed-transfer-tax-9.6956451" TargetMode="External"/><Relationship Id="rId18" Type="http://schemas.openxmlformats.org/officeDocument/2006/relationships/hyperlink" Target="https://www.cbc.ca/news/canada/nova-scotia/lunenburg-electrical-utility-double-grid-capacity-9.6974060" TargetMode="External"/><Relationship Id="rId26" Type="http://schemas.openxmlformats.org/officeDocument/2006/relationships/hyperlink" Target="https://www.cbc.ca/news/canada/nova-scotia/halifax-police-force-policy-deescalation-training-9.7002808" TargetMode="External"/><Relationship Id="rId39" Type="http://schemas.openxmlformats.org/officeDocument/2006/relationships/hyperlink" Target="https://www.pressreader.com/canada/cape-breton-post/20251112/281694031046594" TargetMode="External"/><Relationship Id="rId21" Type="http://schemas.openxmlformats.org/officeDocument/2006/relationships/hyperlink" Target="https://www.cbc.ca/news/canada/nova-scotia/west-hants-contingency-plan-not-used-this-year-but-system-stays-ready-for-future-droughts-9.6987951" TargetMode="External"/><Relationship Id="rId34" Type="http://schemas.openxmlformats.org/officeDocument/2006/relationships/hyperlink" Target="https://www.saltwire.com/nova-scotia/halifax/opinion-halifax/opinion-cybercriminals-helpfully-exposed-nova-scotia-powers-weaknesses" TargetMode="External"/><Relationship Id="rId42" Type="http://schemas.openxmlformats.org/officeDocument/2006/relationships/hyperlink" Target="https://thelaker.ca/province-announces-funding-to-protect-first-acadian-cemetery-replica-chapel-from-climate-change/" TargetMode="External"/><Relationship Id="rId7" Type="http://schemas.openxmlformats.org/officeDocument/2006/relationships/hyperlink" Target="https://www.cbc.ca/news/canada/nova-scotia/break-in-at-volunteer-fire-department-in-guysborough-county-causes-upset-9.6938218" TargetMode="External"/><Relationship Id="rId2" Type="http://schemas.openxmlformats.org/officeDocument/2006/relationships/slide" Target="../slides/slide28.xml"/><Relationship Id="rId16" Type="http://schemas.openxmlformats.org/officeDocument/2006/relationships/hyperlink" Target="https://www.cbc.ca/news/canada/nova-scotia/digby-councillor-nova-scotia-power-contractor-late-pay-9.6971371" TargetMode="External"/><Relationship Id="rId20" Type="http://schemas.openxmlformats.org/officeDocument/2006/relationships/hyperlink" Target="https://www.cbc.ca/news/canada/nova-scotia/highway-102-west-corridor-development-plans-prompts-concerns-9.6984831" TargetMode="External"/><Relationship Id="rId29" Type="http://schemas.openxmlformats.org/officeDocument/2006/relationships/hyperlink" Target="https://www.cbc.ca/news/canada/nova-scotia/fishermen-say-ingonish-sewer-outfall-affect-harbour-livelihoods-9.7008714" TargetMode="External"/><Relationship Id="rId41" Type="http://schemas.openxmlformats.org/officeDocument/2006/relationships/hyperlink" Target="https://www.pressreader.com/canada/truro-news/20251120/281805700212586" TargetMode="External"/><Relationship Id="rId1" Type="http://schemas.openxmlformats.org/officeDocument/2006/relationships/notesMaster" Target="../notesMasters/notesMaster1.xml"/><Relationship Id="rId6" Type="http://schemas.openxmlformats.org/officeDocument/2006/relationships/hyperlink" Target="https://www.cbc.ca/news/canada/nova-scotia/ns-nb-experiencing-exceptional-drought-9.6935970" TargetMode="External"/><Relationship Id="rId11" Type="http://schemas.openxmlformats.org/officeDocument/2006/relationships/hyperlink" Target="https://www.cbc.ca/news/canada/nova-scotia/mulgrave-residents-complaint-against-mayor-investigation-9.6947342" TargetMode="External"/><Relationship Id="rId24" Type="http://schemas.openxmlformats.org/officeDocument/2006/relationships/hyperlink" Target="https://www.cbc.ca/news/canada/nova-scotia/acadia-pool-annapolis-valley-nova-scotia-9.6992289" TargetMode="External"/><Relationship Id="rId32" Type="http://schemas.openxmlformats.org/officeDocument/2006/relationships/hyperlink" Target="https://www.cbc.ca/news/canada/nova-scotia/dartmouth-cove-development-police-sam-austin-9.7030917" TargetMode="External"/><Relationship Id="rId37" Type="http://schemas.openxmlformats.org/officeDocument/2006/relationships/hyperlink" Target="https://www.msn.com/en-ca/news/canada/nova-scotia-offers-up-to-3-000-to-wildfire-evacuees-in-kings-county/ar-AA1O2cqi" TargetMode="External"/><Relationship Id="rId40" Type="http://schemas.openxmlformats.org/officeDocument/2006/relationships/hyperlink" Target="https://www.pressreader.com/canada/valley-journal-advertiser/20251114/281535117262126" TargetMode="External"/><Relationship Id="rId5" Type="http://schemas.openxmlformats.org/officeDocument/2006/relationships/hyperlink" Target="https://www.cbc.ca/news/canada/nova-scotia/tacc-grounds-truro-1.7653491" TargetMode="External"/><Relationship Id="rId15" Type="http://schemas.openxmlformats.org/officeDocument/2006/relationships/hyperlink" Target="https://www.cbc.ca/news/canada/nova-scotia/nova-scotia-municipalities-short-term-rentals-airbnb-9.6971742" TargetMode="External"/><Relationship Id="rId23" Type="http://schemas.openxmlformats.org/officeDocument/2006/relationships/hyperlink" Target="https://www.cbc.ca/news/canada/nova-scotia/recc-complaints-harassment-allegations-overview-9.6996735" TargetMode="External"/><Relationship Id="rId28" Type="http://schemas.openxmlformats.org/officeDocument/2006/relationships/hyperlink" Target="https://www.cbc.ca/news/canada/nova-scotia/west-hants-council-approves-20k-for-warming-centre-9.7009602" TargetMode="External"/><Relationship Id="rId36" Type="http://schemas.openxmlformats.org/officeDocument/2006/relationships/hyperlink" Target="https://www.saltwire.com/cape-breton/30-years-of-amalgamation-growing-pains-identity-crisis-in-establishing-the-cape-breton-regional-municipality-experts-say" TargetMode="External"/><Relationship Id="rId10" Type="http://schemas.openxmlformats.org/officeDocument/2006/relationships/hyperlink" Target="https://www.cbc.ca/news/canada/nova-scotia/joggins-fire-department-shut-down-9.6944161" TargetMode="External"/><Relationship Id="rId19" Type="http://schemas.openxmlformats.org/officeDocument/2006/relationships/hyperlink" Target="https://www.cbc.ca/news/canada/nova-scotia/cabot-golf-properties-1-2m-inverness-county-taxes-9.6978096" TargetMode="External"/><Relationship Id="rId31" Type="http://schemas.openxmlformats.org/officeDocument/2006/relationships/hyperlink" Target="https://www.cbc.ca/news/canada/nova-scotia/richmond-county-resident-spending-records-questionable-9.7018279" TargetMode="External"/><Relationship Id="rId4" Type="http://schemas.openxmlformats.org/officeDocument/2006/relationships/hyperlink" Target="https://www.cbc.ca/news/canada/nova-scotia/n-s-municipalities-say-protection-of-transportation-corridors-welcome-but-consultation-key-1.7646719" TargetMode="External"/><Relationship Id="rId9" Type="http://schemas.openxmlformats.org/officeDocument/2006/relationships/hyperlink" Target="https://www.cbc.ca/news/canada/nova-scotia/nova-scotia-municipal-electric-utilities-maritime-alliance-big-benefits-9.6935356" TargetMode="External"/><Relationship Id="rId14" Type="http://schemas.openxmlformats.org/officeDocument/2006/relationships/hyperlink" Target="https://www.cbc.ca/news/canada/nova-scotia/kings-county-supreme-court-2024-election-challenge-9.6963203" TargetMode="External"/><Relationship Id="rId22" Type="http://schemas.openxmlformats.org/officeDocument/2006/relationships/hyperlink" Target="https://www.cbc.ca/news/canada/nova-scotia/n-s-libraries-ask-users-contact-mlas-municipalities-about-impending-cuts-9.6989319" TargetMode="External"/><Relationship Id="rId27" Type="http://schemas.openxmlformats.org/officeDocument/2006/relationships/hyperlink" Target="https://www.cbc.ca/news/canada/nova-scotia/annapolis-royal-historic-gardens-female-ginkgo-tree-dog-poo-9.7007645" TargetMode="External"/><Relationship Id="rId30" Type="http://schemas.openxmlformats.org/officeDocument/2006/relationships/hyperlink" Target="https://www.cbc.ca/news/canada/nova-scotia/halifax-mayor-andy-fillmore-did-not-break-code-of-conduct-for-cao-comments-investigator-found-9.7010734" TargetMode="External"/><Relationship Id="rId35" Type="http://schemas.openxmlformats.org/officeDocument/2006/relationships/hyperlink" Target="https://www.saltwire.com/cape-breton/cbrm-councillor-paul-nickituk-takes-medical-leave-of-absence-following-cancer-diagnosis?itm_source=cape-breton" TargetMode="External"/><Relationship Id="rId43" Type="http://schemas.openxmlformats.org/officeDocument/2006/relationships/hyperlink" Target="https://www.insurancebusinessmag.com/ca/news/breaking-news/canadian-homeowners-urged-to-review-winter-insurance-coverage-as-storm-risks-rise-558907.aspx" TargetMode="External"/><Relationship Id="rId8" Type="http://schemas.openxmlformats.org/officeDocument/2006/relationships/hyperlink" Target="https://www.cbc.ca/news/canada/nova-scotia/government-funding-municipalities-infrastructure-9.6935014" TargetMode="External"/><Relationship Id="rId3" Type="http://schemas.openxmlformats.org/officeDocument/2006/relationships/hyperlink" Target="https://www.cbc.ca/news/canada/nova-scotia/shubenacadie-cenotaph-monument-consultation-1.7646383" TargetMode="External"/><Relationship Id="rId12" Type="http://schemas.openxmlformats.org/officeDocument/2006/relationships/hyperlink" Target="https://www.cbc.ca/news/canada/nova-scotia/operation-of-truro-rink-compromised-says-county-as-management-contract-cancelled-9.6958799" TargetMode="External"/><Relationship Id="rId17" Type="http://schemas.openxmlformats.org/officeDocument/2006/relationships/hyperlink" Target="https://www.cbc.ca/news/canada/nova-scotia/truro-colchester-public-transit-maps-9.6971506" TargetMode="External"/><Relationship Id="rId25" Type="http://schemas.openxmlformats.org/officeDocument/2006/relationships/hyperlink" Target="https://www.cbc.ca/news/canada/nova-scotia/guaranteed-basic-income-poverty-reduction-9.7000458" TargetMode="External"/><Relationship Id="rId33" Type="http://schemas.openxmlformats.org/officeDocument/2006/relationships/hyperlink" Target="https://www.saltwire.com/nova-scotia/lake-george-wildfire-kings-county-volunteer-firefighters?itm_source=index" TargetMode="External"/><Relationship Id="rId38" Type="http://schemas.openxmlformats.org/officeDocument/2006/relationships/hyperlink" Target="https://www.saltwire.com/nova-scotia/annapolis-valley/annapolis-considering-waiving-building-fees-following-disasters"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8" Type="http://schemas.openxmlformats.org/officeDocument/2006/relationships/hyperlink" Target="https://www.1015thehawk.com/2025/10/14/additional-housing-is-coming-to-antigonish-provided-by-federal-funding/" TargetMode="External"/><Relationship Id="rId13" Type="http://schemas.openxmlformats.org/officeDocument/2006/relationships/hyperlink" Target="https://www.1015thehawk.com/2025/10/24/new-board-chair-for-ecrl/" TargetMode="External"/><Relationship Id="rId18" Type="http://schemas.openxmlformats.org/officeDocument/2006/relationships/hyperlink" Target="https://www.cjls.com/2025/11/14/town-of-yarmouth-to-host-tree-lighting-november-28/" TargetMode="External"/><Relationship Id="rId26" Type="http://schemas.openxmlformats.org/officeDocument/2006/relationships/hyperlink" Target="https://www.ckbw.ca/2025/12/16/special-election-in-shelburne-on-february-21/" TargetMode="External"/><Relationship Id="rId3" Type="http://schemas.openxmlformats.org/officeDocument/2006/relationships/hyperlink" Target="https://www.cjls.com/2025/10/08/yarmouth-volunteer-reception-highlights-those-who-give-their-time/" TargetMode="External"/><Relationship Id="rId21" Type="http://schemas.openxmlformats.org/officeDocument/2006/relationships/hyperlink" Target="https://www.ckbw.ca/2025/11/25/136883/" TargetMode="External"/><Relationship Id="rId7" Type="http://schemas.openxmlformats.org/officeDocument/2006/relationships/hyperlink" Target="https://www.cjls.com/2025/10/14/133632/" TargetMode="External"/><Relationship Id="rId12" Type="http://schemas.openxmlformats.org/officeDocument/2006/relationships/hyperlink" Target="https://www.1015thehawk.com/2025/10/22/less-canadians-going-south-fuels-cat-passenger-drop/" TargetMode="External"/><Relationship Id="rId17" Type="http://schemas.openxmlformats.org/officeDocument/2006/relationships/hyperlink" Target="https://www.cjls.com/2025/11/13/economic-impact-study-on-cat-ferry-expected-in-coming-months-tilley/" TargetMode="External"/><Relationship Id="rId25" Type="http://schemas.openxmlformats.org/officeDocument/2006/relationships/hyperlink" Target="https://www.1015thehawk.com/2025/12/15/antigonish-construction-traffic-delays-affect-local-businesses/" TargetMode="External"/><Relationship Id="rId2" Type="http://schemas.openxmlformats.org/officeDocument/2006/relationships/slide" Target="../slides/slide29.xml"/><Relationship Id="rId16" Type="http://schemas.openxmlformats.org/officeDocument/2006/relationships/hyperlink" Target="https://www.1015thehawk.com/2025/11/07/bridgewater-mayor-david-mitchell-elected-as-new-nsfm-president/" TargetMode="External"/><Relationship Id="rId20" Type="http://schemas.openxmlformats.org/officeDocument/2006/relationships/hyperlink" Target="https://www.cjls.com/2025/11/25/development-proposed-for-former-yarmouth-tourist-bureau/" TargetMode="External"/><Relationship Id="rId29" Type="http://schemas.openxmlformats.org/officeDocument/2006/relationships/hyperlink" Target="https://halifax.citynews.ca/2025/10/08/council-votes-in-favour-of-restricting-infilling-at-dartmouth-cove/" TargetMode="External"/><Relationship Id="rId1" Type="http://schemas.openxmlformats.org/officeDocument/2006/relationships/notesMaster" Target="../notesMasters/notesMaster1.xml"/><Relationship Id="rId6" Type="http://schemas.openxmlformats.org/officeDocument/2006/relationships/hyperlink" Target="https://www.1015thehawk.com/2025/10/08/fire-flow-testing-in-port-hakesbury/" TargetMode="External"/><Relationship Id="rId11" Type="http://schemas.openxmlformats.org/officeDocument/2006/relationships/hyperlink" Target="https://www.1015thehawk.com/2025/10/21/time-to-name-the-inverness-multicourt-facility/" TargetMode="External"/><Relationship Id="rId24" Type="http://schemas.openxmlformats.org/officeDocument/2006/relationships/hyperlink" Target="https://www.1015thehawk.com/2025/12/04/sewer/" TargetMode="External"/><Relationship Id="rId5" Type="http://schemas.openxmlformats.org/officeDocument/2006/relationships/hyperlink" Target="https://www.1015thehawk.com/2025/10/08/bridges-closed-for-months-until-repaired-or-replaced-in-port-hawkesbury/" TargetMode="External"/><Relationship Id="rId15" Type="http://schemas.openxmlformats.org/officeDocument/2006/relationships/hyperlink" Target="https://www.cjls.com/2025/10/31/135006/" TargetMode="External"/><Relationship Id="rId23" Type="http://schemas.openxmlformats.org/officeDocument/2006/relationships/hyperlink" Target="https://www.cjls.com/2025/11/28/137291/" TargetMode="External"/><Relationship Id="rId28" Type="http://schemas.openxmlformats.org/officeDocument/2006/relationships/hyperlink" Target="mailto:https://acadiabroadcasting.ca/rocky-start-to-2025-with-big-items-addressed-say-halifax-councillors/" TargetMode="External"/><Relationship Id="rId10" Type="http://schemas.openxmlformats.org/officeDocument/2006/relationships/hyperlink" Target="https://www.ckbw.ca/2025/10/21/taking-action-towards-climate-change-across-nova-scotia/" TargetMode="External"/><Relationship Id="rId19" Type="http://schemas.openxmlformats.org/officeDocument/2006/relationships/hyperlink" Target="https://www.1015thehawk.com/2025/11/20/inverness-county-wants-feedback-on-sewer-and-water-bylaw/" TargetMode="External"/><Relationship Id="rId4" Type="http://schemas.openxmlformats.org/officeDocument/2006/relationships/hyperlink" Target="https://www.cjls.com/2025/10/08/yarmouth-warden-says-theyre-helping-people-through-dry-spell/" TargetMode="External"/><Relationship Id="rId9" Type="http://schemas.openxmlformats.org/officeDocument/2006/relationships/hyperlink" Target="https://www.cjls.com/2025/10/15/133677/" TargetMode="External"/><Relationship Id="rId14" Type="http://schemas.openxmlformats.org/officeDocument/2006/relationships/hyperlink" Target="https://www.1015thehawk.com/2025/10/29/134847/" TargetMode="External"/><Relationship Id="rId22" Type="http://schemas.openxmlformats.org/officeDocument/2006/relationships/hyperlink" Target="https://www.1015thehawk.com/2025/11/25/pictou-antigonish-libraries-may-cut-hours-programs-and-services/" TargetMode="External"/><Relationship Id="rId27" Type="http://schemas.openxmlformats.org/officeDocument/2006/relationships/hyperlink" Target="https://www.cjls.com/2025/12/17/138915/"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news.novascotia.ca/en/2025/10/07/amendments-clarify-code-conduct-elected-officials" TargetMode="External"/><Relationship Id="rId2" Type="http://schemas.openxmlformats.org/officeDocument/2006/relationships/slide" Target="../slides/slide30.xml"/><Relationship Id="rId1" Type="http://schemas.openxmlformats.org/officeDocument/2006/relationships/notesMaster" Target="../notesMasters/notesMaster1.xml"/><Relationship Id="rId4" Type="http://schemas.openxmlformats.org/officeDocument/2006/relationships/hyperlink" Target="https://news.novascotia.ca/en/2025/10/21/more-nova-scotia-communities-taking-action-become-resilient-climate-change"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a:t>
            </a:fld>
            <a:endParaRPr lang="en-US" dirty="0"/>
          </a:p>
        </p:txBody>
      </p:sp>
    </p:spTree>
    <p:extLst>
      <p:ext uri="{BB962C8B-B14F-4D97-AF65-F5344CB8AC3E}">
        <p14:creationId xmlns:p14="http://schemas.microsoft.com/office/powerpoint/2010/main" val="2306096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14</a:t>
            </a:fld>
            <a:endParaRPr lang="en-US" dirty="0"/>
          </a:p>
        </p:txBody>
      </p:sp>
    </p:spTree>
    <p:extLst>
      <p:ext uri="{BB962C8B-B14F-4D97-AF65-F5344CB8AC3E}">
        <p14:creationId xmlns:p14="http://schemas.microsoft.com/office/powerpoint/2010/main" val="1329549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marL="0" marR="0" lvl="0" indent="0" algn="l" defTabSz="457166" rtl="0" eaLnBrk="1" fontAlgn="auto" latinLnBrk="0" hangingPunct="1">
              <a:lnSpc>
                <a:spcPct val="100000"/>
              </a:lnSpc>
              <a:spcBef>
                <a:spcPts val="0"/>
              </a:spcBef>
              <a:spcAft>
                <a:spcPts val="0"/>
              </a:spcAft>
              <a:buClrTx/>
              <a:buSzTx/>
              <a:buFontTx/>
              <a:buNone/>
              <a:tabLst/>
              <a:defRPr/>
            </a:pPr>
            <a:r>
              <a:rPr lang="en-CA" sz="1100" b="1" kern="1200" dirty="0">
                <a:solidFill>
                  <a:schemeClr val="tx1"/>
                </a:solidFill>
                <a:effectLst/>
                <a:latin typeface="+mn-lt"/>
                <a:ea typeface="+mn-ea"/>
                <a:cs typeface="+mn-cs"/>
              </a:rPr>
              <a:t>Overall takeaway</a:t>
            </a:r>
            <a:br>
              <a:rPr lang="en-CA" sz="1100" kern="1200" dirty="0">
                <a:solidFill>
                  <a:schemeClr val="tx1"/>
                </a:solidFill>
                <a:effectLst/>
                <a:latin typeface="+mn-lt"/>
                <a:ea typeface="+mn-ea"/>
                <a:cs typeface="+mn-cs"/>
              </a:rPr>
            </a:br>
            <a:r>
              <a:rPr lang="en-CA" sz="1100" kern="1200" dirty="0">
                <a:solidFill>
                  <a:schemeClr val="tx1"/>
                </a:solidFill>
                <a:effectLst/>
                <a:latin typeface="+mn-lt"/>
                <a:ea typeface="+mn-ea"/>
                <a:cs typeface="+mn-cs"/>
              </a:rPr>
              <a:t>NSFM’s strongest return remains on Facebook and LinkedIn, with Instagram supporting brand presence and storytelling, X/Twitter serving as a visibility and amplification tool, and BlueSky emerging as a potential high-engagement niche platform.</a:t>
            </a:r>
          </a:p>
        </p:txBody>
      </p:sp>
      <p:sp>
        <p:nvSpPr>
          <p:cNvPr id="4" name="Slide Number Placeholder 3"/>
          <p:cNvSpPr>
            <a:spLocks noGrp="1"/>
          </p:cNvSpPr>
          <p:nvPr>
            <p:ph type="sldNum" sz="quarter" idx="5"/>
          </p:nvPr>
        </p:nvSpPr>
        <p:spPr/>
        <p:txBody>
          <a:bodyPr/>
          <a:lstStyle/>
          <a:p>
            <a:fld id="{E9DE8BC6-1A8E-6F40-BA00-B83031D29F77}" type="slidenum">
              <a:rPr lang="en-US" smtClean="0"/>
              <a:t>16</a:t>
            </a:fld>
            <a:endParaRPr lang="en-US" dirty="0"/>
          </a:p>
        </p:txBody>
      </p:sp>
    </p:spTree>
    <p:extLst>
      <p:ext uri="{BB962C8B-B14F-4D97-AF65-F5344CB8AC3E}">
        <p14:creationId xmlns:p14="http://schemas.microsoft.com/office/powerpoint/2010/main" val="944948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17</a:t>
            </a:fld>
            <a:endParaRPr lang="en-US" dirty="0"/>
          </a:p>
        </p:txBody>
      </p:sp>
    </p:spTree>
    <p:extLst>
      <p:ext uri="{BB962C8B-B14F-4D97-AF65-F5344CB8AC3E}">
        <p14:creationId xmlns:p14="http://schemas.microsoft.com/office/powerpoint/2010/main" val="17414155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21</a:t>
            </a:fld>
            <a:endParaRPr lang="en-US" dirty="0"/>
          </a:p>
        </p:txBody>
      </p:sp>
    </p:spTree>
    <p:extLst>
      <p:ext uri="{BB962C8B-B14F-4D97-AF65-F5344CB8AC3E}">
        <p14:creationId xmlns:p14="http://schemas.microsoft.com/office/powerpoint/2010/main" val="1393941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22</a:t>
            </a:fld>
            <a:endParaRPr lang="en-US" dirty="0"/>
          </a:p>
        </p:txBody>
      </p:sp>
    </p:spTree>
    <p:extLst>
      <p:ext uri="{BB962C8B-B14F-4D97-AF65-F5344CB8AC3E}">
        <p14:creationId xmlns:p14="http://schemas.microsoft.com/office/powerpoint/2010/main" val="6005755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08CB1D-0322-246B-F83A-BC90625824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5FE3D6-85CA-E5E9-EABD-11DCD7A48096}"/>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1ABF7AFA-5FAA-445B-8F21-BF347B6BB35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2148B64-81D2-E2B5-8435-98C3D0B8985C}"/>
              </a:ext>
            </a:extLst>
          </p:cNvPr>
          <p:cNvSpPr>
            <a:spLocks noGrp="1"/>
          </p:cNvSpPr>
          <p:nvPr>
            <p:ph type="sldNum" sz="quarter" idx="5"/>
          </p:nvPr>
        </p:nvSpPr>
        <p:spPr/>
        <p:txBody>
          <a:bodyPr/>
          <a:lstStyle/>
          <a:p>
            <a:fld id="{E9DE8BC6-1A8E-6F40-BA00-B83031D29F77}" type="slidenum">
              <a:rPr lang="en-US" smtClean="0"/>
              <a:t>23</a:t>
            </a:fld>
            <a:endParaRPr lang="en-US" dirty="0"/>
          </a:p>
        </p:txBody>
      </p:sp>
    </p:spTree>
    <p:extLst>
      <p:ext uri="{BB962C8B-B14F-4D97-AF65-F5344CB8AC3E}">
        <p14:creationId xmlns:p14="http://schemas.microsoft.com/office/powerpoint/2010/main" val="16600156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algn="l" rtl="0" fontAlgn="b"/>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25</a:t>
            </a:fld>
            <a:endParaRPr lang="en-US" dirty="0"/>
          </a:p>
        </p:txBody>
      </p:sp>
    </p:spTree>
    <p:extLst>
      <p:ext uri="{BB962C8B-B14F-4D97-AF65-F5344CB8AC3E}">
        <p14:creationId xmlns:p14="http://schemas.microsoft.com/office/powerpoint/2010/main" val="22365251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CA" sz="1100" b="1" i="0" u="none" strike="noStrike" kern="1200" dirty="0">
                <a:solidFill>
                  <a:schemeClr val="tx1"/>
                </a:solidFill>
                <a:effectLst/>
                <a:latin typeface="+mn-lt"/>
                <a:ea typeface="+mn-ea"/>
                <a:cs typeface="+mn-cs"/>
              </a:rPr>
              <a:t>MEDIA REQUESTS</a:t>
            </a:r>
          </a:p>
          <a:p>
            <a:r>
              <a:rPr lang="en-CA" sz="1100" b="0" i="0" u="none" strike="noStrike" kern="1200" dirty="0">
                <a:solidFill>
                  <a:schemeClr val="tx1"/>
                </a:solidFill>
                <a:effectLst/>
                <a:latin typeface="+mn-lt"/>
                <a:ea typeface="+mn-ea"/>
                <a:cs typeface="+mn-cs"/>
              </a:rPr>
              <a:t>Oct. 2 Todd Veinotte Show - Request for an Interview Mayor Pam Mood regarding the Trans Corridor Discussion</a:t>
            </a:r>
          </a:p>
          <a:p>
            <a:r>
              <a:rPr lang="en-CA" sz="1100" b="1" i="0" u="none" strike="noStrike" kern="1200" dirty="0">
                <a:solidFill>
                  <a:schemeClr val="tx1"/>
                </a:solidFill>
                <a:effectLst/>
                <a:latin typeface="+mn-lt"/>
                <a:ea typeface="+mn-ea"/>
                <a:cs typeface="+mn-cs"/>
              </a:rPr>
              <a:t>Response</a:t>
            </a:r>
            <a:r>
              <a:rPr lang="en-CA" sz="1100" b="0" i="0" u="none" strike="noStrike" kern="1200" dirty="0">
                <a:solidFill>
                  <a:schemeClr val="tx1"/>
                </a:solidFill>
                <a:effectLst/>
                <a:latin typeface="+mn-lt"/>
                <a:ea typeface="+mn-ea"/>
                <a:cs typeface="+mn-cs"/>
              </a:rPr>
              <a:t> N/A</a:t>
            </a:r>
          </a:p>
          <a:p>
            <a:r>
              <a:rPr lang="en-CA" sz="1100" b="0" i="0" u="none" strike="noStrike" kern="1200" dirty="0">
                <a:solidFill>
                  <a:schemeClr val="tx1"/>
                </a:solidFill>
                <a:effectLst/>
                <a:latin typeface="+mn-lt"/>
                <a:ea typeface="+mn-ea"/>
                <a:cs typeface="+mn-cs"/>
              </a:rPr>
              <a:t>Oct. 16 Bill MacCuish of Coast Radio - Request for an Interview Mayor Pam Mood regarding the Trans Corridor Discussion</a:t>
            </a:r>
          </a:p>
          <a:p>
            <a:r>
              <a:rPr lang="en-CA" sz="1100" b="1" i="0" u="none" strike="noStrike" kern="1200" dirty="0">
                <a:solidFill>
                  <a:schemeClr val="tx1"/>
                </a:solidFill>
                <a:effectLst/>
                <a:latin typeface="+mn-lt"/>
                <a:ea typeface="+mn-ea"/>
                <a:cs typeface="+mn-cs"/>
              </a:rPr>
              <a:t>Response</a:t>
            </a:r>
          </a:p>
          <a:p>
            <a:r>
              <a:rPr lang="en-CA" sz="1100" b="0" i="0" u="none" strike="noStrike" kern="1200" dirty="0">
                <a:solidFill>
                  <a:schemeClr val="tx1"/>
                </a:solidFill>
                <a:effectLst/>
                <a:latin typeface="+mn-lt"/>
                <a:ea typeface="+mn-ea"/>
                <a:cs typeface="+mn-cs"/>
              </a:rPr>
              <a:t>Oct. 23 Ella MacDonald, Digital Broadcast Journalist, Global News RE: Premier’s signing of a MOU with Ontario to produce small modular reactors. </a:t>
            </a:r>
            <a:r>
              <a:rPr lang="en-CA" dirty="0">
                <a:effectLst/>
              </a:rPr>
              <a:t> </a:t>
            </a:r>
            <a:r>
              <a:rPr lang="en-CA" sz="1100" b="1" i="0" u="none" strike="noStrike" kern="1200" dirty="0">
                <a:solidFill>
                  <a:schemeClr val="tx1"/>
                </a:solidFill>
                <a:effectLst/>
                <a:latin typeface="+mn-lt"/>
                <a:ea typeface="+mn-ea"/>
                <a:cs typeface="+mn-cs"/>
              </a:rPr>
              <a:t>Response </a:t>
            </a:r>
            <a:r>
              <a:rPr lang="en-CA" sz="1100" b="0" i="0" u="none" strike="noStrike" kern="1200" dirty="0">
                <a:solidFill>
                  <a:schemeClr val="tx1"/>
                </a:solidFill>
                <a:effectLst/>
                <a:latin typeface="+mn-lt"/>
                <a:ea typeface="+mn-ea"/>
                <a:cs typeface="+mn-cs"/>
              </a:rPr>
              <a:t>N/C</a:t>
            </a:r>
          </a:p>
          <a:p>
            <a:r>
              <a:rPr lang="en-CA" sz="1100" b="0" i="0" u="none" strike="noStrike" kern="1200" dirty="0">
                <a:solidFill>
                  <a:schemeClr val="tx1"/>
                </a:solidFill>
                <a:effectLst/>
                <a:latin typeface="+mn-lt"/>
                <a:ea typeface="+mn-ea"/>
                <a:cs typeface="+mn-cs"/>
              </a:rPr>
              <a:t>Oct. 28 CTV Haeley DiRisio - RE: Press Release: Municipal Leaders Face Increased Amounts of Hostility</a:t>
            </a:r>
          </a:p>
          <a:p>
            <a:r>
              <a:rPr lang="en-CA" sz="1100" b="1" i="0" u="sng" strike="noStrike" kern="1200" dirty="0">
                <a:solidFill>
                  <a:schemeClr val="tx1"/>
                </a:solidFill>
                <a:effectLst/>
                <a:latin typeface="+mn-lt"/>
                <a:ea typeface="+mn-ea"/>
                <a:cs typeface="+mn-cs"/>
                <a:hlinkClick r:id="rId3"/>
              </a:rPr>
              <a:t>Response</a:t>
            </a:r>
            <a:r>
              <a:rPr lang="en-CA" sz="1100" b="0" i="0" u="sng" strike="noStrike" kern="1200" dirty="0">
                <a:solidFill>
                  <a:schemeClr val="tx1"/>
                </a:solidFill>
                <a:effectLst/>
                <a:latin typeface="+mn-lt"/>
                <a:ea typeface="+mn-ea"/>
                <a:cs typeface="+mn-cs"/>
                <a:hlinkClick r:id="rId3"/>
              </a:rPr>
              <a:t> Oct. 28 ‘Unacceptable behaviour’: N.S. politicians say they face increasing threats, harassment</a:t>
            </a:r>
            <a:endParaRPr lang="en-CA" sz="1100" b="0" i="0" u="sng" strike="noStrike" kern="1200" dirty="0">
              <a:solidFill>
                <a:schemeClr val="tx1"/>
              </a:solidFill>
              <a:effectLst/>
              <a:latin typeface="+mn-lt"/>
              <a:ea typeface="+mn-ea"/>
              <a:cs typeface="+mn-cs"/>
            </a:endParaRPr>
          </a:p>
          <a:p>
            <a:r>
              <a:rPr lang="en-CA" sz="1100" b="0" i="0" u="none" strike="noStrike" kern="1200" dirty="0">
                <a:solidFill>
                  <a:schemeClr val="tx1"/>
                </a:solidFill>
                <a:effectLst/>
                <a:latin typeface="+mn-lt"/>
                <a:ea typeface="+mn-ea"/>
                <a:cs typeface="+mn-cs"/>
              </a:rPr>
              <a:t>Oct. 28 AllNS Colin Chisholm - RE: Press Release: Municipal Leaders Face Increased Amounts of Hostility</a:t>
            </a:r>
          </a:p>
          <a:p>
            <a:r>
              <a:rPr lang="en-CA" sz="1100" b="1" i="0" u="sng" strike="noStrike" kern="1200" dirty="0">
                <a:solidFill>
                  <a:schemeClr val="tx1"/>
                </a:solidFill>
                <a:effectLst/>
                <a:latin typeface="+mn-lt"/>
                <a:ea typeface="+mn-ea"/>
                <a:cs typeface="+mn-cs"/>
                <a:hlinkClick r:id="rId4"/>
              </a:rPr>
              <a:t>Response</a:t>
            </a:r>
            <a:r>
              <a:rPr lang="en-CA" sz="1100" b="0" i="0" u="sng" strike="noStrike" kern="1200" dirty="0">
                <a:solidFill>
                  <a:schemeClr val="tx1"/>
                </a:solidFill>
                <a:effectLst/>
                <a:latin typeface="+mn-lt"/>
                <a:ea typeface="+mn-ea"/>
                <a:cs typeface="+mn-cs"/>
                <a:hlinkClick r:id="rId4"/>
              </a:rPr>
              <a:t> Oct. 29 When Someone Threatened to Burn The Mayor's House Down</a:t>
            </a:r>
            <a:endParaRPr lang="en-CA" sz="1100" b="0" i="0" u="sng" strike="noStrike" kern="1200" dirty="0">
              <a:solidFill>
                <a:schemeClr val="tx1"/>
              </a:solidFill>
              <a:effectLst/>
              <a:latin typeface="+mn-lt"/>
              <a:ea typeface="+mn-ea"/>
              <a:cs typeface="+mn-cs"/>
            </a:endParaRPr>
          </a:p>
          <a:p>
            <a:r>
              <a:rPr lang="en-CA" sz="1100" b="0" i="0" u="none" strike="noStrike" kern="1200" dirty="0">
                <a:solidFill>
                  <a:schemeClr val="tx1"/>
                </a:solidFill>
                <a:effectLst/>
                <a:latin typeface="+mn-lt"/>
                <a:ea typeface="+mn-ea"/>
                <a:cs typeface="+mn-cs"/>
              </a:rPr>
              <a:t>Oct. 28 CBCListen Maritime Noon with Bob Murphy - RE: Press Release: Municipal Leaders Face Increased Amounts of Hostility</a:t>
            </a:r>
          </a:p>
          <a:p>
            <a:r>
              <a:rPr lang="en-CA" sz="1100" b="1" i="0" u="sng" strike="noStrike" kern="1200" dirty="0">
                <a:solidFill>
                  <a:schemeClr val="tx1"/>
                </a:solidFill>
                <a:effectLst/>
                <a:latin typeface="+mn-lt"/>
                <a:ea typeface="+mn-ea"/>
                <a:cs typeface="+mn-cs"/>
                <a:hlinkClick r:id="rId5"/>
              </a:rPr>
              <a:t>Response</a:t>
            </a:r>
            <a:r>
              <a:rPr lang="en-CA" sz="1100" b="0" i="0" u="sng" strike="noStrike" kern="1200" dirty="0">
                <a:solidFill>
                  <a:schemeClr val="tx1"/>
                </a:solidFill>
                <a:effectLst/>
                <a:latin typeface="+mn-lt"/>
                <a:ea typeface="+mn-ea"/>
                <a:cs typeface="+mn-cs"/>
                <a:hlinkClick r:id="rId5"/>
              </a:rPr>
              <a:t> Oct. 28 Radio Interview with mayor David Mitchell</a:t>
            </a:r>
            <a:endParaRPr lang="en-CA" sz="1100" b="0" i="0" u="sng" strike="noStrike" kern="1200" dirty="0">
              <a:solidFill>
                <a:schemeClr val="tx1"/>
              </a:solidFill>
              <a:effectLst/>
              <a:latin typeface="+mn-lt"/>
              <a:ea typeface="+mn-ea"/>
              <a:cs typeface="+mn-cs"/>
            </a:endParaRPr>
          </a:p>
          <a:p>
            <a:r>
              <a:rPr lang="en-CA" sz="1100" b="0" i="0" u="none" strike="noStrike" kern="1200" dirty="0">
                <a:solidFill>
                  <a:schemeClr val="tx1"/>
                </a:solidFill>
                <a:effectLst/>
                <a:latin typeface="+mn-lt"/>
                <a:ea typeface="+mn-ea"/>
                <a:cs typeface="+mn-cs"/>
              </a:rPr>
              <a:t>Nov. 4 Jen Taplin @ Herald</a:t>
            </a:r>
          </a:p>
          <a:p>
            <a:r>
              <a:rPr lang="en-CA" sz="1100" b="1" i="0" u="sng" strike="noStrike" kern="1200" dirty="0">
                <a:solidFill>
                  <a:schemeClr val="tx1"/>
                </a:solidFill>
                <a:effectLst/>
                <a:latin typeface="+mn-lt"/>
                <a:ea typeface="+mn-ea"/>
                <a:cs typeface="+mn-cs"/>
                <a:hlinkClick r:id="rId6"/>
              </a:rPr>
              <a:t>Response </a:t>
            </a:r>
            <a:r>
              <a:rPr lang="en-CA" sz="1100" b="0" i="0" u="sng" strike="noStrike" kern="1200" dirty="0">
                <a:solidFill>
                  <a:schemeClr val="tx1"/>
                </a:solidFill>
                <a:effectLst/>
                <a:latin typeface="+mn-lt"/>
                <a:ea typeface="+mn-ea"/>
                <a:cs typeface="+mn-cs"/>
                <a:hlinkClick r:id="rId6"/>
              </a:rPr>
              <a:t>Nov. 7 Airbnb, rental operators challenge restrictions in Nova Scotia, minister says measures are working, Airbnb pitches success stories to Nova Scotia municipal leaders</a:t>
            </a:r>
            <a:endParaRPr lang="en-CA" sz="1100" b="0" i="0" u="sng" strike="noStrike" kern="1200" dirty="0">
              <a:solidFill>
                <a:schemeClr val="tx1"/>
              </a:solidFill>
              <a:effectLst/>
              <a:latin typeface="+mn-lt"/>
              <a:ea typeface="+mn-ea"/>
              <a:cs typeface="+mn-cs"/>
            </a:endParaRPr>
          </a:p>
          <a:p>
            <a:r>
              <a:rPr lang="en-CA" sz="1100" b="0" i="0" u="none" strike="noStrike" kern="1200" dirty="0">
                <a:solidFill>
                  <a:schemeClr val="tx1"/>
                </a:solidFill>
                <a:effectLst/>
                <a:latin typeface="+mn-lt"/>
                <a:ea typeface="+mn-ea"/>
                <a:cs typeface="+mn-cs"/>
              </a:rPr>
              <a:t>Nov. 4 Jesse Thomas @ CTV – Interview w Hon John A. MacDonald</a:t>
            </a:r>
          </a:p>
          <a:p>
            <a:r>
              <a:rPr lang="en-CA" sz="1100" b="1" i="0" u="none" strike="noStrike" kern="1200" dirty="0">
                <a:solidFill>
                  <a:schemeClr val="tx1"/>
                </a:solidFill>
                <a:effectLst/>
                <a:latin typeface="+mn-lt"/>
                <a:ea typeface="+mn-ea"/>
                <a:cs typeface="+mn-cs"/>
              </a:rPr>
              <a:t>Response</a:t>
            </a:r>
          </a:p>
          <a:p>
            <a:r>
              <a:rPr lang="en-CA" sz="1100" b="0" i="0" u="none" strike="noStrike" kern="1200" dirty="0">
                <a:solidFill>
                  <a:schemeClr val="tx1"/>
                </a:solidFill>
                <a:effectLst/>
                <a:latin typeface="+mn-lt"/>
                <a:ea typeface="+mn-ea"/>
                <a:cs typeface="+mn-cs"/>
              </a:rPr>
              <a:t>Nov. 4 Haley Ryan @ CBC – Interview w Hon John A. MacDonald</a:t>
            </a:r>
          </a:p>
          <a:p>
            <a:r>
              <a:rPr lang="en-CA" sz="1100" b="1" i="0" u="sng" strike="noStrike" kern="1200" dirty="0">
                <a:solidFill>
                  <a:schemeClr val="tx1"/>
                </a:solidFill>
                <a:effectLst/>
                <a:latin typeface="+mn-lt"/>
                <a:ea typeface="+mn-ea"/>
                <a:cs typeface="+mn-cs"/>
                <a:hlinkClick r:id="rId7"/>
              </a:rPr>
              <a:t>Response</a:t>
            </a:r>
            <a:r>
              <a:rPr lang="en-CA" sz="1100" b="0" i="0" u="sng" strike="noStrike" kern="1200" dirty="0">
                <a:solidFill>
                  <a:schemeClr val="tx1"/>
                </a:solidFill>
                <a:effectLst/>
                <a:latin typeface="+mn-lt"/>
                <a:ea typeface="+mn-ea"/>
                <a:cs typeface="+mn-cs"/>
                <a:hlinkClick r:id="rId7"/>
              </a:rPr>
              <a:t> Nov. 5 N.S. municipal affairs minister promises communication on natural resource projects, Minister tells conference of municipal politicians that both sides will need to work together</a:t>
            </a:r>
            <a:endParaRPr lang="en-CA" sz="1100" b="0" i="0" u="sng" strike="noStrike" kern="1200" dirty="0">
              <a:solidFill>
                <a:schemeClr val="tx1"/>
              </a:solidFill>
              <a:effectLst/>
              <a:latin typeface="+mn-lt"/>
              <a:ea typeface="+mn-ea"/>
              <a:cs typeface="+mn-cs"/>
            </a:endParaRPr>
          </a:p>
          <a:p>
            <a:r>
              <a:rPr lang="en-CA" sz="1100" b="1" i="0" u="sng" strike="noStrike" kern="1200" dirty="0">
                <a:solidFill>
                  <a:schemeClr val="tx1"/>
                </a:solidFill>
                <a:effectLst/>
                <a:latin typeface="+mn-lt"/>
                <a:ea typeface="+mn-ea"/>
                <a:cs typeface="+mn-cs"/>
                <a:hlinkClick r:id="rId8"/>
              </a:rPr>
              <a:t>Response</a:t>
            </a:r>
            <a:r>
              <a:rPr lang="en-CA" sz="1100" b="0" i="0" u="sng" strike="noStrike" kern="1200" dirty="0">
                <a:solidFill>
                  <a:schemeClr val="tx1"/>
                </a:solidFill>
                <a:effectLst/>
                <a:latin typeface="+mn-lt"/>
                <a:ea typeface="+mn-ea"/>
                <a:cs typeface="+mn-cs"/>
                <a:hlinkClick r:id="rId8"/>
              </a:rPr>
              <a:t> Nov. 7 N.S. municipalities talk benefits, challenges of short-term rentals Airbnb rep says N.S system where municipalities can make own regulations is ideal model</a:t>
            </a:r>
            <a:endParaRPr lang="en-CA" sz="1100" b="0" i="0" u="sng" strike="noStrike" kern="1200" dirty="0">
              <a:solidFill>
                <a:schemeClr val="tx1"/>
              </a:solidFill>
              <a:effectLst/>
              <a:latin typeface="+mn-lt"/>
              <a:ea typeface="+mn-ea"/>
              <a:cs typeface="+mn-cs"/>
            </a:endParaRPr>
          </a:p>
          <a:p>
            <a:r>
              <a:rPr lang="en-CA" sz="1100" b="0" i="0" u="none" strike="noStrike" kern="1200" dirty="0">
                <a:solidFill>
                  <a:schemeClr val="tx1"/>
                </a:solidFill>
                <a:effectLst/>
                <a:latin typeface="+mn-lt"/>
                <a:ea typeface="+mn-ea"/>
                <a:cs typeface="+mn-cs"/>
              </a:rPr>
              <a:t>Nov. 5 Lisa Revil @ CBC French Radio – Interview in French?</a:t>
            </a:r>
          </a:p>
          <a:p>
            <a:r>
              <a:rPr lang="en-CA" sz="1100" b="1" i="0" u="none" strike="noStrike" kern="1200" dirty="0">
                <a:solidFill>
                  <a:schemeClr val="tx1"/>
                </a:solidFill>
                <a:effectLst/>
                <a:latin typeface="+mn-lt"/>
                <a:ea typeface="+mn-ea"/>
                <a:cs typeface="+mn-cs"/>
              </a:rPr>
              <a:t>Response</a:t>
            </a:r>
            <a:r>
              <a:rPr lang="en-CA" sz="1100" b="0" i="0" u="none" strike="noStrike" kern="1200" dirty="0">
                <a:solidFill>
                  <a:schemeClr val="tx1"/>
                </a:solidFill>
                <a:effectLst/>
                <a:latin typeface="+mn-lt"/>
                <a:ea typeface="+mn-ea"/>
                <a:cs typeface="+mn-cs"/>
              </a:rPr>
              <a:t> N/A</a:t>
            </a:r>
          </a:p>
          <a:p>
            <a:r>
              <a:rPr lang="en-CA" sz="1100" b="0" i="0" u="none" strike="noStrike" kern="1200" dirty="0">
                <a:solidFill>
                  <a:schemeClr val="tx1"/>
                </a:solidFill>
                <a:effectLst/>
                <a:latin typeface="+mn-lt"/>
                <a:ea typeface="+mn-ea"/>
                <a:cs typeface="+mn-cs"/>
              </a:rPr>
              <a:t>Nov. 5 Rebecca MacNeil, Director of Human Resources &amp; Corporate Communications @ Town of New Glasgow</a:t>
            </a:r>
          </a:p>
          <a:p>
            <a:r>
              <a:rPr lang="en-CA" sz="1100" b="1" i="0" u="none" strike="noStrike" kern="1200" dirty="0">
                <a:solidFill>
                  <a:schemeClr val="tx1"/>
                </a:solidFill>
                <a:effectLst/>
                <a:latin typeface="+mn-lt"/>
                <a:ea typeface="+mn-ea"/>
                <a:cs typeface="+mn-cs"/>
              </a:rPr>
              <a:t>Response</a:t>
            </a:r>
            <a:r>
              <a:rPr lang="en-CA" sz="1100" b="0" i="0" u="none" strike="noStrike" kern="1200" dirty="0">
                <a:solidFill>
                  <a:schemeClr val="tx1"/>
                </a:solidFill>
                <a:effectLst/>
                <a:latin typeface="+mn-lt"/>
                <a:ea typeface="+mn-ea"/>
                <a:cs typeface="+mn-cs"/>
              </a:rPr>
              <a:t> N/A</a:t>
            </a:r>
          </a:p>
          <a:p>
            <a:r>
              <a:rPr lang="en-CA" sz="1100" b="0" i="0" u="none" strike="noStrike" kern="1200" dirty="0">
                <a:solidFill>
                  <a:schemeClr val="tx1"/>
                </a:solidFill>
                <a:effectLst/>
                <a:latin typeface="+mn-lt"/>
                <a:ea typeface="+mn-ea"/>
                <a:cs typeface="+mn-cs"/>
              </a:rPr>
              <a:t>Nov. 6 Colin Chisholm @ AllNS.com – Interview w Pam Mood &amp; David Mitchell</a:t>
            </a:r>
          </a:p>
          <a:p>
            <a:r>
              <a:rPr lang="en-CA" sz="1100" b="1" i="0" u="sng" strike="noStrike" kern="1200" dirty="0">
                <a:solidFill>
                  <a:schemeClr val="tx1"/>
                </a:solidFill>
                <a:effectLst/>
                <a:latin typeface="+mn-lt"/>
                <a:ea typeface="+mn-ea"/>
                <a:cs typeface="+mn-cs"/>
                <a:hlinkClick r:id="rId9"/>
              </a:rPr>
              <a:t>Response</a:t>
            </a:r>
            <a:r>
              <a:rPr lang="en-CA" sz="1100" b="0" i="0" u="sng" strike="noStrike" kern="1200" dirty="0">
                <a:solidFill>
                  <a:schemeClr val="tx1"/>
                </a:solidFill>
                <a:effectLst/>
                <a:latin typeface="+mn-lt"/>
                <a:ea typeface="+mn-ea"/>
                <a:cs typeface="+mn-cs"/>
                <a:hlinkClick r:id="rId9"/>
              </a:rPr>
              <a:t> - Nov. 7 Municipal Leaders Exhale as Federal Budget Fears Ease</a:t>
            </a:r>
            <a:endParaRPr lang="en-CA" sz="1100" b="0" i="0" u="sng" strike="noStrike" kern="1200" dirty="0">
              <a:solidFill>
                <a:schemeClr val="tx1"/>
              </a:solidFill>
              <a:effectLst/>
              <a:latin typeface="+mn-lt"/>
              <a:ea typeface="+mn-ea"/>
              <a:cs typeface="+mn-cs"/>
            </a:endParaRPr>
          </a:p>
          <a:p>
            <a:r>
              <a:rPr lang="en-CA" sz="1100" b="0" i="0" u="none" strike="noStrike" kern="1200" dirty="0">
                <a:solidFill>
                  <a:schemeClr val="tx1"/>
                </a:solidFill>
                <a:effectLst/>
                <a:latin typeface="+mn-lt"/>
                <a:ea typeface="+mn-ea"/>
                <a:cs typeface="+mn-cs"/>
              </a:rPr>
              <a:t>Nov. 7 Mitchell Bailey @ Global News</a:t>
            </a:r>
          </a:p>
          <a:p>
            <a:r>
              <a:rPr lang="en-CA" sz="1100" b="1" i="0" u="sng" strike="noStrike" kern="1200" dirty="0">
                <a:solidFill>
                  <a:schemeClr val="tx1"/>
                </a:solidFill>
                <a:effectLst/>
                <a:latin typeface="+mn-lt"/>
                <a:ea typeface="+mn-ea"/>
                <a:cs typeface="+mn-cs"/>
                <a:hlinkClick r:id="rId10"/>
              </a:rPr>
              <a:t>Response </a:t>
            </a:r>
            <a:r>
              <a:rPr lang="en-CA" sz="1100" b="0" i="0" u="sng" strike="noStrike" kern="1200" dirty="0">
                <a:solidFill>
                  <a:schemeClr val="tx1"/>
                </a:solidFill>
                <a:effectLst/>
                <a:latin typeface="+mn-lt"/>
                <a:ea typeface="+mn-ea"/>
                <a:cs typeface="+mn-cs"/>
                <a:hlinkClick r:id="rId10"/>
              </a:rPr>
              <a:t>Nov. 7 Nova Scotia Power CEO has fireside chat with municipalities</a:t>
            </a:r>
            <a:endParaRPr lang="en-CA" sz="1100" b="0" i="0" u="sng" strike="noStrike" kern="1200" dirty="0">
              <a:solidFill>
                <a:schemeClr val="tx1"/>
              </a:solidFill>
              <a:effectLst/>
              <a:latin typeface="+mn-lt"/>
              <a:ea typeface="+mn-ea"/>
              <a:cs typeface="+mn-cs"/>
            </a:endParaRPr>
          </a:p>
          <a:p>
            <a:r>
              <a:rPr lang="en-CA" sz="1100" b="0" i="0" u="none" strike="noStrike" kern="1200" dirty="0">
                <a:solidFill>
                  <a:schemeClr val="tx1"/>
                </a:solidFill>
                <a:effectLst/>
                <a:latin typeface="+mn-lt"/>
                <a:ea typeface="+mn-ea"/>
                <a:cs typeface="+mn-cs"/>
              </a:rPr>
              <a:t>Nov. 25 Brian Flinn @ AllNovaScotia.com - RE: DMA Minister Letter about municipal financing</a:t>
            </a:r>
          </a:p>
          <a:p>
            <a:r>
              <a:rPr lang="en-CA" sz="1100" b="1" i="0" u="none" strike="noStrike" kern="1200" dirty="0">
                <a:solidFill>
                  <a:schemeClr val="tx1"/>
                </a:solidFill>
                <a:effectLst/>
                <a:latin typeface="+mn-lt"/>
                <a:ea typeface="+mn-ea"/>
                <a:cs typeface="+mn-cs"/>
              </a:rPr>
              <a:t>Response </a:t>
            </a:r>
            <a:r>
              <a:rPr lang="en-CA" sz="1100" b="0" i="0" u="none" strike="noStrike" kern="1200" dirty="0">
                <a:solidFill>
                  <a:schemeClr val="tx1"/>
                </a:solidFill>
                <a:effectLst/>
                <a:latin typeface="+mn-lt"/>
                <a:ea typeface="+mn-ea"/>
                <a:cs typeface="+mn-cs"/>
              </a:rPr>
              <a:t>N/C</a:t>
            </a:r>
            <a:r>
              <a:rPr lang="en-CA" dirty="0">
                <a:effectLst/>
              </a:rPr>
              <a:t> </a:t>
            </a:r>
          </a:p>
          <a:p>
            <a:endParaRPr lang="en-CA" sz="1800" b="1" i="0" u="none" strike="noStrike" dirty="0">
              <a:solidFill>
                <a:srgbClr val="000000"/>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MEDIA COVERAGE</a:t>
            </a:r>
            <a:r>
              <a:rPr lang="en-CA" dirty="0"/>
              <a:t> </a:t>
            </a:r>
            <a:r>
              <a:rPr lang="en-CA" b="0" dirty="0"/>
              <a:t>follows</a:t>
            </a:r>
            <a:endParaRPr lang="en-US" b="0" dirty="0"/>
          </a:p>
        </p:txBody>
      </p:sp>
      <p:sp>
        <p:nvSpPr>
          <p:cNvPr id="4" name="Slide Number Placeholder 3"/>
          <p:cNvSpPr>
            <a:spLocks noGrp="1"/>
          </p:cNvSpPr>
          <p:nvPr>
            <p:ph type="sldNum" sz="quarter" idx="5"/>
          </p:nvPr>
        </p:nvSpPr>
        <p:spPr/>
        <p:txBody>
          <a:bodyPr/>
          <a:lstStyle/>
          <a:p>
            <a:fld id="{E9DE8BC6-1A8E-6F40-BA00-B83031D29F77}" type="slidenum">
              <a:rPr lang="en-US" smtClean="0"/>
              <a:t>26</a:t>
            </a:fld>
            <a:endParaRPr lang="en-US" dirty="0"/>
          </a:p>
        </p:txBody>
      </p:sp>
    </p:spTree>
    <p:extLst>
      <p:ext uri="{BB962C8B-B14F-4D97-AF65-F5344CB8AC3E}">
        <p14:creationId xmlns:p14="http://schemas.microsoft.com/office/powerpoint/2010/main" val="1903312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CA" sz="1100" b="1" i="0" u="none" strike="noStrike" kern="1200" dirty="0">
                <a:solidFill>
                  <a:schemeClr val="tx1"/>
                </a:solidFill>
                <a:effectLst/>
                <a:latin typeface="+mn-lt"/>
                <a:ea typeface="+mn-ea"/>
                <a:cs typeface="+mn-cs"/>
              </a:rPr>
              <a:t>TELEVISION</a:t>
            </a:r>
            <a:br>
              <a:rPr lang="en-CA" sz="1800" b="1" i="0" u="none" strike="noStrike" kern="1200" dirty="0">
                <a:solidFill>
                  <a:schemeClr val="tx1"/>
                </a:solidFill>
                <a:effectLst/>
                <a:latin typeface="+mn-lt"/>
                <a:ea typeface="+mn-ea"/>
                <a:cs typeface="+mn-cs"/>
              </a:rPr>
            </a:br>
            <a:br>
              <a:rPr lang="en-CA" sz="1800" b="1" i="0" u="none" strike="noStrike" kern="1200" dirty="0">
                <a:solidFill>
                  <a:schemeClr val="tx1"/>
                </a:solidFill>
                <a:effectLst/>
                <a:latin typeface="+mn-lt"/>
                <a:ea typeface="+mn-ea"/>
                <a:cs typeface="+mn-cs"/>
              </a:rPr>
            </a:br>
            <a:r>
              <a:rPr lang="en-CA" sz="1100" b="1" i="0" u="none" strike="noStrike" kern="1200" dirty="0">
                <a:solidFill>
                  <a:schemeClr val="tx1"/>
                </a:solidFill>
                <a:effectLst/>
                <a:latin typeface="+mn-lt"/>
                <a:ea typeface="+mn-ea"/>
                <a:cs typeface="+mn-cs"/>
              </a:rPr>
              <a:t>CBC News</a:t>
            </a:r>
          </a:p>
          <a:p>
            <a:r>
              <a:rPr lang="en-CA" sz="1100" b="0" i="0" u="sng" strike="noStrike" kern="1200" dirty="0">
                <a:solidFill>
                  <a:schemeClr val="tx1"/>
                </a:solidFill>
                <a:effectLst/>
                <a:latin typeface="+mn-lt"/>
                <a:ea typeface="+mn-ea"/>
                <a:cs typeface="+mn-cs"/>
                <a:hlinkClick r:id="rId3"/>
              </a:rPr>
              <a:t>Oct. 16 Nova Scotia removes public’s ability to file complaints about municipal politicians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
              </a:rPr>
              <a:t>Oct. 20 Portraits of more than 140 veterans line Springhill streets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
              </a:rPr>
              <a:t>Nov. 20 How tourism boom has changed Inverness over the years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6"/>
              </a:rPr>
              <a:t>Nov. 21 Concerns over Joggins fire department discussed at public meeting</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7"/>
              </a:rPr>
              <a:t>Nov. 25 Truro community centre CEO 'deeply disappointed' by county decision</a:t>
            </a:r>
            <a:endParaRPr lang="en-CA" sz="1100" b="0" i="0" u="sng" strike="noStrike" kern="1200" dirty="0">
              <a:solidFill>
                <a:schemeClr val="tx1"/>
              </a:solidFill>
              <a:effectLst/>
              <a:latin typeface="+mn-lt"/>
              <a:ea typeface="+mn-ea"/>
              <a:cs typeface="+mn-cs"/>
            </a:endParaRPr>
          </a:p>
          <a:p>
            <a:endParaRPr lang="en-CA" sz="11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CTV News Atlantic</a:t>
            </a:r>
          </a:p>
          <a:p>
            <a:r>
              <a:rPr lang="en-CA" sz="1100" b="0" i="0" u="sng" strike="noStrike" kern="1200" dirty="0">
                <a:solidFill>
                  <a:schemeClr val="tx1"/>
                </a:solidFill>
                <a:effectLst/>
                <a:latin typeface="+mn-lt"/>
                <a:ea typeface="+mn-ea"/>
                <a:cs typeface="+mn-cs"/>
                <a:hlinkClick r:id="rId8"/>
              </a:rPr>
              <a:t>Oct. 8 Mandatory water restrictions implemented for East Hants, N.S.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9"/>
              </a:rPr>
              <a:t>Oct. 12 Dartmouth residents give their input on future of local park</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0"/>
              </a:rPr>
              <a:t>Oct. 24 Halifax mayor wants to see more roadwork at night to ease traffic gridlock</a:t>
            </a:r>
            <a:r>
              <a:rPr lang="en-CA" sz="1100" b="0" i="0" u="sng" strike="noStrike" kern="1200" dirty="0">
                <a:solidFill>
                  <a:schemeClr val="tx1"/>
                </a:solidFill>
                <a:effectLst/>
                <a:latin typeface="+mn-lt"/>
                <a:ea typeface="+mn-ea"/>
                <a:cs typeface="+mn-cs"/>
              </a:rPr>
              <a:t> </a:t>
            </a:r>
            <a:r>
              <a:rPr lang="en-CA" sz="1100" b="0" i="0" u="sng" strike="noStrike" kern="1200" dirty="0">
                <a:solidFill>
                  <a:schemeClr val="tx1"/>
                </a:solidFill>
                <a:effectLst/>
                <a:latin typeface="+mn-lt"/>
                <a:ea typeface="+mn-ea"/>
                <a:cs typeface="+mn-cs"/>
                <a:hlinkClick r:id="rId11"/>
              </a:rPr>
              <a:t>despite Canada-U.S. trade conflict</a:t>
            </a:r>
            <a:endParaRPr lang="en-CA" sz="1100" b="0" i="0" u="sng" strike="noStrike" kern="1200" dirty="0">
              <a:solidFill>
                <a:schemeClr val="tx1"/>
              </a:solidFill>
              <a:effectLst/>
              <a:latin typeface="+mn-lt"/>
              <a:ea typeface="+mn-ea"/>
              <a:cs typeface="+mn-cs"/>
            </a:endParaRPr>
          </a:p>
          <a:p>
            <a:pPr marL="0" marR="0" lvl="0" indent="0" algn="l" defTabSz="457166" rtl="0" eaLnBrk="1" fontAlgn="auto" latinLnBrk="0" hangingPunct="1">
              <a:lnSpc>
                <a:spcPct val="100000"/>
              </a:lnSpc>
              <a:spcBef>
                <a:spcPts val="0"/>
              </a:spcBef>
              <a:spcAft>
                <a:spcPts val="0"/>
              </a:spcAft>
              <a:buClrTx/>
              <a:buSzTx/>
              <a:buFontTx/>
              <a:buNone/>
              <a:tabLst/>
              <a:defRPr/>
            </a:pPr>
            <a:r>
              <a:rPr lang="en-CA" sz="1100" b="0" i="0" u="sng" strike="noStrike" kern="1200" dirty="0">
                <a:solidFill>
                  <a:schemeClr val="tx1"/>
                </a:solidFill>
                <a:effectLst/>
                <a:latin typeface="+mn-lt"/>
                <a:ea typeface="+mn-ea"/>
                <a:cs typeface="+mn-cs"/>
                <a:hlinkClick r:id="rId12"/>
              </a:rPr>
              <a:t>Oct. 28 ‘Unacceptable behaviour’: N.S. politicians say they face increasing threats, harassment</a:t>
            </a:r>
            <a:endParaRPr lang="en-CA" sz="1100" b="0" i="0" u="sng" strike="noStrike" kern="1200" dirty="0">
              <a:solidFill>
                <a:schemeClr val="tx1"/>
              </a:solidFill>
              <a:effectLst/>
              <a:latin typeface="+mn-lt"/>
              <a:ea typeface="+mn-ea"/>
              <a:cs typeface="+mn-cs"/>
            </a:endParaRPr>
          </a:p>
          <a:p>
            <a:pPr marL="0" marR="0" lvl="0" indent="0" algn="l" defTabSz="457166" rtl="0" eaLnBrk="1" fontAlgn="auto" latinLnBrk="0" hangingPunct="1">
              <a:lnSpc>
                <a:spcPct val="100000"/>
              </a:lnSpc>
              <a:spcBef>
                <a:spcPts val="0"/>
              </a:spcBef>
              <a:spcAft>
                <a:spcPts val="0"/>
              </a:spcAft>
              <a:buClrTx/>
              <a:buSzTx/>
              <a:buFontTx/>
              <a:buNone/>
              <a:tabLst/>
              <a:defRPr/>
            </a:pPr>
            <a:r>
              <a:rPr lang="en-CA" sz="1100" b="0" i="0" u="sng" strike="noStrike" kern="1200" dirty="0">
                <a:solidFill>
                  <a:schemeClr val="tx1"/>
                </a:solidFill>
                <a:effectLst/>
                <a:latin typeface="+mn-lt"/>
                <a:ea typeface="+mn-ea"/>
                <a:cs typeface="+mn-cs"/>
                <a:hlinkClick r:id="rId11"/>
              </a:rPr>
              <a:t>Nov. 11 Mayors of Halifax and Boston celebrate ties despite Canada-U.S. trade conflict</a:t>
            </a:r>
            <a:r>
              <a:rPr lang="en-CA" dirty="0">
                <a:effectLst/>
              </a:rPr>
              <a:t> </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3"/>
              </a:rPr>
              <a:t>Nov. 13 Nearly 200 dry wells remain in Cape Breton Regional Municipality, despite recent rainfal</a:t>
            </a:r>
            <a:r>
              <a:rPr lang="en-CA" sz="1100" b="0" i="0" u="sng" strike="noStrike" kern="1200" dirty="0">
                <a:solidFill>
                  <a:schemeClr val="tx1"/>
                </a:solidFill>
                <a:effectLst/>
                <a:latin typeface="+mn-lt"/>
                <a:ea typeface="+mn-ea"/>
                <a:cs typeface="+mn-cs"/>
                <a:hlinkClick r:id="rId14"/>
              </a:rPr>
              <a:t>l</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4"/>
              </a:rPr>
              <a:t>Nov. 13 N.S. government quashes ‘unreasonable’ plan for West Mabou Beach golf course</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5"/>
              </a:rPr>
              <a:t>Nov. 20 Nova Scotia company says it has launched its second suborbital test rocket</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6"/>
              </a:rPr>
              <a:t>Nov. 21 Speed display signs only slow drivers down by 1km/h: Halifax report</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7"/>
              </a:rPr>
              <a:t>Nov. 25 Recreation program planning could be improved: HRM auditor genera</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8"/>
              </a:rPr>
              <a:t>Dec. 2 Halifax councillor seeking report on impact of capped assessment program</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9"/>
              </a:rPr>
              <a:t>Dec. 2 N.S. needs guaranteed basic income because ‘too many people are suffering’: advocate</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0"/>
              </a:rPr>
              <a:t>Dec. 9 ‘Tough decisions’: Halifax committee keeps proposed $4M skate park upgrades after debate</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1"/>
              </a:rPr>
              <a:t>Dec. 15 Halifax mayor says city will do what it can to support Shannon Park development</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2"/>
              </a:rPr>
              <a:t>Dec. 15 Third-party investigation launched into allegations of financial irregularities at Halifax Water</a:t>
            </a:r>
            <a:endParaRPr lang="en-CA" sz="1100" b="0" i="0" u="sng" strike="noStrike" kern="1200" dirty="0">
              <a:solidFill>
                <a:schemeClr val="tx1"/>
              </a:solidFill>
              <a:effectLst/>
              <a:latin typeface="+mn-lt"/>
              <a:ea typeface="+mn-ea"/>
              <a:cs typeface="+mn-cs"/>
            </a:endParaRPr>
          </a:p>
          <a:p>
            <a:pPr marL="0" marR="0" lvl="0" indent="0" algn="l" defTabSz="457166" rtl="0" eaLnBrk="1" fontAlgn="auto" latinLnBrk="0" hangingPunct="1">
              <a:lnSpc>
                <a:spcPct val="100000"/>
              </a:lnSpc>
              <a:spcBef>
                <a:spcPts val="0"/>
              </a:spcBef>
              <a:spcAft>
                <a:spcPts val="0"/>
              </a:spcAft>
              <a:buClrTx/>
              <a:buSzTx/>
              <a:buFontTx/>
              <a:buNone/>
              <a:tabLst/>
              <a:defRPr/>
            </a:pPr>
            <a:r>
              <a:rPr lang="en-CA" sz="1100" b="0" i="0" u="sng" strike="noStrike" kern="1200" dirty="0">
                <a:solidFill>
                  <a:schemeClr val="tx1"/>
                </a:solidFill>
                <a:effectLst/>
                <a:latin typeface="+mn-lt"/>
                <a:ea typeface="+mn-ea"/>
                <a:cs typeface="+mn-cs"/>
                <a:hlinkClick r:id="rId23"/>
              </a:rPr>
              <a:t>Dec. 16 Halifax Water gets approval for rate hike</a:t>
            </a:r>
            <a:endParaRPr lang="en-CA" sz="1100" b="0" i="0" u="sng" strike="noStrike" kern="1200" dirty="0">
              <a:solidFill>
                <a:schemeClr val="tx1"/>
              </a:solidFill>
              <a:effectLst/>
              <a:latin typeface="+mn-lt"/>
              <a:ea typeface="+mn-ea"/>
              <a:cs typeface="+mn-cs"/>
            </a:endParaRPr>
          </a:p>
          <a:p>
            <a:pPr marL="0" marR="0" lvl="0" indent="0" algn="l" defTabSz="457166" rtl="0" eaLnBrk="1" fontAlgn="auto" latinLnBrk="0" hangingPunct="1">
              <a:lnSpc>
                <a:spcPct val="100000"/>
              </a:lnSpc>
              <a:spcBef>
                <a:spcPts val="0"/>
              </a:spcBef>
              <a:spcAft>
                <a:spcPts val="0"/>
              </a:spcAft>
              <a:buClrTx/>
              <a:buSzTx/>
              <a:buFontTx/>
              <a:buNone/>
              <a:tabLst/>
              <a:defRPr/>
            </a:pPr>
            <a:r>
              <a:rPr lang="en-CA" sz="1100" b="0" i="0" u="sng" strike="noStrike" kern="1200" dirty="0">
                <a:solidFill>
                  <a:schemeClr val="tx1"/>
                </a:solidFill>
                <a:effectLst/>
                <a:latin typeface="+mn-lt"/>
                <a:ea typeface="+mn-ea"/>
                <a:cs typeface="+mn-cs"/>
                <a:hlinkClick r:id="rId24"/>
              </a:rPr>
              <a:t>Dec. 17 N.S. announces $465M for major road, highway projects as part of five-year plan</a:t>
            </a:r>
            <a:r>
              <a:rPr lang="en-CA" dirty="0">
                <a:effectLst/>
              </a:rPr>
              <a:t> </a:t>
            </a:r>
          </a:p>
          <a:p>
            <a:endParaRPr lang="en-CA" sz="1100" b="0" i="0" u="sng" strike="noStrike" kern="1200" dirty="0">
              <a:solidFill>
                <a:schemeClr val="tx1"/>
              </a:solidFill>
              <a:effectLst/>
              <a:latin typeface="+mn-lt"/>
              <a:ea typeface="+mn-ea"/>
              <a:cs typeface="+mn-cs"/>
            </a:endParaRPr>
          </a:p>
          <a:p>
            <a:endParaRPr lang="en-CA" sz="11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Global News</a:t>
            </a:r>
          </a:p>
          <a:p>
            <a:r>
              <a:rPr lang="en-CA" sz="1100" b="0" i="0" u="sng" strike="noStrike" kern="1200" dirty="0">
                <a:solidFill>
                  <a:schemeClr val="tx1"/>
                </a:solidFill>
                <a:effectLst/>
                <a:latin typeface="+mn-lt"/>
                <a:ea typeface="+mn-ea"/>
                <a:cs typeface="+mn-cs"/>
                <a:hlinkClick r:id="rId25"/>
              </a:rPr>
              <a:t>Nov. 26 Canada launches new alert system to protect people in extreme weather</a:t>
            </a:r>
            <a:r>
              <a:rPr lang="en-CA" dirty="0">
                <a:effectLst/>
              </a:rPr>
              <a:t> </a:t>
            </a:r>
          </a:p>
        </p:txBody>
      </p:sp>
      <p:sp>
        <p:nvSpPr>
          <p:cNvPr id="4" name="Slide Number Placeholder 3"/>
          <p:cNvSpPr>
            <a:spLocks noGrp="1"/>
          </p:cNvSpPr>
          <p:nvPr>
            <p:ph type="sldNum" sz="quarter" idx="5"/>
          </p:nvPr>
        </p:nvSpPr>
        <p:spPr/>
        <p:txBody>
          <a:bodyPr/>
          <a:lstStyle/>
          <a:p>
            <a:fld id="{E9DE8BC6-1A8E-6F40-BA00-B83031D29F77}" type="slidenum">
              <a:rPr lang="en-US" smtClean="0"/>
              <a:t>27</a:t>
            </a:fld>
            <a:endParaRPr lang="en-US" dirty="0"/>
          </a:p>
        </p:txBody>
      </p:sp>
    </p:spTree>
    <p:extLst>
      <p:ext uri="{BB962C8B-B14F-4D97-AF65-F5344CB8AC3E}">
        <p14:creationId xmlns:p14="http://schemas.microsoft.com/office/powerpoint/2010/main" val="38511276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CA" sz="1100" b="1" i="0" u="none" strike="noStrike" kern="1200" dirty="0">
                <a:solidFill>
                  <a:schemeClr val="tx1"/>
                </a:solidFill>
                <a:effectLst/>
                <a:latin typeface="+mn-lt"/>
                <a:ea typeface="+mn-ea"/>
                <a:cs typeface="+mn-cs"/>
              </a:rPr>
              <a:t>PRINT</a:t>
            </a:r>
            <a:endParaRPr lang="en-CA" sz="1800" b="1" i="0" u="none" strike="noStrike" kern="1200" dirty="0">
              <a:solidFill>
                <a:schemeClr val="tx1"/>
              </a:solidFill>
              <a:effectLst/>
              <a:latin typeface="+mn-lt"/>
              <a:ea typeface="+mn-ea"/>
              <a:cs typeface="+mn-cs"/>
            </a:endParaRPr>
          </a:p>
          <a:p>
            <a:endParaRPr lang="en-CA" sz="1800" b="1" i="0" u="none"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CBC News</a:t>
            </a:r>
          </a:p>
          <a:p>
            <a:r>
              <a:rPr lang="en-CA" sz="1100" b="0" i="0" u="sng" strike="noStrike" kern="1200" dirty="0">
                <a:solidFill>
                  <a:schemeClr val="tx1"/>
                </a:solidFill>
                <a:effectLst/>
                <a:latin typeface="+mn-lt"/>
                <a:ea typeface="+mn-ea"/>
                <a:cs typeface="+mn-cs"/>
                <a:hlinkClick r:id="rId3"/>
              </a:rPr>
              <a:t>Oct. 1 Cenotaph in Shubenacadie, N.S., to be returned to original location</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
              </a:rPr>
              <a:t>Oct. 2 Mayor says N.S. municipalities must be part of transportation corridor discussions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
              </a:rPr>
              <a:t>Oct. 7 Truro spending $628K to fill ponds created during baseball field construction</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6"/>
              </a:rPr>
              <a:t>Oct. 11 Parts of Nova Scotia, New Brunswick experiencing once-in-50-year drought</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7"/>
              </a:rPr>
              <a:t>Oct. 14 'Everybody's pissed': Break-in at volunteer fire department in Guysborough County causes upset</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8"/>
              </a:rPr>
              <a:t>Oct. 14 N.S. government boosts loan access for municipalities by $500M</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9"/>
              </a:rPr>
              <a:t>Oct. 14 N.S. municipal electric utilities say Maritime alliance brings big benefits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0"/>
              </a:rPr>
              <a:t>Oct. 18 Volunteer fire department shut down by Cumberland County after alleged misconduct</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1"/>
              </a:rPr>
              <a:t>Oct. 27 Mulgrave mayor applauds amendments to province's municipal code of conduct</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2"/>
              </a:rPr>
              <a:t>Oct. 29 Operation of Truro rink 'compromised,' says county as management contract cancelled</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3"/>
              </a:rPr>
              <a:t>Oct. 30 'People are furious': Deed transfer tax debate rages on in Kings County</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4"/>
              </a:rPr>
              <a:t>Nov. 1 Kings County to review paperless voting after residents ask court to void 2024 election</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5"/>
              </a:rPr>
              <a:t>Nov. 7 N.S. municipalities talk benefits, challenges of short-term rentals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6"/>
              </a:rPr>
              <a:t>Nov. 9 Digby councillor confronts Nova Scotia Power CEO on late payment to contractor</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7"/>
              </a:rPr>
              <a:t>Nov. 12 Truro, Colchester residents weigh in on public transit maps</a:t>
            </a:r>
            <a:r>
              <a:rPr lang="en-CA" dirty="0">
                <a:effectLst/>
              </a:rPr>
              <a:t> </a:t>
            </a:r>
          </a:p>
          <a:p>
            <a:r>
              <a:rPr lang="en-CA" sz="1100" b="0" i="0" u="sng" strike="noStrike" kern="1200" dirty="0">
                <a:solidFill>
                  <a:schemeClr val="tx1"/>
                </a:solidFill>
                <a:effectLst/>
                <a:latin typeface="+mn-lt"/>
                <a:ea typeface="+mn-ea"/>
                <a:cs typeface="+mn-cs"/>
                <a:hlinkClick r:id="rId18"/>
              </a:rPr>
              <a:t>Nov. 13 Lunenburg keeps electrical utility, plans to double grid capacity</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9"/>
              </a:rPr>
              <a:t>Nov. 14 Cabot golf properties contribute $1.2M in taxes to Inverness County</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0"/>
              </a:rPr>
              <a:t>Nov. 19 Plans for Halifax-area development off Highway 102 corridor raise concerns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1"/>
              </a:rPr>
              <a:t>Nov. 21 West Hants didn't need its water contingency plan this year, but it is better prepared for future droughts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2"/>
              </a:rPr>
              <a:t>Nov. 25 N.S. libraries ask users to contact MLAs, municipalities about impending cuts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3"/>
              </a:rPr>
              <a:t>Nov. 29 Colchester mayor promises overview of Truro community centre controversy</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4"/>
              </a:rPr>
              <a:t>Nov. 29 'Can't get 'er done fast enough': Behind the push to open a new Annapolis Valley pool</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5"/>
              </a:rPr>
              <a:t>Dec. 2 N.S. government has no plans to consider guaranteed basic income</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6"/>
              </a:rPr>
              <a:t>Dec. 4 Halifax police board says use of force policy must prioritize de-escalation, training</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7"/>
              </a:rPr>
              <a:t>Dec. 9 'Like dog poo': Historic N.S. garden gets a smelly surprise from tree</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8"/>
              </a:rPr>
              <a:t>Dec. 10 West Hants council approves $20K for warming centre</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9"/>
              </a:rPr>
              <a:t>Dec. 10 Fishermen concerned Ingonish sewer outfall will affect harbour livelihoods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0"/>
              </a:rPr>
              <a:t>Dec. 10 Halifax mayor did not break code of conduct with CAO comments, investigator found</a:t>
            </a:r>
            <a:endParaRPr lang="en-CA" sz="1100" b="0" i="0" u="sng" strike="noStrike" kern="1200" dirty="0">
              <a:solidFill>
                <a:schemeClr val="tx1"/>
              </a:solidFill>
              <a:effectLst/>
              <a:latin typeface="+mn-lt"/>
              <a:ea typeface="+mn-ea"/>
              <a:cs typeface="+mn-cs"/>
            </a:endParaRPr>
          </a:p>
          <a:p>
            <a:pPr marL="0" marR="0" lvl="0" indent="0" algn="l" defTabSz="457166" rtl="0" eaLnBrk="1" fontAlgn="auto" latinLnBrk="0" hangingPunct="1">
              <a:lnSpc>
                <a:spcPct val="100000"/>
              </a:lnSpc>
              <a:spcBef>
                <a:spcPts val="0"/>
              </a:spcBef>
              <a:spcAft>
                <a:spcPts val="0"/>
              </a:spcAft>
              <a:buClrTx/>
              <a:buSzTx/>
              <a:buFontTx/>
              <a:buNone/>
              <a:tabLst/>
              <a:defRPr/>
            </a:pPr>
            <a:r>
              <a:rPr lang="en-CA" sz="1100" b="0" i="0" u="sng" strike="noStrike" kern="1200" dirty="0">
                <a:solidFill>
                  <a:schemeClr val="tx1"/>
                </a:solidFill>
                <a:effectLst/>
                <a:latin typeface="+mn-lt"/>
                <a:ea typeface="+mn-ea"/>
                <a:cs typeface="+mn-cs"/>
                <a:hlinkClick r:id="rId31"/>
              </a:rPr>
              <a:t>Dec. 17 Richmond County resident says spending records reveal questionable expenses</a:t>
            </a:r>
            <a:r>
              <a:rPr lang="en-CA" dirty="0">
                <a:effectLst/>
              </a:rPr>
              <a:t> </a:t>
            </a:r>
          </a:p>
          <a:p>
            <a:pPr marL="0" marR="0" lvl="0" indent="0" algn="l" defTabSz="457166" rtl="0" eaLnBrk="1" fontAlgn="auto" latinLnBrk="0" hangingPunct="1">
              <a:lnSpc>
                <a:spcPct val="100000"/>
              </a:lnSpc>
              <a:spcBef>
                <a:spcPts val="0"/>
              </a:spcBef>
              <a:spcAft>
                <a:spcPts val="0"/>
              </a:spcAft>
              <a:buClrTx/>
              <a:buSzTx/>
              <a:buFontTx/>
              <a:buNone/>
              <a:tabLst/>
              <a:defRPr/>
            </a:pPr>
            <a:r>
              <a:rPr lang="en-CA" sz="1100" b="0" i="0" u="sng" strike="noStrike" kern="1200" dirty="0">
                <a:solidFill>
                  <a:schemeClr val="tx1"/>
                </a:solidFill>
                <a:effectLst/>
                <a:latin typeface="+mn-lt"/>
                <a:ea typeface="+mn-ea"/>
                <a:cs typeface="+mn-cs"/>
                <a:hlinkClick r:id="rId32"/>
              </a:rPr>
              <a:t>Dec. 31 Councillor says cops should be called if Dartmouth Cove development work begins</a:t>
            </a:r>
            <a:r>
              <a:rPr lang="en-CA" dirty="0">
                <a:effectLst/>
              </a:rPr>
              <a:t> </a:t>
            </a:r>
          </a:p>
          <a:p>
            <a:endParaRPr lang="en-CA" sz="1100" b="0" i="0" u="sng" strike="noStrike" kern="1200" dirty="0">
              <a:solidFill>
                <a:schemeClr val="tx1"/>
              </a:solidFill>
              <a:effectLst/>
              <a:latin typeface="+mn-lt"/>
              <a:ea typeface="+mn-ea"/>
              <a:cs typeface="+mn-cs"/>
            </a:endParaRPr>
          </a:p>
          <a:p>
            <a:endParaRPr lang="en-CA" sz="11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The Chronicle Herald</a:t>
            </a:r>
          </a:p>
          <a:p>
            <a:r>
              <a:rPr lang="en-CA" sz="1100" b="0" i="0" u="sng" strike="noStrike" kern="1200" dirty="0">
                <a:solidFill>
                  <a:schemeClr val="tx1"/>
                </a:solidFill>
                <a:effectLst/>
                <a:latin typeface="+mn-lt"/>
                <a:ea typeface="+mn-ea"/>
                <a:cs typeface="+mn-cs"/>
                <a:hlinkClick r:id="rId33"/>
              </a:rPr>
              <a:t>Oct. 1 Evacuation area expanded again as Lake George wildfire doubles in size</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4"/>
              </a:rPr>
              <a:t>Dec. 11 Opinion: Cybercriminals helpfully exposed Nova Scotia Power’s weaknesses</a:t>
            </a:r>
            <a:endParaRPr lang="en-CA" sz="1100" b="0" i="0" u="sng" strike="noStrike" kern="1200" dirty="0">
              <a:solidFill>
                <a:schemeClr val="tx1"/>
              </a:solidFill>
              <a:effectLst/>
              <a:latin typeface="+mn-lt"/>
              <a:ea typeface="+mn-ea"/>
              <a:cs typeface="+mn-cs"/>
            </a:endParaRPr>
          </a:p>
          <a:p>
            <a:endParaRPr lang="en-CA" sz="11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Cape Breton Post</a:t>
            </a:r>
          </a:p>
          <a:p>
            <a:r>
              <a:rPr lang="en-CA" sz="1100" b="0" i="0" u="sng" strike="noStrike" kern="1200" dirty="0">
                <a:solidFill>
                  <a:schemeClr val="tx1"/>
                </a:solidFill>
                <a:effectLst/>
                <a:latin typeface="+mn-lt"/>
                <a:ea typeface="+mn-ea"/>
                <a:cs typeface="+mn-cs"/>
                <a:hlinkClick r:id="rId35"/>
              </a:rPr>
              <a:t>Oct. 15 CBRM councillor Paul Nickituk takes medical leave of absence following cancer diagnosis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6"/>
              </a:rPr>
              <a:t>Oct. 24 Struggles, signs of life and identities lost: Looking back at 30 years of CBRM amalgamation</a:t>
            </a:r>
            <a:endParaRPr lang="en-CA" sz="1100" b="0" i="0" u="sng" strike="noStrike" kern="1200" dirty="0">
              <a:solidFill>
                <a:schemeClr val="tx1"/>
              </a:solidFill>
              <a:effectLst/>
              <a:latin typeface="+mn-lt"/>
              <a:ea typeface="+mn-ea"/>
              <a:cs typeface="+mn-cs"/>
            </a:endParaRPr>
          </a:p>
          <a:p>
            <a:endParaRPr lang="en-CA" sz="11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The Canadian Press</a:t>
            </a:r>
          </a:p>
          <a:p>
            <a:r>
              <a:rPr lang="en-CA" sz="1100" b="0" i="0" u="sng" strike="noStrike" kern="1200" dirty="0">
                <a:solidFill>
                  <a:schemeClr val="tx1"/>
                </a:solidFill>
                <a:effectLst/>
                <a:latin typeface="+mn-lt"/>
                <a:ea typeface="+mn-ea"/>
                <a:cs typeface="+mn-cs"/>
                <a:hlinkClick r:id="rId37"/>
              </a:rPr>
              <a:t>Oct. 13 Nova Scotia offers up to $3,000 to wildfire evacuees in Kings County</a:t>
            </a:r>
            <a:endParaRPr lang="en-CA" sz="1100" b="0" i="0" u="sng" strike="noStrike" kern="1200" dirty="0">
              <a:solidFill>
                <a:schemeClr val="tx1"/>
              </a:solidFill>
              <a:effectLst/>
              <a:latin typeface="+mn-lt"/>
              <a:ea typeface="+mn-ea"/>
              <a:cs typeface="+mn-cs"/>
            </a:endParaRPr>
          </a:p>
          <a:p>
            <a:endParaRPr lang="en-CA" sz="11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Annapolis Valley Register</a:t>
            </a:r>
          </a:p>
          <a:p>
            <a:r>
              <a:rPr lang="en-CA" sz="1100" b="0" i="0" u="sng" strike="noStrike" kern="1200" dirty="0">
                <a:solidFill>
                  <a:schemeClr val="tx1"/>
                </a:solidFill>
                <a:effectLst/>
                <a:latin typeface="+mn-lt"/>
                <a:ea typeface="+mn-ea"/>
                <a:cs typeface="+mn-cs"/>
                <a:hlinkClick r:id="rId38"/>
              </a:rPr>
              <a:t>Nov. 3 Annapolis considering waiving building fees following disasters</a:t>
            </a:r>
            <a:endParaRPr lang="en-CA" sz="1100" b="0" i="0" u="sng" strike="noStrike" kern="1200" dirty="0">
              <a:solidFill>
                <a:schemeClr val="tx1"/>
              </a:solidFill>
              <a:effectLst/>
              <a:latin typeface="+mn-lt"/>
              <a:ea typeface="+mn-ea"/>
              <a:cs typeface="+mn-cs"/>
            </a:endParaRPr>
          </a:p>
          <a:p>
            <a:endParaRPr lang="en-CA" sz="11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PressReader</a:t>
            </a:r>
          </a:p>
          <a:p>
            <a:r>
              <a:rPr lang="en-CA" sz="1100" b="0" i="0" u="sng" strike="noStrike" kern="1200" dirty="0">
                <a:solidFill>
                  <a:schemeClr val="tx1"/>
                </a:solidFill>
                <a:effectLst/>
                <a:latin typeface="+mn-lt"/>
                <a:ea typeface="+mn-ea"/>
                <a:cs typeface="+mn-cs"/>
                <a:hlinkClick r:id="rId39"/>
              </a:rPr>
              <a:t>Nov. 12 Short-term rental operators checking out</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0"/>
              </a:rPr>
              <a:t>Nov. 14 Deed transfer tax passes final vote</a:t>
            </a:r>
            <a:r>
              <a:rPr lang="en-CA" dirty="0">
                <a:effectLst/>
              </a:rPr>
              <a:t> </a:t>
            </a:r>
          </a:p>
          <a:p>
            <a:r>
              <a:rPr lang="en-CA" sz="1100" b="0" i="0" u="sng" strike="noStrike" kern="1200" dirty="0">
                <a:solidFill>
                  <a:schemeClr val="tx1"/>
                </a:solidFill>
                <a:effectLst/>
                <a:latin typeface="+mn-lt"/>
                <a:ea typeface="+mn-ea"/>
                <a:cs typeface="+mn-cs"/>
                <a:hlinkClick r:id="rId41"/>
              </a:rPr>
              <a:t>Nov. 20 Drought com­mit­tee will tackle dry wells</a:t>
            </a:r>
            <a:endParaRPr lang="en-CA" sz="1100" b="0" i="0" u="sng" strike="noStrike" kern="1200" dirty="0">
              <a:solidFill>
                <a:schemeClr val="tx1"/>
              </a:solidFill>
              <a:effectLst/>
              <a:latin typeface="+mn-lt"/>
              <a:ea typeface="+mn-ea"/>
              <a:cs typeface="+mn-cs"/>
            </a:endParaRPr>
          </a:p>
          <a:p>
            <a:endParaRPr lang="en-CA" sz="11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The Laker News</a:t>
            </a:r>
          </a:p>
          <a:p>
            <a:r>
              <a:rPr lang="en-CA" sz="1100" b="0" i="0" u="sng" strike="noStrike" kern="1200" dirty="0">
                <a:solidFill>
                  <a:schemeClr val="tx1"/>
                </a:solidFill>
                <a:effectLst/>
                <a:latin typeface="+mn-lt"/>
                <a:ea typeface="+mn-ea"/>
                <a:cs typeface="+mn-cs"/>
                <a:hlinkClick r:id="rId42"/>
              </a:rPr>
              <a:t>Nov. 18 Province announces funding to protect first Acadian Cemetery, replica chapel from climate change</a:t>
            </a:r>
            <a:endParaRPr lang="en-CA" sz="1100" b="0" i="0" u="sng" strike="noStrike" kern="1200" dirty="0">
              <a:solidFill>
                <a:schemeClr val="tx1"/>
              </a:solidFill>
              <a:effectLst/>
              <a:latin typeface="+mn-lt"/>
              <a:ea typeface="+mn-ea"/>
              <a:cs typeface="+mn-cs"/>
            </a:endParaRPr>
          </a:p>
          <a:p>
            <a:endParaRPr lang="en-CA" sz="1100" b="0" i="0" u="sng" strike="noStrike" kern="1200" dirty="0">
              <a:solidFill>
                <a:schemeClr val="tx1"/>
              </a:solidFill>
              <a:effectLst/>
              <a:latin typeface="+mn-lt"/>
              <a:ea typeface="+mn-ea"/>
              <a:cs typeface="+mn-cs"/>
            </a:endParaRPr>
          </a:p>
          <a:p>
            <a:r>
              <a:rPr lang="en-CA" sz="1100" b="1" i="0" u="sng" strike="noStrike" kern="1200" dirty="0">
                <a:solidFill>
                  <a:schemeClr val="tx1"/>
                </a:solidFill>
                <a:effectLst/>
                <a:latin typeface="+mn-lt"/>
                <a:ea typeface="+mn-ea"/>
                <a:cs typeface="+mn-cs"/>
              </a:rPr>
              <a:t>I</a:t>
            </a:r>
            <a:r>
              <a:rPr lang="en-CA" sz="1100" b="1" i="0" u="none" strike="noStrike" kern="1200" dirty="0">
                <a:solidFill>
                  <a:schemeClr val="tx1"/>
                </a:solidFill>
                <a:effectLst/>
                <a:latin typeface="+mn-lt"/>
                <a:ea typeface="+mn-ea"/>
                <a:cs typeface="+mn-cs"/>
              </a:rPr>
              <a:t>nsurance Business</a:t>
            </a:r>
          </a:p>
          <a:p>
            <a:r>
              <a:rPr lang="en-CA" sz="1100" b="0" i="0" u="sng" strike="noStrike" kern="1200" dirty="0">
                <a:solidFill>
                  <a:schemeClr val="tx1"/>
                </a:solidFill>
                <a:effectLst/>
                <a:latin typeface="+mn-lt"/>
                <a:ea typeface="+mn-ea"/>
                <a:cs typeface="+mn-cs"/>
                <a:hlinkClick r:id="rId43"/>
              </a:rPr>
              <a:t>Dec. 4 Canadian homeowners urged to review winter insurance coverage as storm risks rise - With severe weather increasing in intensity and frequency, risk mitigation is crucial</a:t>
            </a:r>
            <a:r>
              <a:rPr lang="en-CA" dirty="0">
                <a:effectLst/>
              </a:rPr>
              <a:t> </a:t>
            </a:r>
          </a:p>
          <a:p>
            <a:endParaRPr lang="en-CA" dirty="0">
              <a:effectLst/>
            </a:endParaRPr>
          </a:p>
        </p:txBody>
      </p:sp>
      <p:sp>
        <p:nvSpPr>
          <p:cNvPr id="4" name="Slide Number Placeholder 3"/>
          <p:cNvSpPr>
            <a:spLocks noGrp="1"/>
          </p:cNvSpPr>
          <p:nvPr>
            <p:ph type="sldNum" sz="quarter" idx="5"/>
          </p:nvPr>
        </p:nvSpPr>
        <p:spPr/>
        <p:txBody>
          <a:bodyPr/>
          <a:lstStyle/>
          <a:p>
            <a:fld id="{E9DE8BC6-1A8E-6F40-BA00-B83031D29F77}" type="slidenum">
              <a:rPr lang="en-US" smtClean="0"/>
              <a:t>28</a:t>
            </a:fld>
            <a:endParaRPr lang="en-US" dirty="0"/>
          </a:p>
        </p:txBody>
      </p:sp>
    </p:spTree>
    <p:extLst>
      <p:ext uri="{BB962C8B-B14F-4D97-AF65-F5344CB8AC3E}">
        <p14:creationId xmlns:p14="http://schemas.microsoft.com/office/powerpoint/2010/main" val="3493329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a:t>
            </a:fld>
            <a:endParaRPr lang="en-US" dirty="0"/>
          </a:p>
        </p:txBody>
      </p:sp>
    </p:spTree>
    <p:extLst>
      <p:ext uri="{BB962C8B-B14F-4D97-AF65-F5344CB8AC3E}">
        <p14:creationId xmlns:p14="http://schemas.microsoft.com/office/powerpoint/2010/main" val="1433590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CA" sz="1100" b="1" i="0" u="none" strike="noStrike" kern="1200" dirty="0">
                <a:solidFill>
                  <a:schemeClr val="tx1"/>
                </a:solidFill>
                <a:effectLst/>
                <a:latin typeface="+mn-lt"/>
                <a:ea typeface="+mn-ea"/>
                <a:cs typeface="+mn-cs"/>
              </a:rPr>
              <a:t>RADIO</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
              </a:rPr>
              <a:t>Oct. 8 - Y95.5 - Yarmouth volunteer reception highlights those who give their time</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
              </a:rPr>
              <a:t>Oct. 8 - Y95.5 - Yarmouth warden says they’re helping people through dry spell</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
              </a:rPr>
              <a:t>Oct. 8 - 101.5 The Hawk - Bridges closed for months until repaired or replaced in Port Hawkesbury</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6"/>
              </a:rPr>
              <a:t>Oct. 8 - 101.5 The Hawk - Fire flow testing in Port Hawkesbury</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7"/>
              </a:rPr>
              <a:t>Oct. 14 - Y95.5 - Argyle wants province to add signage at wharves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8"/>
              </a:rPr>
              <a:t>Oct. 14 - 101.5 The Hawk - Additional housing is coming to Antigonish provided by federal funding</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9"/>
              </a:rPr>
              <a:t>Oct. 15. - Y95.5 - Showers, laundry available on Sherose Island as drought continues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0"/>
              </a:rPr>
              <a:t>Oct. 21 - CKBW - Taking action towards climate change across Nova Scotia</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1"/>
              </a:rPr>
              <a:t>Oct. 21 - 101.5 The Hawk - Time to name the Inverness Multicourt Facility</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2"/>
              </a:rPr>
              <a:t>Oct. 22 - 101.5 The Hawk - Less Canadians going south leads to ‘CAT’ ferry passenger drop</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3"/>
              </a:rPr>
              <a:t>Oct. 24 - 101.5 The Hawk - New Board Chair for ECRL</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4"/>
              </a:rPr>
              <a:t>Oct. 29 - 101.5 The Hawk - N.S. municipality federation sounds alarm on threats, hostility toward elected officials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5"/>
              </a:rPr>
              <a:t>Oct. 31 - Y95.5 - Yarmouth launches surplus lands policy to boost affordable housing</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6"/>
              </a:rPr>
              <a:t>Nov. 7 - 101.5 The Hawk - Bridgewater Mayor David Mitchell elected as new NSFM President</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7"/>
              </a:rPr>
              <a:t>Nov. 13 - Y95.5 - Economic impact study on ‘CAT’ ferry expected in ‘coming months;’ Tilley</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8"/>
              </a:rPr>
              <a:t>Nov. 14 - Y95.5 - Town of Yarmouth to host tree lighting November 28</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9"/>
              </a:rPr>
              <a:t>Nov. 20 - 101.5 The Hawk - Inverness County wants feedback on sewer and water bylaw</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0"/>
              </a:rPr>
              <a:t>Nov. 25 - Y95.5 - Development proposed for former Yarmouth tourist bureau</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1"/>
              </a:rPr>
              <a:t>Nov. 25 - CKBW -New panel taps industry leaders to launch Atlantic economic growth</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2"/>
              </a:rPr>
              <a:t>Nov. 25 - 101.5 The Hawk - Pictou-Antigonish libraries may cut hours, programs and services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3"/>
              </a:rPr>
              <a:t>Nov. 28 - Y95.5 - Accessibility a focus for Western Counties Regional Library</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4"/>
              </a:rPr>
              <a:t>Dec. 4 - 101.5 The Hawk - Sewer and water bylaw scrapped by Inverness County</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5"/>
              </a:rPr>
              <a:t>Dec. 15 - 101.5 The Hawk - Antigonish construction traffic delays affect local businesses</a:t>
            </a:r>
            <a:endParaRPr lang="en-CA" sz="1100" b="0" i="0" u="sng" strike="noStrike" kern="1200" dirty="0">
              <a:solidFill>
                <a:schemeClr val="tx1"/>
              </a:solidFill>
              <a:effectLst/>
              <a:latin typeface="+mn-lt"/>
              <a:ea typeface="+mn-ea"/>
              <a:cs typeface="+mn-cs"/>
            </a:endParaRPr>
          </a:p>
          <a:p>
            <a:pPr marL="0" marR="0" lvl="0" indent="0" algn="l" defTabSz="457166" rtl="0" eaLnBrk="1" fontAlgn="auto" latinLnBrk="0" hangingPunct="1">
              <a:lnSpc>
                <a:spcPct val="100000"/>
              </a:lnSpc>
              <a:spcBef>
                <a:spcPts val="0"/>
              </a:spcBef>
              <a:spcAft>
                <a:spcPts val="0"/>
              </a:spcAft>
              <a:buClrTx/>
              <a:buSzTx/>
              <a:buFontTx/>
              <a:buNone/>
              <a:tabLst/>
              <a:defRPr/>
            </a:pPr>
            <a:r>
              <a:rPr lang="en-CA" sz="1100" b="0" i="0" u="sng" strike="noStrike" kern="1200" dirty="0">
                <a:solidFill>
                  <a:schemeClr val="tx1"/>
                </a:solidFill>
                <a:effectLst/>
                <a:latin typeface="+mn-lt"/>
                <a:ea typeface="+mn-ea"/>
                <a:cs typeface="+mn-cs"/>
                <a:hlinkClick r:id="rId26"/>
              </a:rPr>
              <a:t>Dec. 16 - CKBW - Special election in Shelburne on February 21</a:t>
            </a:r>
            <a:endParaRPr lang="en-CA" sz="1100" b="0" i="0" u="sng" strike="noStrike" kern="1200" dirty="0">
              <a:solidFill>
                <a:schemeClr val="tx1"/>
              </a:solidFill>
              <a:effectLst/>
              <a:latin typeface="+mn-lt"/>
              <a:ea typeface="+mn-ea"/>
              <a:cs typeface="+mn-cs"/>
            </a:endParaRPr>
          </a:p>
          <a:p>
            <a:pPr marL="0" marR="0" lvl="0" indent="0" algn="l" defTabSz="457166" rtl="0" eaLnBrk="1" fontAlgn="auto" latinLnBrk="0" hangingPunct="1">
              <a:lnSpc>
                <a:spcPct val="100000"/>
              </a:lnSpc>
              <a:spcBef>
                <a:spcPts val="0"/>
              </a:spcBef>
              <a:spcAft>
                <a:spcPts val="0"/>
              </a:spcAft>
              <a:buClrTx/>
              <a:buSzTx/>
              <a:buFontTx/>
              <a:buNone/>
              <a:tabLst/>
              <a:defRPr/>
            </a:pPr>
            <a:r>
              <a:rPr lang="en-CA" sz="1100" b="0" i="0" u="sng" strike="noStrike" kern="1200" dirty="0">
                <a:solidFill>
                  <a:schemeClr val="tx1"/>
                </a:solidFill>
                <a:effectLst/>
                <a:latin typeface="+mn-lt"/>
                <a:ea typeface="+mn-ea"/>
                <a:cs typeface="+mn-cs"/>
                <a:hlinkClick r:id="rId27"/>
              </a:rPr>
              <a:t>Dec. 17 Staffing at Yarmouth Fire Department not meeting standards; union</a:t>
            </a:r>
            <a:r>
              <a:rPr lang="en-CA" dirty="0">
                <a:effectLst/>
              </a:rPr>
              <a:t> </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8"/>
              </a:rPr>
              <a:t>Dec. 31 - Acadia Broadcasting - Rocky start to 2025 with big items addressed, say Halifax Councillors</a:t>
            </a:r>
            <a:endParaRPr lang="en-CA" sz="1100" b="0" i="0" u="sng" strike="noStrike" kern="1200" dirty="0">
              <a:solidFill>
                <a:schemeClr val="tx1"/>
              </a:solidFill>
              <a:effectLst/>
              <a:latin typeface="+mn-lt"/>
              <a:ea typeface="+mn-ea"/>
              <a:cs typeface="+mn-cs"/>
            </a:endParaRPr>
          </a:p>
          <a:p>
            <a:endParaRPr lang="en-CA" sz="11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CityNews 95.7</a:t>
            </a:r>
          </a:p>
          <a:p>
            <a:r>
              <a:rPr lang="en-CA" sz="1100" b="0" i="0" u="sng" strike="noStrike" kern="1200" dirty="0">
                <a:solidFill>
                  <a:schemeClr val="tx1"/>
                </a:solidFill>
                <a:effectLst/>
                <a:latin typeface="+mn-lt"/>
                <a:ea typeface="+mn-ea"/>
                <a:cs typeface="+mn-cs"/>
                <a:hlinkClick r:id="rId29"/>
              </a:rPr>
              <a:t>Oct. 8 Council votes in favour of restricting infilling at Dartmouth Cove</a:t>
            </a:r>
            <a:r>
              <a:rPr lang="en-CA" dirty="0">
                <a:effectLst/>
              </a:rPr>
              <a:t> </a:t>
            </a:r>
          </a:p>
        </p:txBody>
      </p:sp>
      <p:sp>
        <p:nvSpPr>
          <p:cNvPr id="4" name="Slide Number Placeholder 3"/>
          <p:cNvSpPr>
            <a:spLocks noGrp="1"/>
          </p:cNvSpPr>
          <p:nvPr>
            <p:ph type="sldNum" sz="quarter" idx="5"/>
          </p:nvPr>
        </p:nvSpPr>
        <p:spPr/>
        <p:txBody>
          <a:bodyPr/>
          <a:lstStyle/>
          <a:p>
            <a:fld id="{E9DE8BC6-1A8E-6F40-BA00-B83031D29F77}" type="slidenum">
              <a:rPr lang="en-US" smtClean="0"/>
              <a:t>29</a:t>
            </a:fld>
            <a:endParaRPr lang="en-US" dirty="0"/>
          </a:p>
        </p:txBody>
      </p:sp>
    </p:spTree>
    <p:extLst>
      <p:ext uri="{BB962C8B-B14F-4D97-AF65-F5344CB8AC3E}">
        <p14:creationId xmlns:p14="http://schemas.microsoft.com/office/powerpoint/2010/main" val="22557657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CA" sz="1100" b="1" i="0" u="none" strike="noStrike" kern="1200" dirty="0">
                <a:solidFill>
                  <a:schemeClr val="tx1"/>
                </a:solidFill>
                <a:effectLst/>
                <a:latin typeface="+mn-lt"/>
                <a:ea typeface="+mn-ea"/>
                <a:cs typeface="+mn-cs"/>
              </a:rPr>
              <a:t>ONLINE</a:t>
            </a:r>
            <a:endParaRPr lang="en-CA" sz="1800" b="1" i="0" u="none" strike="noStrike" kern="1200" dirty="0">
              <a:solidFill>
                <a:schemeClr val="tx1"/>
              </a:solidFill>
              <a:effectLst/>
              <a:latin typeface="+mn-lt"/>
              <a:ea typeface="+mn-ea"/>
              <a:cs typeface="+mn-cs"/>
            </a:endParaRPr>
          </a:p>
          <a:p>
            <a:endParaRPr lang="en-CA" sz="1800" b="1" i="0" u="none"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Government of NS</a:t>
            </a:r>
          </a:p>
          <a:p>
            <a:r>
              <a:rPr lang="en-CA" sz="1100" b="0" i="0" u="sng" strike="noStrike" kern="1200" dirty="0">
                <a:solidFill>
                  <a:schemeClr val="tx1"/>
                </a:solidFill>
                <a:effectLst/>
                <a:latin typeface="+mn-lt"/>
                <a:ea typeface="+mn-ea"/>
                <a:cs typeface="+mn-cs"/>
                <a:hlinkClick r:id="rId3"/>
              </a:rPr>
              <a:t>Oct. 7 Amendments Clarify Code of Conduct for Elected Officials</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
              </a:rPr>
              <a:t>Oct. 27 More Nova Scotia Communities Taking Action to Become Resilient to Climate Change</a:t>
            </a:r>
            <a:r>
              <a:rPr lang="en-CA" dirty="0">
                <a:effectLst/>
              </a:rPr>
              <a:t> </a:t>
            </a:r>
          </a:p>
        </p:txBody>
      </p:sp>
      <p:sp>
        <p:nvSpPr>
          <p:cNvPr id="4" name="Slide Number Placeholder 3"/>
          <p:cNvSpPr>
            <a:spLocks noGrp="1"/>
          </p:cNvSpPr>
          <p:nvPr>
            <p:ph type="sldNum" sz="quarter" idx="5"/>
          </p:nvPr>
        </p:nvSpPr>
        <p:spPr/>
        <p:txBody>
          <a:bodyPr/>
          <a:lstStyle/>
          <a:p>
            <a:fld id="{E9DE8BC6-1A8E-6F40-BA00-B83031D29F77}" type="slidenum">
              <a:rPr lang="en-US" smtClean="0"/>
              <a:t>30</a:t>
            </a:fld>
            <a:endParaRPr lang="en-US" dirty="0"/>
          </a:p>
        </p:txBody>
      </p:sp>
    </p:spTree>
    <p:extLst>
      <p:ext uri="{BB962C8B-B14F-4D97-AF65-F5344CB8AC3E}">
        <p14:creationId xmlns:p14="http://schemas.microsoft.com/office/powerpoint/2010/main" val="16566840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Audience/Distribution 708</a:t>
            </a:r>
          </a:p>
        </p:txBody>
      </p:sp>
      <p:sp>
        <p:nvSpPr>
          <p:cNvPr id="4" name="Slide Number Placeholder 3"/>
          <p:cNvSpPr>
            <a:spLocks noGrp="1"/>
          </p:cNvSpPr>
          <p:nvPr>
            <p:ph type="sldNum" sz="quarter" idx="5"/>
          </p:nvPr>
        </p:nvSpPr>
        <p:spPr/>
        <p:txBody>
          <a:bodyPr/>
          <a:lstStyle/>
          <a:p>
            <a:fld id="{E9DE8BC6-1A8E-6F40-BA00-B83031D29F77}" type="slidenum">
              <a:rPr lang="en-US" smtClean="0"/>
              <a:t>32</a:t>
            </a:fld>
            <a:endParaRPr lang="en-US" dirty="0"/>
          </a:p>
        </p:txBody>
      </p:sp>
    </p:spTree>
    <p:extLst>
      <p:ext uri="{BB962C8B-B14F-4D97-AF65-F5344CB8AC3E}">
        <p14:creationId xmlns:p14="http://schemas.microsoft.com/office/powerpoint/2010/main" val="40700612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33</a:t>
            </a:fld>
            <a:endParaRPr lang="en-US" dirty="0"/>
          </a:p>
        </p:txBody>
      </p:sp>
    </p:spTree>
    <p:extLst>
      <p:ext uri="{BB962C8B-B14F-4D97-AF65-F5344CB8AC3E}">
        <p14:creationId xmlns:p14="http://schemas.microsoft.com/office/powerpoint/2010/main" val="12863463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409B4-87B9-EB9C-11C6-C3090E95B2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3C3445-7179-762D-F35C-E676EEC71F61}"/>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611FA976-E578-B378-9525-8F9908490E39}"/>
              </a:ext>
            </a:extLst>
          </p:cNvPr>
          <p:cNvSpPr>
            <a:spLocks noGrp="1"/>
          </p:cNvSpPr>
          <p:nvPr>
            <p:ph type="body" idx="1"/>
          </p:nvPr>
        </p:nvSpPr>
        <p:spPr/>
        <p:txBody>
          <a:bodyPr/>
          <a:lstStyle/>
          <a:p>
            <a:r>
              <a:rPr lang="en-CA" b="1" dirty="0"/>
              <a:t>Key Insights:</a:t>
            </a:r>
            <a:endParaRPr lang="en-CA" dirty="0"/>
          </a:p>
          <a:p>
            <a:r>
              <a:rPr lang="en-CA" dirty="0"/>
              <a:t>Nearly half of recipients are opening the Monday Memo, indicating strong engagement with content.</a:t>
            </a:r>
          </a:p>
          <a:p>
            <a:r>
              <a:rPr lang="en-CA" dirty="0"/>
              <a:t>Click-through rate is just under 10%, showing that while readers open the newsletter, there’s room to boost interaction with links or calls-to-action.</a:t>
            </a:r>
          </a:p>
          <a:p>
            <a:r>
              <a:rPr lang="en-CA" dirty="0"/>
              <a:t>Consistent open rates suggest subject lines are effective; testing link placement or more compelling CTAs could improve click performance.</a:t>
            </a:r>
          </a:p>
        </p:txBody>
      </p:sp>
      <p:sp>
        <p:nvSpPr>
          <p:cNvPr id="4" name="Slide Number Placeholder 3">
            <a:extLst>
              <a:ext uri="{FF2B5EF4-FFF2-40B4-BE49-F238E27FC236}">
                <a16:creationId xmlns:a16="http://schemas.microsoft.com/office/drawing/2014/main" id="{F29CE72A-8909-4F7C-A5B0-2539A6283D35}"/>
              </a:ext>
            </a:extLst>
          </p:cNvPr>
          <p:cNvSpPr>
            <a:spLocks noGrp="1"/>
          </p:cNvSpPr>
          <p:nvPr>
            <p:ph type="sldNum" sz="quarter" idx="5"/>
          </p:nvPr>
        </p:nvSpPr>
        <p:spPr/>
        <p:txBody>
          <a:bodyPr/>
          <a:lstStyle/>
          <a:p>
            <a:fld id="{E9DE8BC6-1A8E-6F40-BA00-B83031D29F77}" type="slidenum">
              <a:rPr lang="en-US" smtClean="0"/>
              <a:t>34</a:t>
            </a:fld>
            <a:endParaRPr lang="en-US" dirty="0"/>
          </a:p>
        </p:txBody>
      </p:sp>
    </p:spTree>
    <p:extLst>
      <p:ext uri="{BB962C8B-B14F-4D97-AF65-F5344CB8AC3E}">
        <p14:creationId xmlns:p14="http://schemas.microsoft.com/office/powerpoint/2010/main" val="28097255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algn="l" rtl="0"/>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35</a:t>
            </a:fld>
            <a:endParaRPr lang="en-US" dirty="0"/>
          </a:p>
        </p:txBody>
      </p:sp>
    </p:spTree>
    <p:extLst>
      <p:ext uri="{BB962C8B-B14F-4D97-AF65-F5344CB8AC3E}">
        <p14:creationId xmlns:p14="http://schemas.microsoft.com/office/powerpoint/2010/main" val="29559574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CA" sz="1100" b="1" i="0" kern="1200" dirty="0">
                <a:solidFill>
                  <a:schemeClr val="tx1"/>
                </a:solidFill>
                <a:effectLst/>
                <a:latin typeface="+mn-lt"/>
                <a:ea typeface="+mn-ea"/>
                <a:cs typeface="+mn-cs"/>
              </a:rPr>
              <a:t>Key Insights</a:t>
            </a:r>
          </a:p>
          <a:p>
            <a:r>
              <a:rPr lang="en-CA" sz="1100" b="0" i="0" kern="1200" dirty="0">
                <a:solidFill>
                  <a:schemeClr val="tx1"/>
                </a:solidFill>
                <a:effectLst/>
                <a:latin typeface="+mn-lt"/>
                <a:ea typeface="+mn-ea"/>
                <a:cs typeface="+mn-cs"/>
              </a:rPr>
              <a:t>-This represents strong quarter‑over‑quarter visibility and audience reach for SCCF.</a:t>
            </a:r>
          </a:p>
          <a:p>
            <a:pPr fontAlgn="t"/>
            <a:r>
              <a:rPr lang="en-CA" sz="1100" b="0" i="0" kern="1200" dirty="0">
                <a:solidFill>
                  <a:schemeClr val="tx1"/>
                </a:solidFill>
                <a:effectLst/>
                <a:latin typeface="+mn-lt"/>
                <a:ea typeface="+mn-ea"/>
                <a:cs typeface="+mn-cs"/>
              </a:rPr>
              <a:t>-Direct traffic was the primary driver, indicating strong brand recall and untracked shares.</a:t>
            </a:r>
          </a:p>
          <a:p>
            <a:pPr fontAlgn="t"/>
            <a:r>
              <a:rPr lang="en-CA" sz="1100" b="0" i="0" kern="1200" dirty="0">
                <a:solidFill>
                  <a:schemeClr val="tx1"/>
                </a:solidFill>
                <a:effectLst/>
                <a:latin typeface="+mn-lt"/>
                <a:ea typeface="+mn-ea"/>
                <a:cs typeface="+mn-cs"/>
              </a:rPr>
              <a:t>-Engagement is strongest around core credibility and funding‑related content.</a:t>
            </a:r>
          </a:p>
        </p:txBody>
      </p:sp>
      <p:sp>
        <p:nvSpPr>
          <p:cNvPr id="4" name="Slide Number Placeholder 3"/>
          <p:cNvSpPr>
            <a:spLocks noGrp="1"/>
          </p:cNvSpPr>
          <p:nvPr>
            <p:ph type="sldNum" sz="quarter" idx="5"/>
          </p:nvPr>
        </p:nvSpPr>
        <p:spPr/>
        <p:txBody>
          <a:bodyPr/>
          <a:lstStyle/>
          <a:p>
            <a:fld id="{E9DE8BC6-1A8E-6F40-BA00-B83031D29F77}" type="slidenum">
              <a:rPr lang="en-US" smtClean="0"/>
              <a:t>37</a:t>
            </a:fld>
            <a:endParaRPr lang="en-US" dirty="0"/>
          </a:p>
        </p:txBody>
      </p:sp>
    </p:spTree>
    <p:extLst>
      <p:ext uri="{BB962C8B-B14F-4D97-AF65-F5344CB8AC3E}">
        <p14:creationId xmlns:p14="http://schemas.microsoft.com/office/powerpoint/2010/main" val="34508060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ACC75-180E-5AFF-5416-68B38A7044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E524F4-D602-7F4A-9AAA-C9D394077D79}"/>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0DE5BBF3-5A93-A35E-CCAC-DA6971783D2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C142B65-40CF-FD85-1D31-C36079CC561B}"/>
              </a:ext>
            </a:extLst>
          </p:cNvPr>
          <p:cNvSpPr>
            <a:spLocks noGrp="1"/>
          </p:cNvSpPr>
          <p:nvPr>
            <p:ph type="sldNum" sz="quarter" idx="5"/>
          </p:nvPr>
        </p:nvSpPr>
        <p:spPr/>
        <p:txBody>
          <a:bodyPr/>
          <a:lstStyle/>
          <a:p>
            <a:fld id="{E9DE8BC6-1A8E-6F40-BA00-B83031D29F77}" type="slidenum">
              <a:rPr lang="en-US" smtClean="0"/>
              <a:t>38</a:t>
            </a:fld>
            <a:endParaRPr lang="en-US" dirty="0"/>
          </a:p>
        </p:txBody>
      </p:sp>
    </p:spTree>
    <p:extLst>
      <p:ext uri="{BB962C8B-B14F-4D97-AF65-F5344CB8AC3E}">
        <p14:creationId xmlns:p14="http://schemas.microsoft.com/office/powerpoint/2010/main" val="7934896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FB753-7567-F4C8-1614-7D398769F4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D8B34E-BFDB-0312-E061-8B37882CECA9}"/>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BEB1C03E-9AE5-3823-4E20-C8236E9A4C73}"/>
              </a:ext>
            </a:extLst>
          </p:cNvPr>
          <p:cNvSpPr>
            <a:spLocks noGrp="1"/>
          </p:cNvSpPr>
          <p:nvPr>
            <p:ph type="body" idx="1"/>
          </p:nvPr>
        </p:nvSpPr>
        <p:spPr/>
        <p:txBody>
          <a:bodyPr/>
          <a:lstStyle/>
          <a:p>
            <a:pPr fontAlgn="t"/>
            <a:r>
              <a:rPr lang="en-CA" sz="1100" b="1" i="0" kern="1200" dirty="0">
                <a:solidFill>
                  <a:schemeClr val="tx1"/>
                </a:solidFill>
                <a:effectLst/>
                <a:latin typeface="+mn-lt"/>
                <a:ea typeface="+mn-ea"/>
                <a:cs typeface="+mn-cs"/>
              </a:rPr>
              <a:t>Key Implications</a:t>
            </a:r>
          </a:p>
          <a:p>
            <a:pPr marL="171450" indent="-171450" fontAlgn="t">
              <a:buFont typeface="Arial" panose="020B0604020202020204" pitchFamily="34" charset="0"/>
              <a:buChar char="•"/>
            </a:pPr>
            <a:r>
              <a:rPr lang="en-CA" sz="1100" b="1" i="0" kern="1200" dirty="0">
                <a:solidFill>
                  <a:schemeClr val="tx1"/>
                </a:solidFill>
                <a:effectLst/>
                <a:latin typeface="+mn-lt"/>
                <a:ea typeface="+mn-ea"/>
                <a:cs typeface="+mn-cs"/>
              </a:rPr>
              <a:t>Brand demand is strong</a:t>
            </a:r>
            <a:r>
              <a:rPr lang="en-CA" sz="1100" b="0" i="0" kern="1200" dirty="0">
                <a:solidFill>
                  <a:schemeClr val="tx1"/>
                </a:solidFill>
                <a:effectLst/>
                <a:latin typeface="+mn-lt"/>
                <a:ea typeface="+mn-ea"/>
                <a:cs typeface="+mn-cs"/>
              </a:rPr>
              <a:t> (Direct). Now convert it: ensure visitors immediately see </a:t>
            </a:r>
            <a:r>
              <a:rPr lang="en-CA" sz="1100" b="1" i="0" kern="1200" dirty="0">
                <a:solidFill>
                  <a:schemeClr val="tx1"/>
                </a:solidFill>
                <a:effectLst/>
                <a:latin typeface="+mn-lt"/>
                <a:ea typeface="+mn-ea"/>
                <a:cs typeface="+mn-cs"/>
              </a:rPr>
              <a:t>“Funding” / “Am I eligible?”</a:t>
            </a:r>
            <a:r>
              <a:rPr lang="en-CA" sz="1100" b="0" i="0" kern="1200" dirty="0">
                <a:solidFill>
                  <a:schemeClr val="tx1"/>
                </a:solidFill>
                <a:effectLst/>
                <a:latin typeface="+mn-lt"/>
                <a:ea typeface="+mn-ea"/>
                <a:cs typeface="+mn-cs"/>
              </a:rPr>
              <a:t> prompts above the fold.</a:t>
            </a:r>
          </a:p>
          <a:p>
            <a:pPr marL="171450" indent="-171450" fontAlgn="t">
              <a:buFont typeface="Arial" panose="020B0604020202020204" pitchFamily="34" charset="0"/>
              <a:buChar char="•"/>
            </a:pPr>
            <a:r>
              <a:rPr lang="en-CA" sz="1100" b="1" i="0" kern="1200" dirty="0">
                <a:solidFill>
                  <a:schemeClr val="tx1"/>
                </a:solidFill>
                <a:effectLst/>
                <a:latin typeface="+mn-lt"/>
                <a:ea typeface="+mn-ea"/>
                <a:cs typeface="+mn-cs"/>
              </a:rPr>
              <a:t>SEO is the next growth lever</a:t>
            </a:r>
            <a:r>
              <a:rPr lang="en-CA" sz="1100" b="0" i="0" kern="1200" dirty="0">
                <a:solidFill>
                  <a:schemeClr val="tx1"/>
                </a:solidFill>
                <a:effectLst/>
                <a:latin typeface="+mn-lt"/>
                <a:ea typeface="+mn-ea"/>
                <a:cs typeface="+mn-cs"/>
              </a:rPr>
              <a:t>: +7% is fine, but given your audience, there’s room for </a:t>
            </a:r>
            <a:r>
              <a:rPr lang="en-CA" sz="1100" b="1" i="0" kern="1200" dirty="0">
                <a:solidFill>
                  <a:schemeClr val="tx1"/>
                </a:solidFill>
                <a:effectLst/>
                <a:latin typeface="+mn-lt"/>
                <a:ea typeface="+mn-ea"/>
                <a:cs typeface="+mn-cs"/>
              </a:rPr>
              <a:t>intent‑based content</a:t>
            </a:r>
            <a:r>
              <a:rPr lang="en-CA" sz="1100" b="0" i="0" kern="1200" dirty="0">
                <a:solidFill>
                  <a:schemeClr val="tx1"/>
                </a:solidFill>
                <a:effectLst/>
                <a:latin typeface="+mn-lt"/>
                <a:ea typeface="+mn-ea"/>
                <a:cs typeface="+mn-cs"/>
              </a:rPr>
              <a:t> around eligibility, timelines, and municipality‑specific queries.</a:t>
            </a:r>
          </a:p>
          <a:p>
            <a:pPr marL="171450" indent="-171450" fontAlgn="t">
              <a:buFont typeface="Arial" panose="020B0604020202020204" pitchFamily="34" charset="0"/>
              <a:buChar char="•"/>
            </a:pPr>
            <a:r>
              <a:rPr lang="en-CA" sz="1100" b="1" i="0" kern="1200" dirty="0">
                <a:solidFill>
                  <a:schemeClr val="tx1"/>
                </a:solidFill>
                <a:effectLst/>
                <a:latin typeface="+mn-lt"/>
                <a:ea typeface="+mn-ea"/>
                <a:cs typeface="+mn-cs"/>
              </a:rPr>
              <a:t>Referral is leaving growth on the table</a:t>
            </a:r>
            <a:r>
              <a:rPr lang="en-CA" sz="1100" b="0" i="0" kern="1200" dirty="0">
                <a:solidFill>
                  <a:schemeClr val="tx1"/>
                </a:solidFill>
                <a:effectLst/>
                <a:latin typeface="+mn-lt"/>
                <a:ea typeface="+mn-ea"/>
                <a:cs typeface="+mn-cs"/>
              </a:rPr>
              <a:t>: High‑authority partner links and media mentions can both </a:t>
            </a:r>
            <a:r>
              <a:rPr lang="en-CA" sz="1100" b="1" i="0" kern="1200" dirty="0">
                <a:solidFill>
                  <a:schemeClr val="tx1"/>
                </a:solidFill>
                <a:effectLst/>
                <a:latin typeface="+mn-lt"/>
                <a:ea typeface="+mn-ea"/>
                <a:cs typeface="+mn-cs"/>
              </a:rPr>
              <a:t>replenish top of funnel</a:t>
            </a:r>
            <a:r>
              <a:rPr lang="en-CA" sz="1100" b="0" i="0" kern="1200" dirty="0">
                <a:solidFill>
                  <a:schemeClr val="tx1"/>
                </a:solidFill>
                <a:effectLst/>
                <a:latin typeface="+mn-lt"/>
                <a:ea typeface="+mn-ea"/>
                <a:cs typeface="+mn-cs"/>
              </a:rPr>
              <a:t> and </a:t>
            </a:r>
            <a:r>
              <a:rPr lang="en-CA" sz="1100" b="1" i="0" kern="1200" dirty="0">
                <a:solidFill>
                  <a:schemeClr val="tx1"/>
                </a:solidFill>
                <a:effectLst/>
                <a:latin typeface="+mn-lt"/>
                <a:ea typeface="+mn-ea"/>
                <a:cs typeface="+mn-cs"/>
              </a:rPr>
              <a:t>boost SEO</a:t>
            </a:r>
            <a:r>
              <a:rPr lang="en-CA" sz="1100" b="0" i="0" kern="1200" dirty="0">
                <a:solidFill>
                  <a:schemeClr val="tx1"/>
                </a:solidFill>
                <a:effectLst/>
                <a:latin typeface="+mn-lt"/>
                <a:ea typeface="+mn-ea"/>
                <a:cs typeface="+mn-cs"/>
              </a:rPr>
              <a:t> via backlinks.</a:t>
            </a:r>
          </a:p>
          <a:p>
            <a:pPr marL="171450" indent="-171450" fontAlgn="t">
              <a:buFont typeface="Arial" panose="020B0604020202020204" pitchFamily="34" charset="0"/>
              <a:buChar char="•"/>
            </a:pPr>
            <a:r>
              <a:rPr lang="en-CA" sz="1100" b="1" i="0" kern="1200" dirty="0">
                <a:solidFill>
                  <a:schemeClr val="tx1"/>
                </a:solidFill>
                <a:effectLst/>
                <a:latin typeface="+mn-lt"/>
                <a:ea typeface="+mn-ea"/>
                <a:cs typeface="+mn-cs"/>
              </a:rPr>
              <a:t>Outcome content is a magnet</a:t>
            </a:r>
            <a:r>
              <a:rPr lang="en-CA" sz="1100" b="0" i="0" kern="1200" dirty="0">
                <a:solidFill>
                  <a:schemeClr val="tx1"/>
                </a:solidFill>
                <a:effectLst/>
                <a:latin typeface="+mn-lt"/>
                <a:ea typeface="+mn-ea"/>
                <a:cs typeface="+mn-cs"/>
              </a:rPr>
              <a:t> (Successful applicants). Leverage it to </a:t>
            </a:r>
            <a:r>
              <a:rPr lang="en-CA" sz="1100" b="1" i="0" kern="1200" dirty="0">
                <a:solidFill>
                  <a:schemeClr val="tx1"/>
                </a:solidFill>
                <a:effectLst/>
                <a:latin typeface="+mn-lt"/>
                <a:ea typeface="+mn-ea"/>
                <a:cs typeface="+mn-cs"/>
              </a:rPr>
              <a:t>pull users into the application flow</a:t>
            </a:r>
            <a:r>
              <a:rPr lang="en-CA" sz="1100" b="0" i="0" kern="1200" dirty="0">
                <a:solidFill>
                  <a:schemeClr val="tx1"/>
                </a:solidFill>
                <a:effectLst/>
                <a:latin typeface="+mn-lt"/>
                <a:ea typeface="+mn-ea"/>
                <a:cs typeface="+mn-cs"/>
              </a:rPr>
              <a:t>.</a:t>
            </a:r>
          </a:p>
          <a:p>
            <a:endParaRPr lang="en-US" dirty="0"/>
          </a:p>
        </p:txBody>
      </p:sp>
      <p:sp>
        <p:nvSpPr>
          <p:cNvPr id="4" name="Slide Number Placeholder 3">
            <a:extLst>
              <a:ext uri="{FF2B5EF4-FFF2-40B4-BE49-F238E27FC236}">
                <a16:creationId xmlns:a16="http://schemas.microsoft.com/office/drawing/2014/main" id="{8DE84239-4747-32E8-FFFB-932D65C9EA7A}"/>
              </a:ext>
            </a:extLst>
          </p:cNvPr>
          <p:cNvSpPr>
            <a:spLocks noGrp="1"/>
          </p:cNvSpPr>
          <p:nvPr>
            <p:ph type="sldNum" sz="quarter" idx="5"/>
          </p:nvPr>
        </p:nvSpPr>
        <p:spPr/>
        <p:txBody>
          <a:bodyPr/>
          <a:lstStyle/>
          <a:p>
            <a:fld id="{E9DE8BC6-1A8E-6F40-BA00-B83031D29F77}" type="slidenum">
              <a:rPr lang="en-US" smtClean="0"/>
              <a:t>39</a:t>
            </a:fld>
            <a:endParaRPr lang="en-US" dirty="0"/>
          </a:p>
        </p:txBody>
      </p:sp>
    </p:spTree>
    <p:extLst>
      <p:ext uri="{BB962C8B-B14F-4D97-AF65-F5344CB8AC3E}">
        <p14:creationId xmlns:p14="http://schemas.microsoft.com/office/powerpoint/2010/main" val="2538731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3</a:t>
            </a:fld>
            <a:endParaRPr lang="en-US" dirty="0"/>
          </a:p>
        </p:txBody>
      </p:sp>
    </p:spTree>
    <p:extLst>
      <p:ext uri="{BB962C8B-B14F-4D97-AF65-F5344CB8AC3E}">
        <p14:creationId xmlns:p14="http://schemas.microsoft.com/office/powerpoint/2010/main" val="921938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CA" dirty="0">
              <a:effectLst/>
            </a:endParaRPr>
          </a:p>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4</a:t>
            </a:fld>
            <a:endParaRPr lang="en-US" dirty="0"/>
          </a:p>
        </p:txBody>
      </p:sp>
    </p:spTree>
    <p:extLst>
      <p:ext uri="{BB962C8B-B14F-4D97-AF65-F5344CB8AC3E}">
        <p14:creationId xmlns:p14="http://schemas.microsoft.com/office/powerpoint/2010/main" val="939593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6</a:t>
            </a:fld>
            <a:endParaRPr lang="en-US" dirty="0"/>
          </a:p>
        </p:txBody>
      </p:sp>
    </p:spTree>
    <p:extLst>
      <p:ext uri="{BB962C8B-B14F-4D97-AF65-F5344CB8AC3E}">
        <p14:creationId xmlns:p14="http://schemas.microsoft.com/office/powerpoint/2010/main" val="3895482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7</a:t>
            </a:fld>
            <a:endParaRPr lang="en-US" dirty="0"/>
          </a:p>
        </p:txBody>
      </p:sp>
    </p:spTree>
    <p:extLst>
      <p:ext uri="{BB962C8B-B14F-4D97-AF65-F5344CB8AC3E}">
        <p14:creationId xmlns:p14="http://schemas.microsoft.com/office/powerpoint/2010/main" val="240190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9</a:t>
            </a:fld>
            <a:endParaRPr lang="en-US" dirty="0"/>
          </a:p>
        </p:txBody>
      </p:sp>
    </p:spTree>
    <p:extLst>
      <p:ext uri="{BB962C8B-B14F-4D97-AF65-F5344CB8AC3E}">
        <p14:creationId xmlns:p14="http://schemas.microsoft.com/office/powerpoint/2010/main" val="7692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11</a:t>
            </a:fld>
            <a:endParaRPr lang="en-US" dirty="0"/>
          </a:p>
        </p:txBody>
      </p:sp>
    </p:spTree>
    <p:extLst>
      <p:ext uri="{BB962C8B-B14F-4D97-AF65-F5344CB8AC3E}">
        <p14:creationId xmlns:p14="http://schemas.microsoft.com/office/powerpoint/2010/main" val="2002226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13</a:t>
            </a:fld>
            <a:endParaRPr lang="en-US" dirty="0"/>
          </a:p>
        </p:txBody>
      </p:sp>
    </p:spTree>
    <p:extLst>
      <p:ext uri="{BB962C8B-B14F-4D97-AF65-F5344CB8AC3E}">
        <p14:creationId xmlns:p14="http://schemas.microsoft.com/office/powerpoint/2010/main" val="2630186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39400" y="6408740"/>
            <a:ext cx="9747250" cy="1074737"/>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dirty="0"/>
              <a:t>PRESENTATION TITLE</a:t>
            </a:r>
            <a:endParaRPr lang="en-US" dirty="0"/>
          </a:p>
        </p:txBody>
      </p:sp>
      <p:sp>
        <p:nvSpPr>
          <p:cNvPr id="11" name="Text Placeholder 10"/>
          <p:cNvSpPr>
            <a:spLocks noGrp="1"/>
          </p:cNvSpPr>
          <p:nvPr>
            <p:ph type="body" sz="quarter" idx="10" hasCustomPrompt="1"/>
          </p:nvPr>
        </p:nvSpPr>
        <p:spPr>
          <a:xfrm>
            <a:off x="10433050" y="7788276"/>
            <a:ext cx="7010399" cy="1600200"/>
          </a:xfrm>
          <a:prstGeom prst="rect">
            <a:avLst/>
          </a:prstGeom>
        </p:spPr>
        <p:txBody>
          <a:bodyPr vert="horz" lIns="91433" tIns="45715" rIns="91433" bIns="45715"/>
          <a:lstStyle>
            <a:lvl1pPr marL="0" indent="0">
              <a:buNone/>
              <a:defRPr sz="3300">
                <a:solidFill>
                  <a:schemeClr val="tx1"/>
                </a:solidFill>
              </a:defRPr>
            </a:lvl1pPr>
          </a:lstStyle>
          <a:p>
            <a:r>
              <a:rPr lang="en-CA" sz="2200" dirty="0">
                <a:solidFill>
                  <a:schemeClr val="tx1"/>
                </a:solidFill>
                <a:latin typeface="+mn-lt"/>
              </a:rPr>
              <a:t>Date</a:t>
            </a:r>
            <a:r>
              <a:rPr lang="en-CA" sz="2200" baseline="0" dirty="0">
                <a:solidFill>
                  <a:schemeClr val="tx1"/>
                </a:solidFill>
                <a:latin typeface="+mn-lt"/>
              </a:rPr>
              <a:t> and additional information</a:t>
            </a:r>
            <a:endParaRPr lang="en-US" sz="2200" dirty="0">
              <a:solidFill>
                <a:schemeClr val="tx1"/>
              </a:solidFill>
              <a:latin typeface="+mn-lt"/>
            </a:endParaRPr>
          </a:p>
        </p:txBody>
      </p:sp>
    </p:spTree>
    <p:extLst>
      <p:ext uri="{BB962C8B-B14F-4D97-AF65-F5344CB8AC3E}">
        <p14:creationId xmlns:p14="http://schemas.microsoft.com/office/powerpoint/2010/main" val="411024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January 16, 2026</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799175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p:txBody>
          <a:bodyPr/>
          <a:lstStyle/>
          <a:p>
            <a:r>
              <a:rPr lang="en-US" dirty="0"/>
              <a:t>Presentation Title</a:t>
            </a:r>
          </a:p>
        </p:txBody>
      </p:sp>
      <p:sp>
        <p:nvSpPr>
          <p:cNvPr id="3" name="Date Placeholder 2"/>
          <p:cNvSpPr>
            <a:spLocks noGrp="1"/>
          </p:cNvSpPr>
          <p:nvPr>
            <p:ph type="dt" sz="half" idx="11"/>
          </p:nvPr>
        </p:nvSpPr>
        <p:spPr/>
        <p:txBody>
          <a:bodyPr/>
          <a:lstStyle/>
          <a:p>
            <a:fld id="{727834A1-3558-C74B-9B24-2E384F5B64CC}" type="datetime4">
              <a:rPr lang="en-CA" smtClean="0"/>
              <a:t>January 16, 2026</a:t>
            </a:fld>
            <a:endParaRPr lang="en-US" dirty="0"/>
          </a:p>
        </p:txBody>
      </p:sp>
    </p:spTree>
    <p:extLst>
      <p:ext uri="{BB962C8B-B14F-4D97-AF65-F5344CB8AC3E}">
        <p14:creationId xmlns:p14="http://schemas.microsoft.com/office/powerpoint/2010/main" val="1825375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January 16, 2026</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18885060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January 16, 2026</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14663237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a:xfrm>
            <a:off x="10661650" y="10006014"/>
            <a:ext cx="6553200" cy="601661"/>
          </a:xfrm>
          <a:prstGeom prst="rect">
            <a:avLst/>
          </a:prstGeom>
        </p:spPr>
        <p:txBody>
          <a:bodyPr/>
          <a:lstStyle/>
          <a:p>
            <a:r>
              <a:rPr lang="en-US" dirty="0"/>
              <a:t>Presentation Title</a:t>
            </a:r>
          </a:p>
        </p:txBody>
      </p:sp>
      <p:sp>
        <p:nvSpPr>
          <p:cNvPr id="3" name="Date Placeholder 2"/>
          <p:cNvSpPr>
            <a:spLocks noGrp="1"/>
          </p:cNvSpPr>
          <p:nvPr>
            <p:ph type="dt" sz="half" idx="11"/>
          </p:nvPr>
        </p:nvSpPr>
        <p:spPr>
          <a:xfrm>
            <a:off x="17214850" y="10006014"/>
            <a:ext cx="2133601" cy="601661"/>
          </a:xfrm>
          <a:prstGeom prst="rect">
            <a:avLst/>
          </a:prstGeom>
        </p:spPr>
        <p:txBody>
          <a:bodyPr/>
          <a:lstStyle/>
          <a:p>
            <a:fld id="{727834A1-3558-C74B-9B24-2E384F5B64CC}" type="datetime4">
              <a:rPr lang="en-CA" smtClean="0"/>
              <a:t>January 16, 2026</a:t>
            </a:fld>
            <a:endParaRPr lang="en-US" dirty="0"/>
          </a:p>
        </p:txBody>
      </p:sp>
    </p:spTree>
    <p:extLst>
      <p:ext uri="{BB962C8B-B14F-4D97-AF65-F5344CB8AC3E}">
        <p14:creationId xmlns:p14="http://schemas.microsoft.com/office/powerpoint/2010/main" val="599876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January 16, 2026</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12502527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CA" dirty="0"/>
              <a:t>CLICK TO EDIT MASTER TITLE STYLE</a:t>
            </a:r>
            <a:endParaRPr lang="en-US" dirty="0"/>
          </a:p>
        </p:txBody>
      </p:sp>
      <p:sp>
        <p:nvSpPr>
          <p:cNvPr id="3" name="Content Placeholder 2"/>
          <p:cNvSpPr>
            <a:spLocks noGrp="1"/>
          </p:cNvSpPr>
          <p:nvPr>
            <p:ph idx="1"/>
          </p:nvPr>
        </p:nvSpPr>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Picture Placeholder 4"/>
          <p:cNvSpPr>
            <a:spLocks noGrp="1"/>
          </p:cNvSpPr>
          <p:nvPr>
            <p:ph type="pic" sz="quarter" idx="12"/>
          </p:nvPr>
        </p:nvSpPr>
        <p:spPr>
          <a:xfrm>
            <a:off x="9671051" y="2454275"/>
            <a:ext cx="10433050" cy="6629401"/>
          </a:xfrm>
        </p:spPr>
        <p:txBody>
          <a:bodyPr/>
          <a:lstStyle/>
          <a:p>
            <a:endParaRPr lang="en-US" dirty="0"/>
          </a:p>
        </p:txBody>
      </p:sp>
      <p:sp>
        <p:nvSpPr>
          <p:cNvPr id="4" name="Date Placeholder 3"/>
          <p:cNvSpPr>
            <a:spLocks noGrp="1"/>
          </p:cNvSpPr>
          <p:nvPr>
            <p:ph type="dt" sz="half" idx="13"/>
          </p:nvPr>
        </p:nvSpPr>
        <p:spPr/>
        <p:txBody>
          <a:bodyPr/>
          <a:lstStyle/>
          <a:p>
            <a:fld id="{EF14DFC0-A669-DB4C-A02C-135F2F4D7E1F}" type="datetime4">
              <a:rPr lang="en-CA" smtClean="0"/>
              <a:t>January 16, 2026</a:t>
            </a:fld>
            <a:endParaRPr lang="en-US" dirty="0"/>
          </a:p>
        </p:txBody>
      </p:sp>
      <p:sp>
        <p:nvSpPr>
          <p:cNvPr id="6" name="Footer Placeholder 5"/>
          <p:cNvSpPr>
            <a:spLocks noGrp="1"/>
          </p:cNvSpPr>
          <p:nvPr>
            <p:ph type="ftr" sz="quarter" idx="14"/>
          </p:nvPr>
        </p:nvSpPr>
        <p:spPr/>
        <p:txBody>
          <a:bodyPr/>
          <a:lstStyle/>
          <a:p>
            <a:r>
              <a:rPr lang="en-US" dirty="0"/>
              <a:t>Presentation Title</a:t>
            </a:r>
          </a:p>
        </p:txBody>
      </p:sp>
    </p:spTree>
    <p:extLst>
      <p:ext uri="{BB962C8B-B14F-4D97-AF65-F5344CB8AC3E}">
        <p14:creationId xmlns:p14="http://schemas.microsoft.com/office/powerpoint/2010/main" val="20630909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CA" dirty="0"/>
              <a:t>CLICK TO EDIT MASTER TITLE STYLE</a:t>
            </a:r>
            <a:endParaRPr lang="en-US" dirty="0"/>
          </a:p>
        </p:txBody>
      </p:sp>
      <p:sp>
        <p:nvSpPr>
          <p:cNvPr id="3" name="Content Placeholder 2"/>
          <p:cNvSpPr>
            <a:spLocks noGrp="1"/>
          </p:cNvSpPr>
          <p:nvPr>
            <p:ph idx="1"/>
          </p:nvPr>
        </p:nvSpPr>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Picture Placeholder 4"/>
          <p:cNvSpPr>
            <a:spLocks noGrp="1"/>
          </p:cNvSpPr>
          <p:nvPr>
            <p:ph type="pic" sz="quarter" idx="12"/>
          </p:nvPr>
        </p:nvSpPr>
        <p:spPr>
          <a:xfrm>
            <a:off x="9671051" y="2454275"/>
            <a:ext cx="10433050" cy="6629401"/>
          </a:xfrm>
        </p:spPr>
        <p:txBody>
          <a:bodyPr/>
          <a:lstStyle/>
          <a:p>
            <a:endParaRPr lang="en-US" dirty="0"/>
          </a:p>
        </p:txBody>
      </p:sp>
      <p:sp>
        <p:nvSpPr>
          <p:cNvPr id="4" name="Date Placeholder 3"/>
          <p:cNvSpPr>
            <a:spLocks noGrp="1"/>
          </p:cNvSpPr>
          <p:nvPr>
            <p:ph type="dt" sz="half" idx="13"/>
          </p:nvPr>
        </p:nvSpPr>
        <p:spPr>
          <a:xfrm>
            <a:off x="17214850" y="10006014"/>
            <a:ext cx="2133601" cy="601661"/>
          </a:xfrm>
          <a:prstGeom prst="rect">
            <a:avLst/>
          </a:prstGeom>
        </p:spPr>
        <p:txBody>
          <a:bodyPr/>
          <a:lstStyle/>
          <a:p>
            <a:fld id="{EF14DFC0-A669-DB4C-A02C-135F2F4D7E1F}" type="datetime4">
              <a:rPr lang="en-CA" smtClean="0"/>
              <a:t>January 16, 2026</a:t>
            </a:fld>
            <a:endParaRPr lang="en-US" dirty="0"/>
          </a:p>
        </p:txBody>
      </p:sp>
      <p:sp>
        <p:nvSpPr>
          <p:cNvPr id="6" name="Footer Placeholder 5"/>
          <p:cNvSpPr>
            <a:spLocks noGrp="1"/>
          </p:cNvSpPr>
          <p:nvPr>
            <p:ph type="ftr" sz="quarter" idx="14"/>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6504982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January 16, 2026</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565316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p:txBody>
          <a:bodyPr/>
          <a:lstStyle/>
          <a:p>
            <a:r>
              <a:rPr lang="en-US" dirty="0"/>
              <a:t>Presentation Title</a:t>
            </a:r>
          </a:p>
        </p:txBody>
      </p:sp>
      <p:sp>
        <p:nvSpPr>
          <p:cNvPr id="3" name="Date Placeholder 2"/>
          <p:cNvSpPr>
            <a:spLocks noGrp="1"/>
          </p:cNvSpPr>
          <p:nvPr>
            <p:ph type="dt" sz="half" idx="11"/>
          </p:nvPr>
        </p:nvSpPr>
        <p:spPr/>
        <p:txBody>
          <a:bodyPr/>
          <a:lstStyle/>
          <a:p>
            <a:fld id="{727834A1-3558-C74B-9B24-2E384F5B64CC}" type="datetime4">
              <a:rPr lang="en-CA" smtClean="0"/>
              <a:t>January 16, 2026</a:t>
            </a:fld>
            <a:endParaRPr lang="en-US" dirty="0"/>
          </a:p>
        </p:txBody>
      </p:sp>
    </p:spTree>
    <p:extLst>
      <p:ext uri="{BB962C8B-B14F-4D97-AF65-F5344CB8AC3E}">
        <p14:creationId xmlns:p14="http://schemas.microsoft.com/office/powerpoint/2010/main" val="3640030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2750" y="4683128"/>
            <a:ext cx="20104100" cy="1885949"/>
          </a:xfrm>
          <a:prstGeom prst="rect">
            <a:avLst/>
          </a:prstGeom>
        </p:spPr>
        <p:txBody>
          <a:bodyPr vert="horz" lIns="91433" tIns="45715" rIns="91433" bIns="45715" rtlCol="0" anchor="ctr">
            <a:normAutofit/>
          </a:bodyPr>
          <a:lstStyle>
            <a:lvl1pPr>
              <a:defRPr sz="6600" cap="all"/>
            </a:lvl1pPr>
          </a:lstStyle>
          <a:p>
            <a:r>
              <a:rPr lang="en-CA" dirty="0"/>
              <a:t>SECTION HEADING</a:t>
            </a:r>
            <a:endParaRPr lang="en-US" dirty="0"/>
          </a:p>
        </p:txBody>
      </p:sp>
    </p:spTree>
    <p:extLst>
      <p:ext uri="{BB962C8B-B14F-4D97-AF65-F5344CB8AC3E}">
        <p14:creationId xmlns:p14="http://schemas.microsoft.com/office/powerpoint/2010/main" val="949514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January 16, 2026</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4097690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January 16, 2026</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2047011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a:xfrm>
            <a:off x="10661650" y="10006014"/>
            <a:ext cx="6553200" cy="601661"/>
          </a:xfrm>
          <a:prstGeom prst="rect">
            <a:avLst/>
          </a:prstGeom>
        </p:spPr>
        <p:txBody>
          <a:bodyPr/>
          <a:lstStyle/>
          <a:p>
            <a:r>
              <a:rPr lang="en-US" dirty="0"/>
              <a:t>Presentation Title</a:t>
            </a:r>
          </a:p>
        </p:txBody>
      </p:sp>
      <p:sp>
        <p:nvSpPr>
          <p:cNvPr id="3" name="Date Placeholder 2"/>
          <p:cNvSpPr>
            <a:spLocks noGrp="1"/>
          </p:cNvSpPr>
          <p:nvPr>
            <p:ph type="dt" sz="half" idx="11"/>
          </p:nvPr>
        </p:nvSpPr>
        <p:spPr>
          <a:xfrm>
            <a:off x="17214850" y="10006014"/>
            <a:ext cx="2133601" cy="601661"/>
          </a:xfrm>
          <a:prstGeom prst="rect">
            <a:avLst/>
          </a:prstGeom>
        </p:spPr>
        <p:txBody>
          <a:bodyPr/>
          <a:lstStyle/>
          <a:p>
            <a:fld id="{727834A1-3558-C74B-9B24-2E384F5B64CC}" type="datetime4">
              <a:rPr lang="en-CA" smtClean="0"/>
              <a:t>January 16, 2026</a:t>
            </a:fld>
            <a:endParaRPr lang="en-US" dirty="0"/>
          </a:p>
        </p:txBody>
      </p:sp>
    </p:spTree>
    <p:extLst>
      <p:ext uri="{BB962C8B-B14F-4D97-AF65-F5344CB8AC3E}">
        <p14:creationId xmlns:p14="http://schemas.microsoft.com/office/powerpoint/2010/main" val="14817115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January 16, 2026</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13603973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Picture Placeholder 2"/>
          <p:cNvSpPr>
            <a:spLocks noGrp="1"/>
          </p:cNvSpPr>
          <p:nvPr>
            <p:ph type="pic" sz="quarter" idx="10"/>
          </p:nvPr>
        </p:nvSpPr>
        <p:spPr>
          <a:xfrm>
            <a:off x="0" y="2225674"/>
            <a:ext cx="20104100" cy="9083676"/>
          </a:xfrm>
          <a:prstGeom prst="rect">
            <a:avLst/>
          </a:prstGeom>
        </p:spPr>
        <p:txBody>
          <a:bodyPr vert="horz" lIns="91433" tIns="45715" rIns="91433" bIns="45715"/>
          <a:lstStyle/>
          <a:p>
            <a:endParaRPr lang="en-US" dirty="0"/>
          </a:p>
        </p:txBody>
      </p:sp>
    </p:spTree>
    <p:extLst>
      <p:ext uri="{BB962C8B-B14F-4D97-AF65-F5344CB8AC3E}">
        <p14:creationId xmlns:p14="http://schemas.microsoft.com/office/powerpoint/2010/main" val="16086362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Picture Placeholder 2"/>
          <p:cNvSpPr>
            <a:spLocks noGrp="1"/>
          </p:cNvSpPr>
          <p:nvPr>
            <p:ph type="pic" sz="quarter" idx="10"/>
          </p:nvPr>
        </p:nvSpPr>
        <p:spPr>
          <a:xfrm>
            <a:off x="0" y="2225674"/>
            <a:ext cx="20104100" cy="9083676"/>
          </a:xfrm>
          <a:prstGeom prst="rect">
            <a:avLst/>
          </a:prstGeom>
        </p:spPr>
        <p:txBody>
          <a:bodyPr vert="horz" lIns="91433" tIns="45715" rIns="91433" bIns="45715"/>
          <a:lstStyle/>
          <a:p>
            <a:endParaRPr lang="en-US" dirty="0"/>
          </a:p>
        </p:txBody>
      </p:sp>
    </p:spTree>
    <p:extLst>
      <p:ext uri="{BB962C8B-B14F-4D97-AF65-F5344CB8AC3E}">
        <p14:creationId xmlns:p14="http://schemas.microsoft.com/office/powerpoint/2010/main" val="3945699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12750" y="4683128"/>
            <a:ext cx="20104100" cy="1885949"/>
          </a:xfrm>
          <a:prstGeom prst="rect">
            <a:avLst/>
          </a:prstGeom>
        </p:spPr>
        <p:txBody>
          <a:bodyPr vert="horz" lIns="91433" tIns="45715" rIns="91433" bIns="45715" rtlCol="0" anchor="ctr">
            <a:normAutofit/>
          </a:bodyPr>
          <a:lstStyle>
            <a:lvl1pPr>
              <a:defRPr sz="6600" b="0" i="0" cap="all">
                <a:solidFill>
                  <a:schemeClr val="bg1"/>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3994743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1142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4087244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1225582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09FF2D07-2569-DB44-91A9-0BFD8A7EB9D8}" type="datetime4">
              <a:rPr lang="en-CA" smtClean="0"/>
              <a:t>January 16, 2026</a:t>
            </a:fld>
            <a:endParaRPr lang="en-US" dirty="0"/>
          </a:p>
        </p:txBody>
      </p:sp>
      <p:sp>
        <p:nvSpPr>
          <p:cNvPr id="8" name="Footer Placeholder 7"/>
          <p:cNvSpPr>
            <a:spLocks noGrp="1"/>
          </p:cNvSpPr>
          <p:nvPr>
            <p:ph type="ftr" sz="quarter" idx="11"/>
          </p:nvPr>
        </p:nvSpPr>
        <p:spPr/>
        <p:txBody>
          <a:bodyPr/>
          <a:lstStyle/>
          <a:p>
            <a:r>
              <a:rPr lang="en-US" dirty="0"/>
              <a:t>Presentation Title</a:t>
            </a:r>
          </a:p>
        </p:txBody>
      </p:sp>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1"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Tree>
    <p:extLst>
      <p:ext uri="{BB962C8B-B14F-4D97-AF65-F5344CB8AC3E}">
        <p14:creationId xmlns:p14="http://schemas.microsoft.com/office/powerpoint/2010/main" val="1126563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CA" dirty="0"/>
              <a:t>CLICK TO EDIT MASTER TITLE STYLE</a:t>
            </a:r>
            <a:endParaRPr lang="en-US" dirty="0"/>
          </a:p>
        </p:txBody>
      </p:sp>
      <p:sp>
        <p:nvSpPr>
          <p:cNvPr id="3" name="Content Placeholder 2"/>
          <p:cNvSpPr>
            <a:spLocks noGrp="1"/>
          </p:cNvSpPr>
          <p:nvPr>
            <p:ph idx="1"/>
          </p:nvPr>
        </p:nvSpPr>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Date Placeholder 6"/>
          <p:cNvSpPr>
            <a:spLocks noGrp="1"/>
          </p:cNvSpPr>
          <p:nvPr>
            <p:ph type="dt" sz="half" idx="10"/>
          </p:nvPr>
        </p:nvSpPr>
        <p:spPr/>
        <p:txBody>
          <a:bodyPr/>
          <a:lstStyle/>
          <a:p>
            <a:fld id="{481C7F79-C7EC-2B49-8190-F8F1D2617B05}" type="datetime4">
              <a:rPr lang="en-CA" smtClean="0"/>
              <a:t>January 16, 2026</a:t>
            </a:fld>
            <a:endParaRPr lang="en-US" dirty="0"/>
          </a:p>
        </p:txBody>
      </p:sp>
      <p:sp>
        <p:nvSpPr>
          <p:cNvPr id="8" name="Footer Placeholder 7"/>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343264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748FA051-A974-144E-9E89-C1EBF3AAD8C1}" type="datetime4">
              <a:rPr lang="en-CA" smtClean="0"/>
              <a:t>January 16, 2026</a:t>
            </a:fld>
            <a:endParaRPr lang="en-US" dirty="0"/>
          </a:p>
        </p:txBody>
      </p:sp>
      <p:sp>
        <p:nvSpPr>
          <p:cNvPr id="7" name="Footer Placeholder 6"/>
          <p:cNvSpPr>
            <a:spLocks noGrp="1"/>
          </p:cNvSpPr>
          <p:nvPr>
            <p:ph type="ftr" sz="quarter" idx="11"/>
          </p:nvPr>
        </p:nvSpPr>
        <p:spPr/>
        <p:txBody>
          <a:bodyPr/>
          <a:lstStyle/>
          <a:p>
            <a:r>
              <a:rPr lang="en-US" dirty="0"/>
              <a:t>Presentation Title</a:t>
            </a:r>
          </a:p>
        </p:txBody>
      </p:sp>
      <p:sp>
        <p:nvSpPr>
          <p:cNvPr id="8"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Tree>
    <p:extLst>
      <p:ext uri="{BB962C8B-B14F-4D97-AF65-F5344CB8AC3E}">
        <p14:creationId xmlns:p14="http://schemas.microsoft.com/office/powerpoint/2010/main" val="39995162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6.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7.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theme" Target="../theme/theme13.xml"/><Relationship Id="rId4" Type="http://schemas.openxmlformats.org/officeDocument/2006/relationships/slideLayout" Target="../slideLayouts/slideLayout24.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25.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NSFM_Horiz_Col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9654" y="4359276"/>
            <a:ext cx="7631997" cy="2105223"/>
          </a:xfrm>
          <a:prstGeom prst="rect">
            <a:avLst/>
          </a:prstGeom>
        </p:spPr>
      </p:pic>
      <p:pic>
        <p:nvPicPr>
          <p:cNvPr id="8" name="Picture 7"/>
          <p:cNvPicPr>
            <a:picLocks noChangeAspect="1"/>
          </p:cNvPicPr>
          <p:nvPr userDrawn="1"/>
        </p:nvPicPr>
        <p:blipFill>
          <a:blip r:embed="rId4"/>
          <a:stretch>
            <a:fillRect/>
          </a:stretch>
        </p:blipFill>
        <p:spPr>
          <a:xfrm>
            <a:off x="7353" y="92075"/>
            <a:ext cx="11304100" cy="3844647"/>
          </a:xfrm>
          <a:prstGeom prst="rect">
            <a:avLst/>
          </a:prstGeom>
        </p:spPr>
      </p:pic>
      <p:pic>
        <p:nvPicPr>
          <p:cNvPr id="9" name="Picture 8"/>
          <p:cNvPicPr>
            <a:picLocks noChangeAspect="1"/>
          </p:cNvPicPr>
          <p:nvPr userDrawn="1"/>
        </p:nvPicPr>
        <p:blipFill>
          <a:blip r:embed="rId5"/>
          <a:stretch>
            <a:fillRect/>
          </a:stretch>
        </p:blipFill>
        <p:spPr>
          <a:xfrm>
            <a:off x="17228031" y="8474076"/>
            <a:ext cx="2876069" cy="2835275"/>
          </a:xfrm>
          <a:prstGeom prst="rect">
            <a:avLst/>
          </a:prstGeom>
        </p:spPr>
      </p:pic>
      <p:pic>
        <p:nvPicPr>
          <p:cNvPr id="5" name="Picture 4"/>
          <p:cNvPicPr>
            <a:picLocks noChangeAspect="1"/>
          </p:cNvPicPr>
          <p:nvPr userDrawn="1"/>
        </p:nvPicPr>
        <p:blipFill>
          <a:blip r:embed="rId6"/>
          <a:stretch>
            <a:fillRect/>
          </a:stretch>
        </p:blipFill>
        <p:spPr>
          <a:xfrm>
            <a:off x="9802454" y="10150475"/>
            <a:ext cx="6802796" cy="498480"/>
          </a:xfrm>
          <a:prstGeom prst="rect">
            <a:avLst/>
          </a:prstGeom>
        </p:spPr>
      </p:pic>
    </p:spTree>
    <p:extLst>
      <p:ext uri="{BB962C8B-B14F-4D97-AF65-F5344CB8AC3E}">
        <p14:creationId xmlns:p14="http://schemas.microsoft.com/office/powerpoint/2010/main" val="1141282928"/>
      </p:ext>
    </p:extLst>
  </p:cSld>
  <p:clrMap bg1="lt1" tx1="dk1" bg2="lt2" tx2="dk2" accent1="accent1" accent2="accent2" accent3="accent3" accent4="accent4" accent5="accent5" accent6="accent6" hlink="hlink" folHlink="folHlink"/>
  <p:sldLayoutIdLst>
    <p:sldLayoutId id="2147483711"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Text Placeholder 2"/>
          <p:cNvSpPr>
            <a:spLocks noGrp="1"/>
          </p:cNvSpPr>
          <p:nvPr>
            <p:ph type="body" idx="1"/>
          </p:nvPr>
        </p:nvSpPr>
        <p:spPr>
          <a:xfrm>
            <a:off x="1746251" y="2987674"/>
            <a:ext cx="7619999" cy="537604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9" name="object 58"/>
          <p:cNvSpPr/>
          <p:nvPr userDrawn="1"/>
        </p:nvSpPr>
        <p:spPr>
          <a:xfrm>
            <a:off x="0"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rgbClr val="1D4D5D"/>
          </a:solidFill>
        </p:spPr>
        <p:txBody>
          <a:bodyPr wrap="square" lIns="0" tIns="0" rIns="0" bIns="0" rtlCol="0"/>
          <a:lstStyle/>
          <a:p>
            <a:endParaRPr dirty="0"/>
          </a:p>
        </p:txBody>
      </p:sp>
      <p:pic>
        <p:nvPicPr>
          <p:cNvPr id="12" name="Picture 11"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EF14DFC0-A669-DB4C-A02C-135F2F4D7E1F}" type="datetime4">
              <a:rPr lang="en-CA" smtClean="0"/>
              <a:t>January 16, 2026</a:t>
            </a:fld>
            <a:endParaRPr lang="en-US" dirty="0"/>
          </a:p>
        </p:txBody>
      </p:sp>
      <p:sp>
        <p:nvSpPr>
          <p:cNvPr id="10"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11" name="Picture 10"/>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311849411"/>
      </p:ext>
    </p:extLst>
  </p:cSld>
  <p:clrMap bg1="lt1" tx1="dk1" bg2="lt2" tx2="dk2" accent1="accent1" accent2="accent2" accent3="accent3" accent4="accent4" accent5="accent5" accent6="accent6" hlink="hlink" folHlink="folHlink"/>
  <p:sldLayoutIdLst>
    <p:sldLayoutId id="2147483693" r:id="rId1"/>
  </p:sldLayoutIdLst>
  <p:hf sldNum="0" hdr="0"/>
  <p:txStyles>
    <p:titleStyle>
      <a:lvl1pPr algn="ctr" defTabSz="457166" rtl="0" eaLnBrk="1" latinLnBrk="0" hangingPunct="1">
        <a:spcBef>
          <a:spcPct val="0"/>
        </a:spcBef>
        <a:buNone/>
        <a:defRPr sz="7000" b="1" i="0" kern="1200" cap="all">
          <a:solidFill>
            <a:schemeClr val="accent2"/>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Text Placeholder 2"/>
          <p:cNvSpPr>
            <a:spLocks noGrp="1"/>
          </p:cNvSpPr>
          <p:nvPr>
            <p:ph type="body" idx="1"/>
          </p:nvPr>
        </p:nvSpPr>
        <p:spPr>
          <a:xfrm>
            <a:off x="1746251" y="2987674"/>
            <a:ext cx="7619999" cy="537604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9" name="object 58"/>
          <p:cNvSpPr/>
          <p:nvPr userDrawn="1"/>
        </p:nvSpPr>
        <p:spPr>
          <a:xfrm>
            <a:off x="0"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rgbClr val="1D4D5D"/>
          </a:solidFill>
        </p:spPr>
        <p:txBody>
          <a:bodyPr wrap="square" lIns="0" tIns="0" rIns="0" bIns="0" rtlCol="0"/>
          <a:lstStyle/>
          <a:p>
            <a:endParaRPr dirty="0"/>
          </a:p>
        </p:txBody>
      </p:sp>
    </p:spTree>
    <p:extLst>
      <p:ext uri="{BB962C8B-B14F-4D97-AF65-F5344CB8AC3E}">
        <p14:creationId xmlns:p14="http://schemas.microsoft.com/office/powerpoint/2010/main" val="2317280732"/>
      </p:ext>
    </p:extLst>
  </p:cSld>
  <p:clrMap bg1="lt1" tx1="dk1" bg2="lt2" tx2="dk2" accent1="accent1" accent2="accent2" accent3="accent3" accent4="accent4" accent5="accent5" accent6="accent6" hlink="hlink" folHlink="folHlink"/>
  <p:sldLayoutIdLst>
    <p:sldLayoutId id="2147483709" r:id="rId1"/>
  </p:sldLayoutIdLst>
  <p:hf sldNum="0" hdr="0"/>
  <p:txStyles>
    <p:titleStyle>
      <a:lvl1pPr algn="ctr" defTabSz="457166" rtl="0" eaLnBrk="1" latinLnBrk="0" hangingPunct="1">
        <a:spcBef>
          <a:spcPct val="0"/>
        </a:spcBef>
        <a:buNone/>
        <a:defRPr sz="7000" b="1" i="0" kern="1200" cap="all">
          <a:solidFill>
            <a:schemeClr val="accent2"/>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pic>
        <p:nvPicPr>
          <p:cNvPr id="13" name="Picture 12"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4D182E"/>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4D182E"/>
          </a:solidFill>
        </p:spPr>
        <p:txBody>
          <a:bodyPr wrap="square" lIns="0" tIns="0" rIns="0" bIns="0" rtlCol="0"/>
          <a:lstStyle/>
          <a:p>
            <a:endParaRPr dirty="0">
              <a:solidFill>
                <a:schemeClr val="accent2">
                  <a:lumMod val="50000"/>
                </a:schemeClr>
              </a:solidFill>
            </a:endParaRPr>
          </a:p>
        </p:txBody>
      </p:sp>
      <p:sp>
        <p:nvSpPr>
          <p:cNvPr id="16"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727834A1-3558-C74B-9B24-2E384F5B64CC}" type="datetime4">
              <a:rPr lang="en-CA" smtClean="0"/>
              <a:t>January 16, 2026</a:t>
            </a:fld>
            <a:endParaRPr lang="en-US" dirty="0"/>
          </a:p>
        </p:txBody>
      </p:sp>
      <p:sp>
        <p:nvSpPr>
          <p:cNvPr id="11"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12" name="Picture 11"/>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95667741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4D182E"/>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4D182E"/>
          </a:solidFill>
        </p:spPr>
        <p:txBody>
          <a:bodyPr wrap="square" lIns="0" tIns="0" rIns="0" bIns="0" rtlCol="0"/>
          <a:lstStyle/>
          <a:p>
            <a:endParaRPr dirty="0">
              <a:solidFill>
                <a:schemeClr val="accent2">
                  <a:lumMod val="50000"/>
                </a:schemeClr>
              </a:solidFill>
            </a:endParaRPr>
          </a:p>
        </p:txBody>
      </p:sp>
    </p:spTree>
    <p:extLst>
      <p:ext uri="{BB962C8B-B14F-4D97-AF65-F5344CB8AC3E}">
        <p14:creationId xmlns:p14="http://schemas.microsoft.com/office/powerpoint/2010/main" val="33854642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12" r:id="rId4"/>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2" name="object 58">
            <a:extLst>
              <a:ext uri="{FF2B5EF4-FFF2-40B4-BE49-F238E27FC236}">
                <a16:creationId xmlns:a16="http://schemas.microsoft.com/office/drawing/2014/main" id="{127ADA9F-B4CE-95E1-1594-B1520C4A40FF}"/>
              </a:ext>
            </a:extLst>
          </p:cNvPr>
          <p:cNvSpPr/>
          <p:nvPr userDrawn="1"/>
        </p:nvSpPr>
        <p:spPr>
          <a:xfrm rot="10800000">
            <a:off x="18954609"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chemeClr val="accent2">
              <a:lumMod val="50000"/>
            </a:schemeClr>
          </a:solidFill>
        </p:spPr>
        <p:txBody>
          <a:bodyPr wrap="square" lIns="0" tIns="0" rIns="0" bIns="0" rtlCol="0"/>
          <a:lstStyle/>
          <a:p>
            <a:endParaRPr dirty="0"/>
          </a:p>
        </p:txBody>
      </p:sp>
    </p:spTree>
    <p:extLst>
      <p:ext uri="{BB962C8B-B14F-4D97-AF65-F5344CB8AC3E}">
        <p14:creationId xmlns:p14="http://schemas.microsoft.com/office/powerpoint/2010/main" val="3865227128"/>
      </p:ext>
    </p:extLst>
  </p:cSld>
  <p:clrMap bg1="lt1" tx1="dk1" bg2="lt2" tx2="dk2" accent1="accent1" accent2="accent2" accent3="accent3" accent4="accent4" accent5="accent5" accent6="accent6" hlink="hlink" folHlink="folHlink"/>
  <p:sldLayoutIdLst>
    <p:sldLayoutId id="2147483695" r:id="rId1"/>
  </p:sldLayoutIdLst>
  <p:hf sldNum="0" hdr="0"/>
  <p:txStyles>
    <p:titleStyle>
      <a:lvl1pPr algn="ctr" defTabSz="457166" rtl="0" eaLnBrk="1" latinLnBrk="0" hangingPunct="1">
        <a:spcBef>
          <a:spcPct val="0"/>
        </a:spcBef>
        <a:buNone/>
        <a:defRPr sz="7000" b="1" i="0" kern="1200" cap="all">
          <a:solidFill>
            <a:srgbClr val="1D4D5D"/>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4D172D"/>
          </a:solidFill>
        </p:spPr>
        <p:txBody>
          <a:bodyPr wrap="square" lIns="0" tIns="0" rIns="0" bIns="0" rtlCol="0"/>
          <a:lstStyle/>
          <a:p>
            <a:endParaRPr dirty="0"/>
          </a:p>
        </p:txBody>
      </p:sp>
      <p:sp>
        <p:nvSpPr>
          <p:cNvPr id="8" name="Oval 7"/>
          <p:cNvSpPr>
            <a:spLocks noChangeAspect="1"/>
          </p:cNvSpPr>
          <p:nvPr userDrawn="1"/>
        </p:nvSpPr>
        <p:spPr>
          <a:xfrm>
            <a:off x="5327651" y="1006475"/>
            <a:ext cx="9468000" cy="9468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dirty="0"/>
          </a:p>
        </p:txBody>
      </p:sp>
    </p:spTree>
    <p:extLst>
      <p:ext uri="{BB962C8B-B14F-4D97-AF65-F5344CB8AC3E}">
        <p14:creationId xmlns:p14="http://schemas.microsoft.com/office/powerpoint/2010/main" val="3409232130"/>
      </p:ext>
    </p:extLst>
  </p:cSld>
  <p:clrMap bg1="lt1" tx1="dk1" bg2="lt2" tx2="dk2" accent1="accent1" accent2="accent2" accent3="accent3" accent4="accent4" accent5="accent5" accent6="accent6" hlink="hlink" folHlink="folHlink"/>
  <p:sldLayoutIdLst>
    <p:sldLayoutId id="2147483669" r:id="rId1"/>
  </p:sldLayoutIdLst>
  <p:hf sldNum="0" hdr="0"/>
  <p:txStyles>
    <p:titleStyle>
      <a:lvl1pPr algn="ctr" defTabSz="457166" rtl="0" eaLnBrk="1" latinLnBrk="0" hangingPunct="1">
        <a:spcBef>
          <a:spcPct val="0"/>
        </a:spcBef>
        <a:buNone/>
        <a:defRPr sz="7900" b="0" i="0" kern="1200">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val 6"/>
          <p:cNvSpPr>
            <a:spLocks noChangeAspect="1"/>
          </p:cNvSpPr>
          <p:nvPr userDrawn="1"/>
        </p:nvSpPr>
        <p:spPr>
          <a:xfrm>
            <a:off x="5327651" y="1006475"/>
            <a:ext cx="9468000" cy="9468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dirty="0"/>
          </a:p>
        </p:txBody>
      </p:sp>
    </p:spTree>
    <p:extLst>
      <p:ext uri="{BB962C8B-B14F-4D97-AF65-F5344CB8AC3E}">
        <p14:creationId xmlns:p14="http://schemas.microsoft.com/office/powerpoint/2010/main" val="669330584"/>
      </p:ext>
    </p:extLst>
  </p:cSld>
  <p:clrMap bg1="lt1" tx1="dk1" bg2="lt2" tx2="dk2" accent1="accent1" accent2="accent2" accent3="accent3" accent4="accent4" accent5="accent5" accent6="accent6" hlink="hlink" folHlink="folHlink"/>
  <p:sldLayoutIdLst>
    <p:sldLayoutId id="2147483671"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4D182E"/>
          </a:solidFill>
          <a:ln>
            <a:solidFill>
              <a:schemeClr val="accent1"/>
            </a:solidFill>
          </a:ln>
        </p:spPr>
        <p:txBody>
          <a:bodyPr wrap="square" lIns="0" tIns="0" rIns="0" bIns="0" rtlCol="0"/>
          <a:lstStyle/>
          <a:p>
            <a:endParaRPr dirty="0"/>
          </a:p>
        </p:txBody>
      </p:sp>
      <p:sp>
        <p:nvSpPr>
          <p:cNvPr id="8" name="object 8"/>
          <p:cNvSpPr/>
          <p:nvPr userDrawn="1"/>
        </p:nvSpPr>
        <p:spPr>
          <a:xfrm>
            <a:off x="3544558" y="0"/>
            <a:ext cx="2138679" cy="2107565"/>
          </a:xfrm>
          <a:custGeom>
            <a:avLst/>
            <a:gdLst/>
            <a:ahLst/>
            <a:cxnLst/>
            <a:rect l="l" t="t" r="r" b="b"/>
            <a:pathLst>
              <a:path w="2138679" h="2107565">
                <a:moveTo>
                  <a:pt x="1324854" y="0"/>
                </a:moveTo>
                <a:lnTo>
                  <a:pt x="813640" y="0"/>
                </a:lnTo>
                <a:lnTo>
                  <a:pt x="792359" y="5200"/>
                </a:lnTo>
                <a:lnTo>
                  <a:pt x="748582" y="17918"/>
                </a:lnTo>
                <a:lnTo>
                  <a:pt x="705600" y="32429"/>
                </a:lnTo>
                <a:lnTo>
                  <a:pt x="663455" y="48691"/>
                </a:lnTo>
                <a:lnTo>
                  <a:pt x="622192" y="66660"/>
                </a:lnTo>
                <a:lnTo>
                  <a:pt x="581854" y="86293"/>
                </a:lnTo>
                <a:lnTo>
                  <a:pt x="542484" y="107546"/>
                </a:lnTo>
                <a:lnTo>
                  <a:pt x="504125" y="130375"/>
                </a:lnTo>
                <a:lnTo>
                  <a:pt x="466821" y="154737"/>
                </a:lnTo>
                <a:lnTo>
                  <a:pt x="430616" y="180589"/>
                </a:lnTo>
                <a:lnTo>
                  <a:pt x="395553" y="207887"/>
                </a:lnTo>
                <a:lnTo>
                  <a:pt x="361676" y="236588"/>
                </a:lnTo>
                <a:lnTo>
                  <a:pt x="329027" y="266648"/>
                </a:lnTo>
                <a:lnTo>
                  <a:pt x="297651" y="298024"/>
                </a:lnTo>
                <a:lnTo>
                  <a:pt x="267590" y="330673"/>
                </a:lnTo>
                <a:lnTo>
                  <a:pt x="238889" y="364550"/>
                </a:lnTo>
                <a:lnTo>
                  <a:pt x="211591" y="399613"/>
                </a:lnTo>
                <a:lnTo>
                  <a:pt x="185739" y="435818"/>
                </a:lnTo>
                <a:lnTo>
                  <a:pt x="161376" y="473121"/>
                </a:lnTo>
                <a:lnTo>
                  <a:pt x="138547" y="511479"/>
                </a:lnTo>
                <a:lnTo>
                  <a:pt x="117294" y="550849"/>
                </a:lnTo>
                <a:lnTo>
                  <a:pt x="97662" y="591187"/>
                </a:lnTo>
                <a:lnTo>
                  <a:pt x="79693" y="632450"/>
                </a:lnTo>
                <a:lnTo>
                  <a:pt x="63430" y="674594"/>
                </a:lnTo>
                <a:lnTo>
                  <a:pt x="48919" y="717575"/>
                </a:lnTo>
                <a:lnTo>
                  <a:pt x="36201" y="761351"/>
                </a:lnTo>
                <a:lnTo>
                  <a:pt x="25320" y="805878"/>
                </a:lnTo>
                <a:lnTo>
                  <a:pt x="16321" y="851112"/>
                </a:lnTo>
                <a:lnTo>
                  <a:pt x="9245" y="897011"/>
                </a:lnTo>
                <a:lnTo>
                  <a:pt x="4138" y="943529"/>
                </a:lnTo>
                <a:lnTo>
                  <a:pt x="1041" y="990625"/>
                </a:lnTo>
                <a:lnTo>
                  <a:pt x="0" y="1038254"/>
                </a:lnTo>
                <a:lnTo>
                  <a:pt x="1041" y="1085880"/>
                </a:lnTo>
                <a:lnTo>
                  <a:pt x="4138" y="1132974"/>
                </a:lnTo>
                <a:lnTo>
                  <a:pt x="9245" y="1179490"/>
                </a:lnTo>
                <a:lnTo>
                  <a:pt x="16321" y="1225386"/>
                </a:lnTo>
                <a:lnTo>
                  <a:pt x="25320" y="1270618"/>
                </a:lnTo>
                <a:lnTo>
                  <a:pt x="36201" y="1315142"/>
                </a:lnTo>
                <a:lnTo>
                  <a:pt x="48919" y="1358916"/>
                </a:lnTo>
                <a:lnTo>
                  <a:pt x="63430" y="1401896"/>
                </a:lnTo>
                <a:lnTo>
                  <a:pt x="79693" y="1444038"/>
                </a:lnTo>
                <a:lnTo>
                  <a:pt x="97662" y="1485299"/>
                </a:lnTo>
                <a:lnTo>
                  <a:pt x="117294" y="1525636"/>
                </a:lnTo>
                <a:lnTo>
                  <a:pt x="138547" y="1565004"/>
                </a:lnTo>
                <a:lnTo>
                  <a:pt x="161376" y="1603361"/>
                </a:lnTo>
                <a:lnTo>
                  <a:pt x="185739" y="1640663"/>
                </a:lnTo>
                <a:lnTo>
                  <a:pt x="211591" y="1676866"/>
                </a:lnTo>
                <a:lnTo>
                  <a:pt x="238889" y="1711928"/>
                </a:lnTo>
                <a:lnTo>
                  <a:pt x="267590" y="1745804"/>
                </a:lnTo>
                <a:lnTo>
                  <a:pt x="297651" y="1778451"/>
                </a:lnTo>
                <a:lnTo>
                  <a:pt x="329027" y="1809826"/>
                </a:lnTo>
                <a:lnTo>
                  <a:pt x="361676" y="1839885"/>
                </a:lnTo>
                <a:lnTo>
                  <a:pt x="395553" y="1868585"/>
                </a:lnTo>
                <a:lnTo>
                  <a:pt x="430616" y="1895882"/>
                </a:lnTo>
                <a:lnTo>
                  <a:pt x="466821" y="1921734"/>
                </a:lnTo>
                <a:lnTo>
                  <a:pt x="504125" y="1946095"/>
                </a:lnTo>
                <a:lnTo>
                  <a:pt x="542484" y="1968924"/>
                </a:lnTo>
                <a:lnTo>
                  <a:pt x="581854" y="1990176"/>
                </a:lnTo>
                <a:lnTo>
                  <a:pt x="622192" y="2009808"/>
                </a:lnTo>
                <a:lnTo>
                  <a:pt x="663455" y="2027776"/>
                </a:lnTo>
                <a:lnTo>
                  <a:pt x="705600" y="2044038"/>
                </a:lnTo>
                <a:lnTo>
                  <a:pt x="748582" y="2058549"/>
                </a:lnTo>
                <a:lnTo>
                  <a:pt x="792359" y="2071267"/>
                </a:lnTo>
                <a:lnTo>
                  <a:pt x="836886" y="2082147"/>
                </a:lnTo>
                <a:lnTo>
                  <a:pt x="882121" y="2091146"/>
                </a:lnTo>
                <a:lnTo>
                  <a:pt x="928020" y="2098222"/>
                </a:lnTo>
                <a:lnTo>
                  <a:pt x="974539" y="2103329"/>
                </a:lnTo>
                <a:lnTo>
                  <a:pt x="1021635" y="2106426"/>
                </a:lnTo>
                <a:lnTo>
                  <a:pt x="1069265" y="2107467"/>
                </a:lnTo>
                <a:lnTo>
                  <a:pt x="1116888" y="2106426"/>
                </a:lnTo>
                <a:lnTo>
                  <a:pt x="1163977" y="2103329"/>
                </a:lnTo>
                <a:lnTo>
                  <a:pt x="1210490" y="2098222"/>
                </a:lnTo>
                <a:lnTo>
                  <a:pt x="1256382" y="2091146"/>
                </a:lnTo>
                <a:lnTo>
                  <a:pt x="1301611" y="2082147"/>
                </a:lnTo>
                <a:lnTo>
                  <a:pt x="1346133" y="2071267"/>
                </a:lnTo>
                <a:lnTo>
                  <a:pt x="1389905" y="2058549"/>
                </a:lnTo>
                <a:lnTo>
                  <a:pt x="1432882" y="2044038"/>
                </a:lnTo>
                <a:lnTo>
                  <a:pt x="1475022" y="2027776"/>
                </a:lnTo>
                <a:lnTo>
                  <a:pt x="1516281" y="2009808"/>
                </a:lnTo>
                <a:lnTo>
                  <a:pt x="1556615" y="1990176"/>
                </a:lnTo>
                <a:lnTo>
                  <a:pt x="1595982" y="1968924"/>
                </a:lnTo>
                <a:lnTo>
                  <a:pt x="1634337" y="1946095"/>
                </a:lnTo>
                <a:lnTo>
                  <a:pt x="1671638" y="1921734"/>
                </a:lnTo>
                <a:lnTo>
                  <a:pt x="1707840" y="1895882"/>
                </a:lnTo>
                <a:lnTo>
                  <a:pt x="1742901" y="1868585"/>
                </a:lnTo>
                <a:lnTo>
                  <a:pt x="1776776" y="1839885"/>
                </a:lnTo>
                <a:lnTo>
                  <a:pt x="1809422" y="1809826"/>
                </a:lnTo>
                <a:lnTo>
                  <a:pt x="1840797" y="1778451"/>
                </a:lnTo>
                <a:lnTo>
                  <a:pt x="1870855" y="1745804"/>
                </a:lnTo>
                <a:lnTo>
                  <a:pt x="1899555" y="1711928"/>
                </a:lnTo>
                <a:lnTo>
                  <a:pt x="1926852" y="1676866"/>
                </a:lnTo>
                <a:lnTo>
                  <a:pt x="1952703" y="1640663"/>
                </a:lnTo>
                <a:lnTo>
                  <a:pt x="1977064" y="1603361"/>
                </a:lnTo>
                <a:lnTo>
                  <a:pt x="1999893" y="1565004"/>
                </a:lnTo>
                <a:lnTo>
                  <a:pt x="2021145" y="1525636"/>
                </a:lnTo>
                <a:lnTo>
                  <a:pt x="2040777" y="1485299"/>
                </a:lnTo>
                <a:lnTo>
                  <a:pt x="2058745" y="1444038"/>
                </a:lnTo>
                <a:lnTo>
                  <a:pt x="2075007" y="1401896"/>
                </a:lnTo>
                <a:lnTo>
                  <a:pt x="2089518" y="1358916"/>
                </a:lnTo>
                <a:lnTo>
                  <a:pt x="2102236" y="1315142"/>
                </a:lnTo>
                <a:lnTo>
                  <a:pt x="2113116" y="1270618"/>
                </a:lnTo>
                <a:lnTo>
                  <a:pt x="2122116" y="1225386"/>
                </a:lnTo>
                <a:lnTo>
                  <a:pt x="2129191" y="1179490"/>
                </a:lnTo>
                <a:lnTo>
                  <a:pt x="2134299" y="1132974"/>
                </a:lnTo>
                <a:lnTo>
                  <a:pt x="2137395" y="1085880"/>
                </a:lnTo>
                <a:lnTo>
                  <a:pt x="2138437" y="1038254"/>
                </a:lnTo>
                <a:lnTo>
                  <a:pt x="2137395" y="990625"/>
                </a:lnTo>
                <a:lnTo>
                  <a:pt x="2134299" y="943529"/>
                </a:lnTo>
                <a:lnTo>
                  <a:pt x="2129191" y="897011"/>
                </a:lnTo>
                <a:lnTo>
                  <a:pt x="2122116" y="851112"/>
                </a:lnTo>
                <a:lnTo>
                  <a:pt x="2113116" y="805878"/>
                </a:lnTo>
                <a:lnTo>
                  <a:pt x="2102236" y="761351"/>
                </a:lnTo>
                <a:lnTo>
                  <a:pt x="2089518" y="717575"/>
                </a:lnTo>
                <a:lnTo>
                  <a:pt x="2075007" y="674594"/>
                </a:lnTo>
                <a:lnTo>
                  <a:pt x="2058745" y="632450"/>
                </a:lnTo>
                <a:lnTo>
                  <a:pt x="2040777" y="591187"/>
                </a:lnTo>
                <a:lnTo>
                  <a:pt x="2021145" y="550849"/>
                </a:lnTo>
                <a:lnTo>
                  <a:pt x="1999893" y="511479"/>
                </a:lnTo>
                <a:lnTo>
                  <a:pt x="1977064" y="473121"/>
                </a:lnTo>
                <a:lnTo>
                  <a:pt x="1952703" y="435818"/>
                </a:lnTo>
                <a:lnTo>
                  <a:pt x="1926852" y="399613"/>
                </a:lnTo>
                <a:lnTo>
                  <a:pt x="1899555" y="364550"/>
                </a:lnTo>
                <a:lnTo>
                  <a:pt x="1870855" y="330673"/>
                </a:lnTo>
                <a:lnTo>
                  <a:pt x="1840797" y="298024"/>
                </a:lnTo>
                <a:lnTo>
                  <a:pt x="1809422" y="266648"/>
                </a:lnTo>
                <a:lnTo>
                  <a:pt x="1776776" y="236588"/>
                </a:lnTo>
                <a:lnTo>
                  <a:pt x="1742901" y="207887"/>
                </a:lnTo>
                <a:lnTo>
                  <a:pt x="1707840" y="180589"/>
                </a:lnTo>
                <a:lnTo>
                  <a:pt x="1671638" y="154737"/>
                </a:lnTo>
                <a:lnTo>
                  <a:pt x="1634337" y="130375"/>
                </a:lnTo>
                <a:lnTo>
                  <a:pt x="1595982" y="107546"/>
                </a:lnTo>
                <a:lnTo>
                  <a:pt x="1556615" y="86293"/>
                </a:lnTo>
                <a:lnTo>
                  <a:pt x="1516281" y="66660"/>
                </a:lnTo>
                <a:lnTo>
                  <a:pt x="1475022" y="48691"/>
                </a:lnTo>
                <a:lnTo>
                  <a:pt x="1432882" y="32429"/>
                </a:lnTo>
                <a:lnTo>
                  <a:pt x="1389905" y="17918"/>
                </a:lnTo>
                <a:lnTo>
                  <a:pt x="1346133" y="5200"/>
                </a:lnTo>
                <a:lnTo>
                  <a:pt x="1324854" y="0"/>
                </a:lnTo>
                <a:close/>
              </a:path>
            </a:pathLst>
          </a:custGeom>
          <a:solidFill>
            <a:schemeClr val="accent2"/>
          </a:solidFill>
        </p:spPr>
        <p:txBody>
          <a:bodyPr wrap="square" lIns="0" tIns="0" rIns="0" bIns="0" rtlCol="0"/>
          <a:lstStyle/>
          <a:p>
            <a:endParaRPr dirty="0"/>
          </a:p>
        </p:txBody>
      </p:sp>
      <p:sp>
        <p:nvSpPr>
          <p:cNvPr id="9" name="object 10"/>
          <p:cNvSpPr/>
          <p:nvPr userDrawn="1"/>
        </p:nvSpPr>
        <p:spPr>
          <a:xfrm>
            <a:off x="12724352" y="663845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10" name="object 11"/>
          <p:cNvSpPr/>
          <p:nvPr userDrawn="1"/>
        </p:nvSpPr>
        <p:spPr>
          <a:xfrm>
            <a:off x="561529" y="441191"/>
            <a:ext cx="2139315" cy="2139315"/>
          </a:xfrm>
          <a:custGeom>
            <a:avLst/>
            <a:gdLst/>
            <a:ahLst/>
            <a:cxnLst/>
            <a:rect l="l" t="t" r="r" b="b"/>
            <a:pathLst>
              <a:path w="2139315" h="2139315">
                <a:moveTo>
                  <a:pt x="1059175" y="0"/>
                </a:moveTo>
                <a:lnTo>
                  <a:pt x="1013612" y="1432"/>
                </a:lnTo>
                <a:lnTo>
                  <a:pt x="967902" y="4844"/>
                </a:lnTo>
                <a:lnTo>
                  <a:pt x="922100" y="10263"/>
                </a:lnTo>
                <a:lnTo>
                  <a:pt x="876260" y="17718"/>
                </a:lnTo>
                <a:lnTo>
                  <a:pt x="830439" y="27236"/>
                </a:lnTo>
                <a:lnTo>
                  <a:pt x="784689" y="38845"/>
                </a:lnTo>
                <a:lnTo>
                  <a:pt x="739067" y="52573"/>
                </a:lnTo>
                <a:lnTo>
                  <a:pt x="694094" y="68281"/>
                </a:lnTo>
                <a:lnTo>
                  <a:pt x="650264" y="85778"/>
                </a:lnTo>
                <a:lnTo>
                  <a:pt x="607604" y="105009"/>
                </a:lnTo>
                <a:lnTo>
                  <a:pt x="566141" y="125920"/>
                </a:lnTo>
                <a:lnTo>
                  <a:pt x="525904" y="148456"/>
                </a:lnTo>
                <a:lnTo>
                  <a:pt x="486920" y="172562"/>
                </a:lnTo>
                <a:lnTo>
                  <a:pt x="449218" y="198184"/>
                </a:lnTo>
                <a:lnTo>
                  <a:pt x="412825" y="225267"/>
                </a:lnTo>
                <a:lnTo>
                  <a:pt x="377770" y="253755"/>
                </a:lnTo>
                <a:lnTo>
                  <a:pt x="344080" y="283595"/>
                </a:lnTo>
                <a:lnTo>
                  <a:pt x="311784" y="314731"/>
                </a:lnTo>
                <a:lnTo>
                  <a:pt x="280908" y="347109"/>
                </a:lnTo>
                <a:lnTo>
                  <a:pt x="251481" y="380674"/>
                </a:lnTo>
                <a:lnTo>
                  <a:pt x="223532" y="415370"/>
                </a:lnTo>
                <a:lnTo>
                  <a:pt x="197087" y="451144"/>
                </a:lnTo>
                <a:lnTo>
                  <a:pt x="172176" y="487941"/>
                </a:lnTo>
                <a:lnTo>
                  <a:pt x="148715" y="525900"/>
                </a:lnTo>
                <a:lnTo>
                  <a:pt x="127063" y="564383"/>
                </a:lnTo>
                <a:lnTo>
                  <a:pt x="106917" y="603918"/>
                </a:lnTo>
                <a:lnTo>
                  <a:pt x="88416" y="644257"/>
                </a:lnTo>
                <a:lnTo>
                  <a:pt x="71587" y="685345"/>
                </a:lnTo>
                <a:lnTo>
                  <a:pt x="56459" y="727127"/>
                </a:lnTo>
                <a:lnTo>
                  <a:pt x="43059" y="769548"/>
                </a:lnTo>
                <a:lnTo>
                  <a:pt x="31416" y="812553"/>
                </a:lnTo>
                <a:lnTo>
                  <a:pt x="21556" y="856088"/>
                </a:lnTo>
                <a:lnTo>
                  <a:pt x="13509" y="900098"/>
                </a:lnTo>
                <a:lnTo>
                  <a:pt x="7302" y="944528"/>
                </a:lnTo>
                <a:lnTo>
                  <a:pt x="2963" y="989323"/>
                </a:lnTo>
                <a:lnTo>
                  <a:pt x="519" y="1034429"/>
                </a:lnTo>
                <a:lnTo>
                  <a:pt x="0" y="1079791"/>
                </a:lnTo>
                <a:lnTo>
                  <a:pt x="1432" y="1125353"/>
                </a:lnTo>
                <a:lnTo>
                  <a:pt x="4843" y="1171062"/>
                </a:lnTo>
                <a:lnTo>
                  <a:pt x="10263" y="1216862"/>
                </a:lnTo>
                <a:lnTo>
                  <a:pt x="17718" y="1262699"/>
                </a:lnTo>
                <a:lnTo>
                  <a:pt x="27236" y="1308518"/>
                </a:lnTo>
                <a:lnTo>
                  <a:pt x="38846" y="1354265"/>
                </a:lnTo>
                <a:lnTo>
                  <a:pt x="52575" y="1399883"/>
                </a:lnTo>
                <a:lnTo>
                  <a:pt x="68284" y="1444859"/>
                </a:lnTo>
                <a:lnTo>
                  <a:pt x="85784" y="1488692"/>
                </a:lnTo>
                <a:lnTo>
                  <a:pt x="105017" y="1531354"/>
                </a:lnTo>
                <a:lnTo>
                  <a:pt x="125930" y="1572819"/>
                </a:lnTo>
                <a:lnTo>
                  <a:pt x="148581" y="1613240"/>
                </a:lnTo>
                <a:lnTo>
                  <a:pt x="172576" y="1652042"/>
                </a:lnTo>
                <a:lnTo>
                  <a:pt x="198200" y="1689745"/>
                </a:lnTo>
                <a:lnTo>
                  <a:pt x="225284" y="1726138"/>
                </a:lnTo>
                <a:lnTo>
                  <a:pt x="253774" y="1761193"/>
                </a:lnTo>
                <a:lnTo>
                  <a:pt x="283615" y="1794883"/>
                </a:lnTo>
                <a:lnTo>
                  <a:pt x="314752" y="1827179"/>
                </a:lnTo>
                <a:lnTo>
                  <a:pt x="347131" y="1858054"/>
                </a:lnTo>
                <a:lnTo>
                  <a:pt x="380696" y="1887480"/>
                </a:lnTo>
                <a:lnTo>
                  <a:pt x="415393" y="1915428"/>
                </a:lnTo>
                <a:lnTo>
                  <a:pt x="451168" y="1941872"/>
                </a:lnTo>
                <a:lnTo>
                  <a:pt x="487964" y="1966782"/>
                </a:lnTo>
                <a:lnTo>
                  <a:pt x="525729" y="1990132"/>
                </a:lnTo>
                <a:lnTo>
                  <a:pt x="564406" y="2011893"/>
                </a:lnTo>
                <a:lnTo>
                  <a:pt x="603942" y="2032037"/>
                </a:lnTo>
                <a:lnTo>
                  <a:pt x="644280" y="2050537"/>
                </a:lnTo>
                <a:lnTo>
                  <a:pt x="685368" y="2067365"/>
                </a:lnTo>
                <a:lnTo>
                  <a:pt x="727149" y="2082492"/>
                </a:lnTo>
                <a:lnTo>
                  <a:pt x="769569" y="2095890"/>
                </a:lnTo>
                <a:lnTo>
                  <a:pt x="812573" y="2107533"/>
                </a:lnTo>
                <a:lnTo>
                  <a:pt x="856107" y="2117392"/>
                </a:lnTo>
                <a:lnTo>
                  <a:pt x="900115" y="2125438"/>
                </a:lnTo>
                <a:lnTo>
                  <a:pt x="944544" y="2131645"/>
                </a:lnTo>
                <a:lnTo>
                  <a:pt x="989337" y="2135984"/>
                </a:lnTo>
                <a:lnTo>
                  <a:pt x="1034441" y="2138428"/>
                </a:lnTo>
                <a:lnTo>
                  <a:pt x="1079801" y="2138948"/>
                </a:lnTo>
                <a:lnTo>
                  <a:pt x="1125361" y="2137516"/>
                </a:lnTo>
                <a:lnTo>
                  <a:pt x="1171068" y="2134106"/>
                </a:lnTo>
                <a:lnTo>
                  <a:pt x="1216865" y="2128688"/>
                </a:lnTo>
                <a:lnTo>
                  <a:pt x="1262700" y="2121235"/>
                </a:lnTo>
                <a:lnTo>
                  <a:pt x="1308516" y="2111719"/>
                </a:lnTo>
                <a:lnTo>
                  <a:pt x="1354259" y="2100112"/>
                </a:lnTo>
                <a:lnTo>
                  <a:pt x="1399874" y="2086386"/>
                </a:lnTo>
                <a:lnTo>
                  <a:pt x="1444853" y="2070675"/>
                </a:lnTo>
                <a:lnTo>
                  <a:pt x="1488689" y="2053176"/>
                </a:lnTo>
                <a:lnTo>
                  <a:pt x="1531354" y="2033942"/>
                </a:lnTo>
                <a:lnTo>
                  <a:pt x="1572822" y="2013029"/>
                </a:lnTo>
                <a:lnTo>
                  <a:pt x="1613063" y="1990491"/>
                </a:lnTo>
                <a:lnTo>
                  <a:pt x="1652050" y="1966383"/>
                </a:lnTo>
                <a:lnTo>
                  <a:pt x="1689755" y="1940760"/>
                </a:lnTo>
                <a:lnTo>
                  <a:pt x="1726150" y="1913677"/>
                </a:lnTo>
                <a:lnTo>
                  <a:pt x="1761207" y="1885187"/>
                </a:lnTo>
                <a:lnTo>
                  <a:pt x="1794898" y="1855347"/>
                </a:lnTo>
                <a:lnTo>
                  <a:pt x="1827196" y="1824211"/>
                </a:lnTo>
                <a:lnTo>
                  <a:pt x="1858072" y="1791834"/>
                </a:lnTo>
                <a:lnTo>
                  <a:pt x="1887499" y="1758269"/>
                </a:lnTo>
                <a:lnTo>
                  <a:pt x="1915449" y="1723573"/>
                </a:lnTo>
                <a:lnTo>
                  <a:pt x="1941893" y="1687800"/>
                </a:lnTo>
                <a:lnTo>
                  <a:pt x="1966804" y="1651004"/>
                </a:lnTo>
                <a:lnTo>
                  <a:pt x="1990257" y="1613058"/>
                </a:lnTo>
                <a:lnTo>
                  <a:pt x="2011915" y="1574564"/>
                </a:lnTo>
                <a:lnTo>
                  <a:pt x="2032060" y="1535029"/>
                </a:lnTo>
                <a:lnTo>
                  <a:pt x="2050559" y="1494691"/>
                </a:lnTo>
                <a:lnTo>
                  <a:pt x="2067386" y="1453605"/>
                </a:lnTo>
                <a:lnTo>
                  <a:pt x="2082513" y="1411824"/>
                </a:lnTo>
                <a:lnTo>
                  <a:pt x="2095911" y="1369404"/>
                </a:lnTo>
                <a:lnTo>
                  <a:pt x="2107552" y="1326400"/>
                </a:lnTo>
                <a:lnTo>
                  <a:pt x="2117410" y="1282866"/>
                </a:lnTo>
                <a:lnTo>
                  <a:pt x="2125455" y="1238858"/>
                </a:lnTo>
                <a:lnTo>
                  <a:pt x="2131661" y="1194429"/>
                </a:lnTo>
                <a:lnTo>
                  <a:pt x="2135998" y="1149635"/>
                </a:lnTo>
                <a:lnTo>
                  <a:pt x="2138440" y="1104530"/>
                </a:lnTo>
                <a:lnTo>
                  <a:pt x="2138958" y="1059169"/>
                </a:lnTo>
                <a:lnTo>
                  <a:pt x="2137524" y="1013607"/>
                </a:lnTo>
                <a:lnTo>
                  <a:pt x="2134111" y="967898"/>
                </a:lnTo>
                <a:lnTo>
                  <a:pt x="2128691" y="922098"/>
                </a:lnTo>
                <a:lnTo>
                  <a:pt x="2121235" y="876261"/>
                </a:lnTo>
                <a:lnTo>
                  <a:pt x="2111716" y="830442"/>
                </a:lnTo>
                <a:lnTo>
                  <a:pt x="2100106" y="784695"/>
                </a:lnTo>
                <a:lnTo>
                  <a:pt x="2086377" y="739076"/>
                </a:lnTo>
                <a:lnTo>
                  <a:pt x="2070666" y="694100"/>
                </a:lnTo>
                <a:lnTo>
                  <a:pt x="2053167" y="650267"/>
                </a:lnTo>
                <a:lnTo>
                  <a:pt x="2033933" y="607604"/>
                </a:lnTo>
                <a:lnTo>
                  <a:pt x="2013021" y="566139"/>
                </a:lnTo>
                <a:lnTo>
                  <a:pt x="1990363" y="525705"/>
                </a:lnTo>
                <a:lnTo>
                  <a:pt x="1966377" y="486915"/>
                </a:lnTo>
                <a:lnTo>
                  <a:pt x="1940754" y="449211"/>
                </a:lnTo>
                <a:lnTo>
                  <a:pt x="1913672" y="412818"/>
                </a:lnTo>
                <a:lnTo>
                  <a:pt x="1885184" y="377762"/>
                </a:lnTo>
                <a:lnTo>
                  <a:pt x="1855345" y="344071"/>
                </a:lnTo>
                <a:lnTo>
                  <a:pt x="1824210" y="311774"/>
                </a:lnTo>
                <a:lnTo>
                  <a:pt x="1791833" y="280898"/>
                </a:lnTo>
                <a:lnTo>
                  <a:pt x="1758270" y="251472"/>
                </a:lnTo>
                <a:lnTo>
                  <a:pt x="1723575" y="223522"/>
                </a:lnTo>
                <a:lnTo>
                  <a:pt x="1687803" y="197078"/>
                </a:lnTo>
                <a:lnTo>
                  <a:pt x="1651008" y="172167"/>
                </a:lnTo>
                <a:lnTo>
                  <a:pt x="1613246" y="148816"/>
                </a:lnTo>
                <a:lnTo>
                  <a:pt x="1574570" y="127054"/>
                </a:lnTo>
                <a:lnTo>
                  <a:pt x="1535036" y="106910"/>
                </a:lnTo>
                <a:lnTo>
                  <a:pt x="1494699" y="88409"/>
                </a:lnTo>
                <a:lnTo>
                  <a:pt x="1453613" y="71581"/>
                </a:lnTo>
                <a:lnTo>
                  <a:pt x="1411833" y="56454"/>
                </a:lnTo>
                <a:lnTo>
                  <a:pt x="1369414" y="43055"/>
                </a:lnTo>
                <a:lnTo>
                  <a:pt x="1326410" y="31412"/>
                </a:lnTo>
                <a:lnTo>
                  <a:pt x="1282876" y="21553"/>
                </a:lnTo>
                <a:lnTo>
                  <a:pt x="1238867" y="13507"/>
                </a:lnTo>
                <a:lnTo>
                  <a:pt x="1194438" y="7300"/>
                </a:lnTo>
                <a:lnTo>
                  <a:pt x="1149643" y="2962"/>
                </a:lnTo>
                <a:lnTo>
                  <a:pt x="1104537" y="519"/>
                </a:lnTo>
                <a:lnTo>
                  <a:pt x="1059175" y="0"/>
                </a:lnTo>
                <a:close/>
              </a:path>
            </a:pathLst>
          </a:custGeom>
          <a:solidFill>
            <a:schemeClr val="accent2"/>
          </a:solidFill>
        </p:spPr>
        <p:txBody>
          <a:bodyPr wrap="square" lIns="0" tIns="0" rIns="0" bIns="0" rtlCol="0"/>
          <a:lstStyle/>
          <a:p>
            <a:endParaRPr dirty="0"/>
          </a:p>
        </p:txBody>
      </p:sp>
      <p:sp>
        <p:nvSpPr>
          <p:cNvPr id="11" name="object 12"/>
          <p:cNvSpPr/>
          <p:nvPr userDrawn="1"/>
        </p:nvSpPr>
        <p:spPr>
          <a:xfrm>
            <a:off x="13197087" y="9621482"/>
            <a:ext cx="2138679" cy="1687194"/>
          </a:xfrm>
          <a:custGeom>
            <a:avLst/>
            <a:gdLst/>
            <a:ahLst/>
            <a:cxnLst/>
            <a:rect l="l" t="t" r="r" b="b"/>
            <a:pathLst>
              <a:path w="2138680" h="1687195">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196739" y="1687080"/>
                </a:lnTo>
                <a:lnTo>
                  <a:pt x="1941679" y="1687080"/>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dirty="0"/>
          </a:p>
        </p:txBody>
      </p:sp>
      <p:sp>
        <p:nvSpPr>
          <p:cNvPr id="12" name="object 18"/>
          <p:cNvSpPr/>
          <p:nvPr userDrawn="1"/>
        </p:nvSpPr>
        <p:spPr>
          <a:xfrm>
            <a:off x="16779778" y="6095527"/>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dirty="0"/>
          </a:p>
        </p:txBody>
      </p:sp>
      <p:sp>
        <p:nvSpPr>
          <p:cNvPr id="13" name="object 19"/>
          <p:cNvSpPr/>
          <p:nvPr userDrawn="1"/>
        </p:nvSpPr>
        <p:spPr>
          <a:xfrm>
            <a:off x="15980850" y="4166911"/>
            <a:ext cx="970280" cy="970280"/>
          </a:xfrm>
          <a:custGeom>
            <a:avLst/>
            <a:gdLst/>
            <a:ahLst/>
            <a:cxnLst/>
            <a:rect l="l" t="t" r="r" b="b"/>
            <a:pathLst>
              <a:path w="970280" h="970279">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dirty="0"/>
          </a:p>
        </p:txBody>
      </p:sp>
      <p:sp>
        <p:nvSpPr>
          <p:cNvPr id="14" name="object 20"/>
          <p:cNvSpPr/>
          <p:nvPr userDrawn="1"/>
        </p:nvSpPr>
        <p:spPr>
          <a:xfrm>
            <a:off x="17430751" y="1020588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dirty="0"/>
          </a:p>
        </p:txBody>
      </p:sp>
      <p:sp>
        <p:nvSpPr>
          <p:cNvPr id="15" name="object 21"/>
          <p:cNvSpPr/>
          <p:nvPr userDrawn="1"/>
        </p:nvSpPr>
        <p:spPr>
          <a:xfrm>
            <a:off x="14890428" y="2387413"/>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dirty="0"/>
          </a:p>
        </p:txBody>
      </p:sp>
      <p:sp>
        <p:nvSpPr>
          <p:cNvPr id="16" name="object 22"/>
          <p:cNvSpPr/>
          <p:nvPr userDrawn="1"/>
        </p:nvSpPr>
        <p:spPr>
          <a:xfrm>
            <a:off x="17267177" y="812523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dirty="0"/>
          </a:p>
        </p:txBody>
      </p:sp>
      <p:sp>
        <p:nvSpPr>
          <p:cNvPr id="17" name="object 21"/>
          <p:cNvSpPr/>
          <p:nvPr userDrawn="1"/>
        </p:nvSpPr>
        <p:spPr>
          <a:xfrm>
            <a:off x="13557252" y="798829"/>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dirty="0"/>
          </a:p>
        </p:txBody>
      </p:sp>
      <p:sp>
        <p:nvSpPr>
          <p:cNvPr id="18" name="object 21"/>
          <p:cNvSpPr/>
          <p:nvPr userDrawn="1"/>
        </p:nvSpPr>
        <p:spPr>
          <a:xfrm>
            <a:off x="11958043" y="3"/>
            <a:ext cx="966938" cy="451910"/>
          </a:xfrm>
          <a:custGeom>
            <a:avLst/>
            <a:gdLst/>
            <a:ahLst/>
            <a:cxnLst/>
            <a:rect l="l" t="t" r="r" b="b"/>
            <a:pathLst>
              <a:path w="966939" h="451911">
                <a:moveTo>
                  <a:pt x="0" y="0"/>
                </a:moveTo>
                <a:lnTo>
                  <a:pt x="966939" y="0"/>
                </a:lnTo>
                <a:lnTo>
                  <a:pt x="965502" y="21346"/>
                </a:lnTo>
                <a:lnTo>
                  <a:pt x="958654" y="64586"/>
                </a:lnTo>
                <a:lnTo>
                  <a:pt x="947947" y="107069"/>
                </a:lnTo>
                <a:lnTo>
                  <a:pt x="933424" y="148511"/>
                </a:lnTo>
                <a:lnTo>
                  <a:pt x="915131" y="188628"/>
                </a:lnTo>
                <a:lnTo>
                  <a:pt x="893114" y="227136"/>
                </a:lnTo>
                <a:lnTo>
                  <a:pt x="867416" y="263751"/>
                </a:lnTo>
                <a:lnTo>
                  <a:pt x="838083" y="298190"/>
                </a:lnTo>
                <a:lnTo>
                  <a:pt x="805161" y="330168"/>
                </a:lnTo>
                <a:lnTo>
                  <a:pt x="768693" y="359401"/>
                </a:lnTo>
                <a:lnTo>
                  <a:pt x="729614" y="385051"/>
                </a:lnTo>
                <a:lnTo>
                  <a:pt x="689023" y="406481"/>
                </a:lnTo>
                <a:lnTo>
                  <a:pt x="647202" y="423736"/>
                </a:lnTo>
                <a:lnTo>
                  <a:pt x="604436" y="436862"/>
                </a:lnTo>
                <a:lnTo>
                  <a:pt x="561008" y="445903"/>
                </a:lnTo>
                <a:lnTo>
                  <a:pt x="517201" y="450905"/>
                </a:lnTo>
                <a:lnTo>
                  <a:pt x="473301" y="451911"/>
                </a:lnTo>
                <a:lnTo>
                  <a:pt x="429588" y="448968"/>
                </a:lnTo>
                <a:lnTo>
                  <a:pt x="386350" y="442120"/>
                </a:lnTo>
                <a:lnTo>
                  <a:pt x="343869" y="431413"/>
                </a:lnTo>
                <a:lnTo>
                  <a:pt x="302427" y="416890"/>
                </a:lnTo>
                <a:lnTo>
                  <a:pt x="262310" y="398597"/>
                </a:lnTo>
                <a:lnTo>
                  <a:pt x="223801" y="376580"/>
                </a:lnTo>
                <a:lnTo>
                  <a:pt x="187184" y="350882"/>
                </a:lnTo>
                <a:lnTo>
                  <a:pt x="152742" y="321549"/>
                </a:lnTo>
                <a:lnTo>
                  <a:pt x="120759" y="288627"/>
                </a:lnTo>
                <a:lnTo>
                  <a:pt x="91519" y="252159"/>
                </a:lnTo>
                <a:lnTo>
                  <a:pt x="65869" y="213080"/>
                </a:lnTo>
                <a:lnTo>
                  <a:pt x="44439" y="172487"/>
                </a:lnTo>
                <a:lnTo>
                  <a:pt x="27184" y="130665"/>
                </a:lnTo>
                <a:lnTo>
                  <a:pt x="14058" y="87896"/>
                </a:lnTo>
                <a:lnTo>
                  <a:pt x="5017" y="44466"/>
                </a:lnTo>
                <a:lnTo>
                  <a:pt x="15" y="657"/>
                </a:lnTo>
                <a:close/>
              </a:path>
            </a:pathLst>
          </a:custGeom>
          <a:solidFill>
            <a:schemeClr val="accent2"/>
          </a:solidFill>
        </p:spPr>
        <p:txBody>
          <a:bodyPr wrap="square" lIns="0" tIns="0" rIns="0" bIns="0" rtlCol="0"/>
          <a:lstStyle/>
          <a:p>
            <a:endParaRPr dirty="0"/>
          </a:p>
        </p:txBody>
      </p:sp>
      <p:sp>
        <p:nvSpPr>
          <p:cNvPr id="19" name="object 10"/>
          <p:cNvSpPr/>
          <p:nvPr userDrawn="1"/>
        </p:nvSpPr>
        <p:spPr>
          <a:xfrm>
            <a:off x="11347449" y="39725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20" name="object 10"/>
          <p:cNvSpPr/>
          <p:nvPr userDrawn="1"/>
        </p:nvSpPr>
        <p:spPr>
          <a:xfrm>
            <a:off x="9213851" y="18389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21" name="object 10"/>
          <p:cNvSpPr/>
          <p:nvPr userDrawn="1"/>
        </p:nvSpPr>
        <p:spPr>
          <a:xfrm>
            <a:off x="6541136" y="467361"/>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Tree>
    <p:extLst>
      <p:ext uri="{BB962C8B-B14F-4D97-AF65-F5344CB8AC3E}">
        <p14:creationId xmlns:p14="http://schemas.microsoft.com/office/powerpoint/2010/main" val="637671569"/>
      </p:ext>
    </p:extLst>
  </p:cSld>
  <p:clrMap bg1="lt1" tx1="dk1" bg2="lt2" tx2="dk2" accent1="accent1" accent2="accent2" accent3="accent3" accent4="accent4" accent5="accent5" accent6="accent6" hlink="hlink" folHlink="folHlink"/>
  <p:sldLayoutIdLst>
    <p:sldLayoutId id="2147483673"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D4D5D"/>
          </a:solidFill>
        </p:spPr>
        <p:txBody>
          <a:bodyPr wrap="square" lIns="0" tIns="0" rIns="0" bIns="0" rtlCol="0"/>
          <a:lstStyle/>
          <a:p>
            <a:endParaRPr dirty="0"/>
          </a:p>
        </p:txBody>
      </p:sp>
      <p:sp>
        <p:nvSpPr>
          <p:cNvPr id="8" name="object 3"/>
          <p:cNvSpPr/>
          <p:nvPr userDrawn="1"/>
        </p:nvSpPr>
        <p:spPr>
          <a:xfrm>
            <a:off x="2487161" y="0"/>
            <a:ext cx="3401696" cy="3088641"/>
          </a:xfrm>
          <a:custGeom>
            <a:avLst/>
            <a:gdLst/>
            <a:ahLst/>
            <a:cxnLst/>
            <a:rect l="l" t="t" r="r" b="b"/>
            <a:pathLst>
              <a:path w="3401695" h="3088640">
                <a:moveTo>
                  <a:pt x="2683995" y="0"/>
                </a:moveTo>
                <a:lnTo>
                  <a:pt x="717344" y="0"/>
                </a:lnTo>
                <a:lnTo>
                  <a:pt x="703583" y="9699"/>
                </a:lnTo>
                <a:lnTo>
                  <a:pt x="667411" y="36656"/>
                </a:lnTo>
                <a:lnTo>
                  <a:pt x="631986" y="64541"/>
                </a:lnTo>
                <a:lnTo>
                  <a:pt x="597327" y="93335"/>
                </a:lnTo>
                <a:lnTo>
                  <a:pt x="563452" y="123021"/>
                </a:lnTo>
                <a:lnTo>
                  <a:pt x="530378" y="153580"/>
                </a:lnTo>
                <a:lnTo>
                  <a:pt x="498124" y="184994"/>
                </a:lnTo>
                <a:lnTo>
                  <a:pt x="466708" y="217246"/>
                </a:lnTo>
                <a:lnTo>
                  <a:pt x="436148" y="250318"/>
                </a:lnTo>
                <a:lnTo>
                  <a:pt x="406461" y="284192"/>
                </a:lnTo>
                <a:lnTo>
                  <a:pt x="377665" y="318849"/>
                </a:lnTo>
                <a:lnTo>
                  <a:pt x="349779" y="354272"/>
                </a:lnTo>
                <a:lnTo>
                  <a:pt x="322820" y="390443"/>
                </a:lnTo>
                <a:lnTo>
                  <a:pt x="296807" y="427344"/>
                </a:lnTo>
                <a:lnTo>
                  <a:pt x="271757" y="464957"/>
                </a:lnTo>
                <a:lnTo>
                  <a:pt x="247688" y="503263"/>
                </a:lnTo>
                <a:lnTo>
                  <a:pt x="224618" y="542246"/>
                </a:lnTo>
                <a:lnTo>
                  <a:pt x="202565" y="581888"/>
                </a:lnTo>
                <a:lnTo>
                  <a:pt x="181547" y="622169"/>
                </a:lnTo>
                <a:lnTo>
                  <a:pt x="161583" y="663073"/>
                </a:lnTo>
                <a:lnTo>
                  <a:pt x="142689" y="704580"/>
                </a:lnTo>
                <a:lnTo>
                  <a:pt x="124884" y="746675"/>
                </a:lnTo>
                <a:lnTo>
                  <a:pt x="108186" y="789337"/>
                </a:lnTo>
                <a:lnTo>
                  <a:pt x="92613" y="832551"/>
                </a:lnTo>
                <a:lnTo>
                  <a:pt x="78182" y="876296"/>
                </a:lnTo>
                <a:lnTo>
                  <a:pt x="64913" y="920557"/>
                </a:lnTo>
                <a:lnTo>
                  <a:pt x="52821" y="965314"/>
                </a:lnTo>
                <a:lnTo>
                  <a:pt x="41927" y="1010549"/>
                </a:lnTo>
                <a:lnTo>
                  <a:pt x="32247" y="1056246"/>
                </a:lnTo>
                <a:lnTo>
                  <a:pt x="23799" y="1102385"/>
                </a:lnTo>
                <a:lnTo>
                  <a:pt x="16602" y="1148949"/>
                </a:lnTo>
                <a:lnTo>
                  <a:pt x="10673" y="1195920"/>
                </a:lnTo>
                <a:lnTo>
                  <a:pt x="6030" y="1243280"/>
                </a:lnTo>
                <a:lnTo>
                  <a:pt x="2692" y="1291011"/>
                </a:lnTo>
                <a:lnTo>
                  <a:pt x="676" y="1339095"/>
                </a:lnTo>
                <a:lnTo>
                  <a:pt x="0" y="1387514"/>
                </a:lnTo>
                <a:lnTo>
                  <a:pt x="676" y="1435933"/>
                </a:lnTo>
                <a:lnTo>
                  <a:pt x="2692" y="1484017"/>
                </a:lnTo>
                <a:lnTo>
                  <a:pt x="6030" y="1531748"/>
                </a:lnTo>
                <a:lnTo>
                  <a:pt x="10673" y="1579108"/>
                </a:lnTo>
                <a:lnTo>
                  <a:pt x="16602" y="1626079"/>
                </a:lnTo>
                <a:lnTo>
                  <a:pt x="23799" y="1672643"/>
                </a:lnTo>
                <a:lnTo>
                  <a:pt x="32247" y="1718782"/>
                </a:lnTo>
                <a:lnTo>
                  <a:pt x="41927" y="1764478"/>
                </a:lnTo>
                <a:lnTo>
                  <a:pt x="52821" y="1809714"/>
                </a:lnTo>
                <a:lnTo>
                  <a:pt x="64913" y="1854471"/>
                </a:lnTo>
                <a:lnTo>
                  <a:pt x="78182" y="1898731"/>
                </a:lnTo>
                <a:lnTo>
                  <a:pt x="92613" y="1942477"/>
                </a:lnTo>
                <a:lnTo>
                  <a:pt x="108186" y="1985690"/>
                </a:lnTo>
                <a:lnTo>
                  <a:pt x="124884" y="2028353"/>
                </a:lnTo>
                <a:lnTo>
                  <a:pt x="142689" y="2070447"/>
                </a:lnTo>
                <a:lnTo>
                  <a:pt x="161583" y="2111955"/>
                </a:lnTo>
                <a:lnTo>
                  <a:pt x="181547" y="2152859"/>
                </a:lnTo>
                <a:lnTo>
                  <a:pt x="202565" y="2193140"/>
                </a:lnTo>
                <a:lnTo>
                  <a:pt x="224618" y="2232781"/>
                </a:lnTo>
                <a:lnTo>
                  <a:pt x="247688" y="2271764"/>
                </a:lnTo>
                <a:lnTo>
                  <a:pt x="271757" y="2310071"/>
                </a:lnTo>
                <a:lnTo>
                  <a:pt x="296807" y="2347684"/>
                </a:lnTo>
                <a:lnTo>
                  <a:pt x="322820" y="2384585"/>
                </a:lnTo>
                <a:lnTo>
                  <a:pt x="349779" y="2420756"/>
                </a:lnTo>
                <a:lnTo>
                  <a:pt x="377665" y="2456179"/>
                </a:lnTo>
                <a:lnTo>
                  <a:pt x="406461" y="2490836"/>
                </a:lnTo>
                <a:lnTo>
                  <a:pt x="436148" y="2524710"/>
                </a:lnTo>
                <a:lnTo>
                  <a:pt x="466708" y="2557781"/>
                </a:lnTo>
                <a:lnTo>
                  <a:pt x="498124" y="2590033"/>
                </a:lnTo>
                <a:lnTo>
                  <a:pt x="530378" y="2621448"/>
                </a:lnTo>
                <a:lnTo>
                  <a:pt x="563452" y="2652007"/>
                </a:lnTo>
                <a:lnTo>
                  <a:pt x="597327" y="2681692"/>
                </a:lnTo>
                <a:lnTo>
                  <a:pt x="631986" y="2710487"/>
                </a:lnTo>
                <a:lnTo>
                  <a:pt x="667411" y="2738371"/>
                </a:lnTo>
                <a:lnTo>
                  <a:pt x="703583" y="2765329"/>
                </a:lnTo>
                <a:lnTo>
                  <a:pt x="740486" y="2791341"/>
                </a:lnTo>
                <a:lnTo>
                  <a:pt x="778101" y="2816390"/>
                </a:lnTo>
                <a:lnTo>
                  <a:pt x="816410" y="2840457"/>
                </a:lnTo>
                <a:lnTo>
                  <a:pt x="855395" y="2863526"/>
                </a:lnTo>
                <a:lnTo>
                  <a:pt x="895038" y="2885577"/>
                </a:lnTo>
                <a:lnTo>
                  <a:pt x="935321" y="2906594"/>
                </a:lnTo>
                <a:lnTo>
                  <a:pt x="976227" y="2926558"/>
                </a:lnTo>
                <a:lnTo>
                  <a:pt x="1017736" y="2945450"/>
                </a:lnTo>
                <a:lnTo>
                  <a:pt x="1059833" y="2963254"/>
                </a:lnTo>
                <a:lnTo>
                  <a:pt x="1102498" y="2979951"/>
                </a:lnTo>
                <a:lnTo>
                  <a:pt x="1145713" y="2995524"/>
                </a:lnTo>
                <a:lnTo>
                  <a:pt x="1189461" y="3009953"/>
                </a:lnTo>
                <a:lnTo>
                  <a:pt x="1233723" y="3023223"/>
                </a:lnTo>
                <a:lnTo>
                  <a:pt x="1278482" y="3035313"/>
                </a:lnTo>
                <a:lnTo>
                  <a:pt x="1323720" y="3046207"/>
                </a:lnTo>
                <a:lnTo>
                  <a:pt x="1369418" y="3055887"/>
                </a:lnTo>
                <a:lnTo>
                  <a:pt x="1415560" y="3064334"/>
                </a:lnTo>
                <a:lnTo>
                  <a:pt x="1462126" y="3071531"/>
                </a:lnTo>
                <a:lnTo>
                  <a:pt x="1509099" y="3077460"/>
                </a:lnTo>
                <a:lnTo>
                  <a:pt x="1556461" y="3082102"/>
                </a:lnTo>
                <a:lnTo>
                  <a:pt x="1604194" y="3085440"/>
                </a:lnTo>
                <a:lnTo>
                  <a:pt x="1652280" y="3087456"/>
                </a:lnTo>
                <a:lnTo>
                  <a:pt x="1700702" y="3088132"/>
                </a:lnTo>
                <a:lnTo>
                  <a:pt x="1749119" y="3087456"/>
                </a:lnTo>
                <a:lnTo>
                  <a:pt x="1797201" y="3085440"/>
                </a:lnTo>
                <a:lnTo>
                  <a:pt x="1844930" y="3082102"/>
                </a:lnTo>
                <a:lnTo>
                  <a:pt x="1892288" y="3077460"/>
                </a:lnTo>
                <a:lnTo>
                  <a:pt x="1939258" y="3071531"/>
                </a:lnTo>
                <a:lnTo>
                  <a:pt x="1985820" y="3064334"/>
                </a:lnTo>
                <a:lnTo>
                  <a:pt x="2031958" y="3055887"/>
                </a:lnTo>
                <a:lnTo>
                  <a:pt x="2077653" y="3046207"/>
                </a:lnTo>
                <a:lnTo>
                  <a:pt x="2122888" y="3035313"/>
                </a:lnTo>
                <a:lnTo>
                  <a:pt x="2167644" y="3023223"/>
                </a:lnTo>
                <a:lnTo>
                  <a:pt x="2211904" y="3009953"/>
                </a:lnTo>
                <a:lnTo>
                  <a:pt x="2255649" y="2995524"/>
                </a:lnTo>
                <a:lnTo>
                  <a:pt x="2298861" y="2979951"/>
                </a:lnTo>
                <a:lnTo>
                  <a:pt x="2341523" y="2963254"/>
                </a:lnTo>
                <a:lnTo>
                  <a:pt x="2383617" y="2945450"/>
                </a:lnTo>
                <a:lnTo>
                  <a:pt x="2425125" y="2926558"/>
                </a:lnTo>
                <a:lnTo>
                  <a:pt x="2466028" y="2906594"/>
                </a:lnTo>
                <a:lnTo>
                  <a:pt x="2506309" y="2885577"/>
                </a:lnTo>
                <a:lnTo>
                  <a:pt x="2545950" y="2863526"/>
                </a:lnTo>
                <a:lnTo>
                  <a:pt x="2584933" y="2840457"/>
                </a:lnTo>
                <a:lnTo>
                  <a:pt x="2623240" y="2816390"/>
                </a:lnTo>
                <a:lnTo>
                  <a:pt x="2660853" y="2791341"/>
                </a:lnTo>
                <a:lnTo>
                  <a:pt x="2697754" y="2765329"/>
                </a:lnTo>
                <a:lnTo>
                  <a:pt x="2733926" y="2738371"/>
                </a:lnTo>
                <a:lnTo>
                  <a:pt x="2769349" y="2710487"/>
                </a:lnTo>
                <a:lnTo>
                  <a:pt x="2804007" y="2681692"/>
                </a:lnTo>
                <a:lnTo>
                  <a:pt x="2837881" y="2652007"/>
                </a:lnTo>
                <a:lnTo>
                  <a:pt x="2870953" y="2621448"/>
                </a:lnTo>
                <a:lnTo>
                  <a:pt x="2903206" y="2590033"/>
                </a:lnTo>
                <a:lnTo>
                  <a:pt x="2934621" y="2557781"/>
                </a:lnTo>
                <a:lnTo>
                  <a:pt x="2965180" y="2524710"/>
                </a:lnTo>
                <a:lnTo>
                  <a:pt x="2994866" y="2490836"/>
                </a:lnTo>
                <a:lnTo>
                  <a:pt x="3023661" y="2456179"/>
                </a:lnTo>
                <a:lnTo>
                  <a:pt x="3051546" y="2420756"/>
                </a:lnTo>
                <a:lnTo>
                  <a:pt x="3078504" y="2384585"/>
                </a:lnTo>
                <a:lnTo>
                  <a:pt x="3104517" y="2347684"/>
                </a:lnTo>
                <a:lnTo>
                  <a:pt x="3129567" y="2310071"/>
                </a:lnTo>
                <a:lnTo>
                  <a:pt x="3153635" y="2271764"/>
                </a:lnTo>
                <a:lnTo>
                  <a:pt x="3176705" y="2232781"/>
                </a:lnTo>
                <a:lnTo>
                  <a:pt x="3198757" y="2193140"/>
                </a:lnTo>
                <a:lnTo>
                  <a:pt x="3219774" y="2152859"/>
                </a:lnTo>
                <a:lnTo>
                  <a:pt x="3239738" y="2111955"/>
                </a:lnTo>
                <a:lnTo>
                  <a:pt x="3258632" y="2070447"/>
                </a:lnTo>
                <a:lnTo>
                  <a:pt x="3276436" y="2028353"/>
                </a:lnTo>
                <a:lnTo>
                  <a:pt x="3293134" y="1985690"/>
                </a:lnTo>
                <a:lnTo>
                  <a:pt x="3308707" y="1942477"/>
                </a:lnTo>
                <a:lnTo>
                  <a:pt x="3323138" y="1898731"/>
                </a:lnTo>
                <a:lnTo>
                  <a:pt x="3336407" y="1854471"/>
                </a:lnTo>
                <a:lnTo>
                  <a:pt x="3348498" y="1809714"/>
                </a:lnTo>
                <a:lnTo>
                  <a:pt x="3359393" y="1764478"/>
                </a:lnTo>
                <a:lnTo>
                  <a:pt x="3369073" y="1718782"/>
                </a:lnTo>
                <a:lnTo>
                  <a:pt x="3377521" y="1672643"/>
                </a:lnTo>
                <a:lnTo>
                  <a:pt x="3384718" y="1626079"/>
                </a:lnTo>
                <a:lnTo>
                  <a:pt x="3390647" y="1579108"/>
                </a:lnTo>
                <a:lnTo>
                  <a:pt x="3395289" y="1531748"/>
                </a:lnTo>
                <a:lnTo>
                  <a:pt x="3398628" y="1484017"/>
                </a:lnTo>
                <a:lnTo>
                  <a:pt x="3400644" y="1435933"/>
                </a:lnTo>
                <a:lnTo>
                  <a:pt x="3401320" y="1387514"/>
                </a:lnTo>
                <a:lnTo>
                  <a:pt x="3400644" y="1339095"/>
                </a:lnTo>
                <a:lnTo>
                  <a:pt x="3398628" y="1291011"/>
                </a:lnTo>
                <a:lnTo>
                  <a:pt x="3395289" y="1243280"/>
                </a:lnTo>
                <a:lnTo>
                  <a:pt x="3390647" y="1195920"/>
                </a:lnTo>
                <a:lnTo>
                  <a:pt x="3384718" y="1148949"/>
                </a:lnTo>
                <a:lnTo>
                  <a:pt x="3377521" y="1102385"/>
                </a:lnTo>
                <a:lnTo>
                  <a:pt x="3369073" y="1056246"/>
                </a:lnTo>
                <a:lnTo>
                  <a:pt x="3359393" y="1010549"/>
                </a:lnTo>
                <a:lnTo>
                  <a:pt x="3348498" y="965314"/>
                </a:lnTo>
                <a:lnTo>
                  <a:pt x="3336407" y="920557"/>
                </a:lnTo>
                <a:lnTo>
                  <a:pt x="3323138" y="876296"/>
                </a:lnTo>
                <a:lnTo>
                  <a:pt x="3308707" y="832551"/>
                </a:lnTo>
                <a:lnTo>
                  <a:pt x="3293134" y="789337"/>
                </a:lnTo>
                <a:lnTo>
                  <a:pt x="3276436" y="746675"/>
                </a:lnTo>
                <a:lnTo>
                  <a:pt x="3258632" y="704580"/>
                </a:lnTo>
                <a:lnTo>
                  <a:pt x="3239738" y="663073"/>
                </a:lnTo>
                <a:lnTo>
                  <a:pt x="3219774" y="622169"/>
                </a:lnTo>
                <a:lnTo>
                  <a:pt x="3198757" y="581888"/>
                </a:lnTo>
                <a:lnTo>
                  <a:pt x="3176705" y="542246"/>
                </a:lnTo>
                <a:lnTo>
                  <a:pt x="3153635" y="503263"/>
                </a:lnTo>
                <a:lnTo>
                  <a:pt x="3129567" y="464957"/>
                </a:lnTo>
                <a:lnTo>
                  <a:pt x="3104517" y="427344"/>
                </a:lnTo>
                <a:lnTo>
                  <a:pt x="3078504" y="390443"/>
                </a:lnTo>
                <a:lnTo>
                  <a:pt x="3051546" y="354272"/>
                </a:lnTo>
                <a:lnTo>
                  <a:pt x="3023661" y="318849"/>
                </a:lnTo>
                <a:lnTo>
                  <a:pt x="2994866" y="284192"/>
                </a:lnTo>
                <a:lnTo>
                  <a:pt x="2965180" y="250318"/>
                </a:lnTo>
                <a:lnTo>
                  <a:pt x="2934621" y="217246"/>
                </a:lnTo>
                <a:lnTo>
                  <a:pt x="2903206" y="184994"/>
                </a:lnTo>
                <a:lnTo>
                  <a:pt x="2870953" y="153580"/>
                </a:lnTo>
                <a:lnTo>
                  <a:pt x="2837881" y="123021"/>
                </a:lnTo>
                <a:lnTo>
                  <a:pt x="2804007" y="93335"/>
                </a:lnTo>
                <a:lnTo>
                  <a:pt x="2769349" y="64541"/>
                </a:lnTo>
                <a:lnTo>
                  <a:pt x="2733926" y="36656"/>
                </a:lnTo>
                <a:lnTo>
                  <a:pt x="2697754" y="9699"/>
                </a:lnTo>
                <a:lnTo>
                  <a:pt x="2683995" y="0"/>
                </a:lnTo>
                <a:close/>
              </a:path>
            </a:pathLst>
          </a:custGeom>
          <a:solidFill>
            <a:srgbClr val="4D172D"/>
          </a:solidFill>
        </p:spPr>
        <p:txBody>
          <a:bodyPr wrap="square" lIns="0" tIns="0" rIns="0" bIns="0" rtlCol="0"/>
          <a:lstStyle/>
          <a:p>
            <a:endParaRPr dirty="0"/>
          </a:p>
        </p:txBody>
      </p:sp>
      <p:sp>
        <p:nvSpPr>
          <p:cNvPr id="9" name="object 4"/>
          <p:cNvSpPr/>
          <p:nvPr userDrawn="1"/>
        </p:nvSpPr>
        <p:spPr>
          <a:xfrm>
            <a:off x="0" y="918230"/>
            <a:ext cx="2098675" cy="3401695"/>
          </a:xfrm>
          <a:custGeom>
            <a:avLst/>
            <a:gdLst/>
            <a:ahLst/>
            <a:cxnLst/>
            <a:rect l="l" t="t" r="r" b="b"/>
            <a:pathLst>
              <a:path w="2098675" h="3401695">
                <a:moveTo>
                  <a:pt x="394578" y="0"/>
                </a:moveTo>
                <a:lnTo>
                  <a:pt x="349435" y="645"/>
                </a:lnTo>
                <a:lnTo>
                  <a:pt x="304281" y="2488"/>
                </a:lnTo>
                <a:lnTo>
                  <a:pt x="259143" y="5533"/>
                </a:lnTo>
                <a:lnTo>
                  <a:pt x="214045" y="9783"/>
                </a:lnTo>
                <a:lnTo>
                  <a:pt x="169013" y="15243"/>
                </a:lnTo>
                <a:lnTo>
                  <a:pt x="124071" y="21917"/>
                </a:lnTo>
                <a:lnTo>
                  <a:pt x="79244" y="29808"/>
                </a:lnTo>
                <a:lnTo>
                  <a:pt x="34558" y="38921"/>
                </a:lnTo>
                <a:lnTo>
                  <a:pt x="0" y="46946"/>
                </a:lnTo>
                <a:lnTo>
                  <a:pt x="0" y="3354212"/>
                </a:lnTo>
                <a:lnTo>
                  <a:pt x="43214" y="3364006"/>
                </a:lnTo>
                <a:lnTo>
                  <a:pt x="87375" y="3372799"/>
                </a:lnTo>
                <a:lnTo>
                  <a:pt x="131746" y="3380426"/>
                </a:lnTo>
                <a:lnTo>
                  <a:pt x="176302" y="3386883"/>
                </a:lnTo>
                <a:lnTo>
                  <a:pt x="221019" y="3392166"/>
                </a:lnTo>
                <a:lnTo>
                  <a:pt x="265871" y="3396272"/>
                </a:lnTo>
                <a:lnTo>
                  <a:pt x="310833" y="3399195"/>
                </a:lnTo>
                <a:lnTo>
                  <a:pt x="355880" y="3400933"/>
                </a:lnTo>
                <a:lnTo>
                  <a:pt x="400987" y="3401481"/>
                </a:lnTo>
                <a:lnTo>
                  <a:pt x="446129" y="3400835"/>
                </a:lnTo>
                <a:lnTo>
                  <a:pt x="491281" y="3398991"/>
                </a:lnTo>
                <a:lnTo>
                  <a:pt x="536418" y="3395946"/>
                </a:lnTo>
                <a:lnTo>
                  <a:pt x="581514" y="3391695"/>
                </a:lnTo>
                <a:lnTo>
                  <a:pt x="626545" y="3386235"/>
                </a:lnTo>
                <a:lnTo>
                  <a:pt x="671486" y="3379561"/>
                </a:lnTo>
                <a:lnTo>
                  <a:pt x="716311" y="3371669"/>
                </a:lnTo>
                <a:lnTo>
                  <a:pt x="760996" y="3362556"/>
                </a:lnTo>
                <a:lnTo>
                  <a:pt x="805515" y="3352217"/>
                </a:lnTo>
                <a:lnTo>
                  <a:pt x="849844" y="3340649"/>
                </a:lnTo>
                <a:lnTo>
                  <a:pt x="893957" y="3327847"/>
                </a:lnTo>
                <a:lnTo>
                  <a:pt x="937829" y="3313808"/>
                </a:lnTo>
                <a:lnTo>
                  <a:pt x="981435" y="3298527"/>
                </a:lnTo>
                <a:lnTo>
                  <a:pt x="1024751" y="3282002"/>
                </a:lnTo>
                <a:lnTo>
                  <a:pt x="1067751" y="3264226"/>
                </a:lnTo>
                <a:lnTo>
                  <a:pt x="1110409" y="3245198"/>
                </a:lnTo>
                <a:lnTo>
                  <a:pt x="1152702" y="3224912"/>
                </a:lnTo>
                <a:lnTo>
                  <a:pt x="1194604" y="3203365"/>
                </a:lnTo>
                <a:lnTo>
                  <a:pt x="1236089" y="3180553"/>
                </a:lnTo>
                <a:lnTo>
                  <a:pt x="1277134" y="3156471"/>
                </a:lnTo>
                <a:lnTo>
                  <a:pt x="1317712" y="3131117"/>
                </a:lnTo>
                <a:lnTo>
                  <a:pt x="1357798" y="3104485"/>
                </a:lnTo>
                <a:lnTo>
                  <a:pt x="1397368" y="3076572"/>
                </a:lnTo>
                <a:lnTo>
                  <a:pt x="1436145" y="3047566"/>
                </a:lnTo>
                <a:lnTo>
                  <a:pt x="1473862" y="3017673"/>
                </a:lnTo>
                <a:lnTo>
                  <a:pt x="1510516" y="2986918"/>
                </a:lnTo>
                <a:lnTo>
                  <a:pt x="1546104" y="2955325"/>
                </a:lnTo>
                <a:lnTo>
                  <a:pt x="1580621" y="2922921"/>
                </a:lnTo>
                <a:lnTo>
                  <a:pt x="1614063" y="2889729"/>
                </a:lnTo>
                <a:lnTo>
                  <a:pt x="1646426" y="2855776"/>
                </a:lnTo>
                <a:lnTo>
                  <a:pt x="1677707" y="2821085"/>
                </a:lnTo>
                <a:lnTo>
                  <a:pt x="1707901" y="2785684"/>
                </a:lnTo>
                <a:lnTo>
                  <a:pt x="1737005" y="2749595"/>
                </a:lnTo>
                <a:lnTo>
                  <a:pt x="1765013" y="2712845"/>
                </a:lnTo>
                <a:lnTo>
                  <a:pt x="1791924" y="2675458"/>
                </a:lnTo>
                <a:lnTo>
                  <a:pt x="1817731" y="2637460"/>
                </a:lnTo>
                <a:lnTo>
                  <a:pt x="1842433" y="2598875"/>
                </a:lnTo>
                <a:lnTo>
                  <a:pt x="1866023" y="2559729"/>
                </a:lnTo>
                <a:lnTo>
                  <a:pt x="1888500" y="2520047"/>
                </a:lnTo>
                <a:lnTo>
                  <a:pt x="1909857" y="2479853"/>
                </a:lnTo>
                <a:lnTo>
                  <a:pt x="1930093" y="2439174"/>
                </a:lnTo>
                <a:lnTo>
                  <a:pt x="1949202" y="2398033"/>
                </a:lnTo>
                <a:lnTo>
                  <a:pt x="1967181" y="2356457"/>
                </a:lnTo>
                <a:lnTo>
                  <a:pt x="1984025" y="2314469"/>
                </a:lnTo>
                <a:lnTo>
                  <a:pt x="1999732" y="2272096"/>
                </a:lnTo>
                <a:lnTo>
                  <a:pt x="2014296" y="2229362"/>
                </a:lnTo>
                <a:lnTo>
                  <a:pt x="2027714" y="2186292"/>
                </a:lnTo>
                <a:lnTo>
                  <a:pt x="2039981" y="2142911"/>
                </a:lnTo>
                <a:lnTo>
                  <a:pt x="2051095" y="2099245"/>
                </a:lnTo>
                <a:lnTo>
                  <a:pt x="2061050" y="2055319"/>
                </a:lnTo>
                <a:lnTo>
                  <a:pt x="2069844" y="2011157"/>
                </a:lnTo>
                <a:lnTo>
                  <a:pt x="2077471" y="1966784"/>
                </a:lnTo>
                <a:lnTo>
                  <a:pt x="2083928" y="1922227"/>
                </a:lnTo>
                <a:lnTo>
                  <a:pt x="2089211" y="1877509"/>
                </a:lnTo>
                <a:lnTo>
                  <a:pt x="2093317" y="1832656"/>
                </a:lnTo>
                <a:lnTo>
                  <a:pt x="2096240" y="1787692"/>
                </a:lnTo>
                <a:lnTo>
                  <a:pt x="2097978" y="1742644"/>
                </a:lnTo>
                <a:lnTo>
                  <a:pt x="2098525" y="1697536"/>
                </a:lnTo>
                <a:lnTo>
                  <a:pt x="2097879" y="1652393"/>
                </a:lnTo>
                <a:lnTo>
                  <a:pt x="2096035" y="1607240"/>
                </a:lnTo>
                <a:lnTo>
                  <a:pt x="2092989" y="1562102"/>
                </a:lnTo>
                <a:lnTo>
                  <a:pt x="2088738" y="1517005"/>
                </a:lnTo>
                <a:lnTo>
                  <a:pt x="2083276" y="1471973"/>
                </a:lnTo>
                <a:lnTo>
                  <a:pt x="2076601" y="1427032"/>
                </a:lnTo>
                <a:lnTo>
                  <a:pt x="2068709" y="1382206"/>
                </a:lnTo>
                <a:lnTo>
                  <a:pt x="2059595" y="1337520"/>
                </a:lnTo>
                <a:lnTo>
                  <a:pt x="2049255" y="1293001"/>
                </a:lnTo>
                <a:lnTo>
                  <a:pt x="2037685" y="1248672"/>
                </a:lnTo>
                <a:lnTo>
                  <a:pt x="2024883" y="1204559"/>
                </a:lnTo>
                <a:lnTo>
                  <a:pt x="2010842" y="1160686"/>
                </a:lnTo>
                <a:lnTo>
                  <a:pt x="1995560" y="1117080"/>
                </a:lnTo>
                <a:lnTo>
                  <a:pt x="1979033" y="1073765"/>
                </a:lnTo>
                <a:lnTo>
                  <a:pt x="1961256" y="1030765"/>
                </a:lnTo>
                <a:lnTo>
                  <a:pt x="1942226" y="988107"/>
                </a:lnTo>
                <a:lnTo>
                  <a:pt x="1921939" y="945815"/>
                </a:lnTo>
                <a:lnTo>
                  <a:pt x="1900390" y="903915"/>
                </a:lnTo>
                <a:lnTo>
                  <a:pt x="1877576" y="862430"/>
                </a:lnTo>
                <a:lnTo>
                  <a:pt x="1853493" y="821387"/>
                </a:lnTo>
                <a:lnTo>
                  <a:pt x="1828136" y="780811"/>
                </a:lnTo>
                <a:lnTo>
                  <a:pt x="1801502" y="740726"/>
                </a:lnTo>
                <a:lnTo>
                  <a:pt x="1773587" y="701158"/>
                </a:lnTo>
                <a:lnTo>
                  <a:pt x="1744583" y="662382"/>
                </a:lnTo>
                <a:lnTo>
                  <a:pt x="1714691" y="624665"/>
                </a:lnTo>
                <a:lnTo>
                  <a:pt x="1683937" y="588012"/>
                </a:lnTo>
                <a:lnTo>
                  <a:pt x="1652346" y="552424"/>
                </a:lnTo>
                <a:lnTo>
                  <a:pt x="1619943" y="517908"/>
                </a:lnTo>
                <a:lnTo>
                  <a:pt x="1586753" y="484466"/>
                </a:lnTo>
                <a:lnTo>
                  <a:pt x="1552801" y="452103"/>
                </a:lnTo>
                <a:lnTo>
                  <a:pt x="1518112" y="420823"/>
                </a:lnTo>
                <a:lnTo>
                  <a:pt x="1482711" y="390629"/>
                </a:lnTo>
                <a:lnTo>
                  <a:pt x="1446624" y="361526"/>
                </a:lnTo>
                <a:lnTo>
                  <a:pt x="1409875" y="333518"/>
                </a:lnTo>
                <a:lnTo>
                  <a:pt x="1372489" y="306608"/>
                </a:lnTo>
                <a:lnTo>
                  <a:pt x="1334492" y="280800"/>
                </a:lnTo>
                <a:lnTo>
                  <a:pt x="1295909" y="256099"/>
                </a:lnTo>
                <a:lnTo>
                  <a:pt x="1256764" y="232508"/>
                </a:lnTo>
                <a:lnTo>
                  <a:pt x="1217082" y="210032"/>
                </a:lnTo>
                <a:lnTo>
                  <a:pt x="1176890" y="188674"/>
                </a:lnTo>
                <a:lnTo>
                  <a:pt x="1136211" y="168439"/>
                </a:lnTo>
                <a:lnTo>
                  <a:pt x="1095071" y="149330"/>
                </a:lnTo>
                <a:lnTo>
                  <a:pt x="1053495" y="131351"/>
                </a:lnTo>
                <a:lnTo>
                  <a:pt x="1011508" y="114506"/>
                </a:lnTo>
                <a:lnTo>
                  <a:pt x="969136" y="98800"/>
                </a:lnTo>
                <a:lnTo>
                  <a:pt x="926402" y="84235"/>
                </a:lnTo>
                <a:lnTo>
                  <a:pt x="883333" y="70817"/>
                </a:lnTo>
                <a:lnTo>
                  <a:pt x="839953" y="58549"/>
                </a:lnTo>
                <a:lnTo>
                  <a:pt x="796287" y="47436"/>
                </a:lnTo>
                <a:lnTo>
                  <a:pt x="752361" y="37480"/>
                </a:lnTo>
                <a:lnTo>
                  <a:pt x="708199" y="28686"/>
                </a:lnTo>
                <a:lnTo>
                  <a:pt x="663827" y="21058"/>
                </a:lnTo>
                <a:lnTo>
                  <a:pt x="619269" y="14600"/>
                </a:lnTo>
                <a:lnTo>
                  <a:pt x="574551" y="9316"/>
                </a:lnTo>
                <a:lnTo>
                  <a:pt x="529698" y="5210"/>
                </a:lnTo>
                <a:lnTo>
                  <a:pt x="484735" y="2286"/>
                </a:lnTo>
                <a:lnTo>
                  <a:pt x="439686" y="548"/>
                </a:lnTo>
                <a:lnTo>
                  <a:pt x="394578" y="0"/>
                </a:lnTo>
                <a:close/>
              </a:path>
            </a:pathLst>
          </a:custGeom>
          <a:solidFill>
            <a:srgbClr val="4D172D"/>
          </a:solidFill>
        </p:spPr>
        <p:txBody>
          <a:bodyPr wrap="square" lIns="0" tIns="0" rIns="0" bIns="0" rtlCol="0"/>
          <a:lstStyle/>
          <a:p>
            <a:endParaRPr dirty="0"/>
          </a:p>
        </p:txBody>
      </p:sp>
      <p:sp>
        <p:nvSpPr>
          <p:cNvPr id="10" name="object 5"/>
          <p:cNvSpPr/>
          <p:nvPr userDrawn="1"/>
        </p:nvSpPr>
        <p:spPr>
          <a:xfrm>
            <a:off x="8619191" y="8127028"/>
            <a:ext cx="3402329" cy="3181983"/>
          </a:xfrm>
          <a:custGeom>
            <a:avLst/>
            <a:gdLst/>
            <a:ahLst/>
            <a:cxnLst/>
            <a:rect l="l" t="t" r="r" b="b"/>
            <a:pathLst>
              <a:path w="3402329" h="3181984">
                <a:moveTo>
                  <a:pt x="1716184" y="0"/>
                </a:moveTo>
                <a:lnTo>
                  <a:pt x="1670122" y="205"/>
                </a:lnTo>
                <a:lnTo>
                  <a:pt x="1624213" y="1662"/>
                </a:lnTo>
                <a:lnTo>
                  <a:pt x="1578480" y="4358"/>
                </a:lnTo>
                <a:lnTo>
                  <a:pt x="1532945" y="8283"/>
                </a:lnTo>
                <a:lnTo>
                  <a:pt x="1487632" y="13425"/>
                </a:lnTo>
                <a:lnTo>
                  <a:pt x="1442562" y="19772"/>
                </a:lnTo>
                <a:lnTo>
                  <a:pt x="1397759" y="27313"/>
                </a:lnTo>
                <a:lnTo>
                  <a:pt x="1353244" y="36035"/>
                </a:lnTo>
                <a:lnTo>
                  <a:pt x="1309042" y="45929"/>
                </a:lnTo>
                <a:lnTo>
                  <a:pt x="1265173" y="56982"/>
                </a:lnTo>
                <a:lnTo>
                  <a:pt x="1221661" y="69182"/>
                </a:lnTo>
                <a:lnTo>
                  <a:pt x="1178529" y="82518"/>
                </a:lnTo>
                <a:lnTo>
                  <a:pt x="1135798" y="96979"/>
                </a:lnTo>
                <a:lnTo>
                  <a:pt x="1093492" y="112553"/>
                </a:lnTo>
                <a:lnTo>
                  <a:pt x="1051633" y="129228"/>
                </a:lnTo>
                <a:lnTo>
                  <a:pt x="1010245" y="146994"/>
                </a:lnTo>
                <a:lnTo>
                  <a:pt x="969348" y="165838"/>
                </a:lnTo>
                <a:lnTo>
                  <a:pt x="928967" y="185749"/>
                </a:lnTo>
                <a:lnTo>
                  <a:pt x="889123" y="206715"/>
                </a:lnTo>
                <a:lnTo>
                  <a:pt x="849840" y="228725"/>
                </a:lnTo>
                <a:lnTo>
                  <a:pt x="811139" y="251768"/>
                </a:lnTo>
                <a:lnTo>
                  <a:pt x="773044" y="275832"/>
                </a:lnTo>
                <a:lnTo>
                  <a:pt x="735577" y="300905"/>
                </a:lnTo>
                <a:lnTo>
                  <a:pt x="698761" y="326975"/>
                </a:lnTo>
                <a:lnTo>
                  <a:pt x="662618" y="354032"/>
                </a:lnTo>
                <a:lnTo>
                  <a:pt x="627172" y="382064"/>
                </a:lnTo>
                <a:lnTo>
                  <a:pt x="592443" y="411059"/>
                </a:lnTo>
                <a:lnTo>
                  <a:pt x="558456" y="441006"/>
                </a:lnTo>
                <a:lnTo>
                  <a:pt x="525233" y="471893"/>
                </a:lnTo>
                <a:lnTo>
                  <a:pt x="492795" y="503708"/>
                </a:lnTo>
                <a:lnTo>
                  <a:pt x="461167" y="536441"/>
                </a:lnTo>
                <a:lnTo>
                  <a:pt x="430371" y="570079"/>
                </a:lnTo>
                <a:lnTo>
                  <a:pt x="400429" y="604612"/>
                </a:lnTo>
                <a:lnTo>
                  <a:pt x="371363" y="640027"/>
                </a:lnTo>
                <a:lnTo>
                  <a:pt x="343197" y="676313"/>
                </a:lnTo>
                <a:lnTo>
                  <a:pt x="315953" y="713459"/>
                </a:lnTo>
                <a:lnTo>
                  <a:pt x="289654" y="751452"/>
                </a:lnTo>
                <a:lnTo>
                  <a:pt x="264322" y="790283"/>
                </a:lnTo>
                <a:lnTo>
                  <a:pt x="239980" y="829938"/>
                </a:lnTo>
                <a:lnTo>
                  <a:pt x="216650" y="870406"/>
                </a:lnTo>
                <a:lnTo>
                  <a:pt x="194355" y="911677"/>
                </a:lnTo>
                <a:lnTo>
                  <a:pt x="173118" y="953738"/>
                </a:lnTo>
                <a:lnTo>
                  <a:pt x="152962" y="996577"/>
                </a:lnTo>
                <a:lnTo>
                  <a:pt x="133908" y="1040185"/>
                </a:lnTo>
                <a:lnTo>
                  <a:pt x="115980" y="1084548"/>
                </a:lnTo>
                <a:lnTo>
                  <a:pt x="99200" y="1129655"/>
                </a:lnTo>
                <a:lnTo>
                  <a:pt x="83591" y="1175495"/>
                </a:lnTo>
                <a:lnTo>
                  <a:pt x="69275" y="1221753"/>
                </a:lnTo>
                <a:lnTo>
                  <a:pt x="56338" y="1268107"/>
                </a:lnTo>
                <a:lnTo>
                  <a:pt x="44766" y="1314533"/>
                </a:lnTo>
                <a:lnTo>
                  <a:pt x="34550" y="1361010"/>
                </a:lnTo>
                <a:lnTo>
                  <a:pt x="25676" y="1407514"/>
                </a:lnTo>
                <a:lnTo>
                  <a:pt x="18135" y="1454023"/>
                </a:lnTo>
                <a:lnTo>
                  <a:pt x="11913" y="1500514"/>
                </a:lnTo>
                <a:lnTo>
                  <a:pt x="7000" y="1546965"/>
                </a:lnTo>
                <a:lnTo>
                  <a:pt x="3385" y="1593353"/>
                </a:lnTo>
                <a:lnTo>
                  <a:pt x="1055" y="1639656"/>
                </a:lnTo>
                <a:lnTo>
                  <a:pt x="0" y="1685850"/>
                </a:lnTo>
                <a:lnTo>
                  <a:pt x="206" y="1731913"/>
                </a:lnTo>
                <a:lnTo>
                  <a:pt x="1665" y="1777824"/>
                </a:lnTo>
                <a:lnTo>
                  <a:pt x="4362" y="1823558"/>
                </a:lnTo>
                <a:lnTo>
                  <a:pt x="8288" y="1869093"/>
                </a:lnTo>
                <a:lnTo>
                  <a:pt x="13431" y="1914408"/>
                </a:lnTo>
                <a:lnTo>
                  <a:pt x="19778" y="1959478"/>
                </a:lnTo>
                <a:lnTo>
                  <a:pt x="27319" y="2004282"/>
                </a:lnTo>
                <a:lnTo>
                  <a:pt x="36043" y="2048797"/>
                </a:lnTo>
                <a:lnTo>
                  <a:pt x="45936" y="2093001"/>
                </a:lnTo>
                <a:lnTo>
                  <a:pt x="56989" y="2136870"/>
                </a:lnTo>
                <a:lnTo>
                  <a:pt x="69189" y="2180382"/>
                </a:lnTo>
                <a:lnTo>
                  <a:pt x="82525" y="2223515"/>
                </a:lnTo>
                <a:lnTo>
                  <a:pt x="96986" y="2266245"/>
                </a:lnTo>
                <a:lnTo>
                  <a:pt x="112560" y="2308551"/>
                </a:lnTo>
                <a:lnTo>
                  <a:pt x="129235" y="2350410"/>
                </a:lnTo>
                <a:lnTo>
                  <a:pt x="147000" y="2391799"/>
                </a:lnTo>
                <a:lnTo>
                  <a:pt x="165844" y="2432695"/>
                </a:lnTo>
                <a:lnTo>
                  <a:pt x="185754" y="2473076"/>
                </a:lnTo>
                <a:lnTo>
                  <a:pt x="206720" y="2512919"/>
                </a:lnTo>
                <a:lnTo>
                  <a:pt x="228729" y="2552202"/>
                </a:lnTo>
                <a:lnTo>
                  <a:pt x="251771" y="2590902"/>
                </a:lnTo>
                <a:lnTo>
                  <a:pt x="275834" y="2628996"/>
                </a:lnTo>
                <a:lnTo>
                  <a:pt x="300907" y="2666462"/>
                </a:lnTo>
                <a:lnTo>
                  <a:pt x="326977" y="2703277"/>
                </a:lnTo>
                <a:lnTo>
                  <a:pt x="354033" y="2739419"/>
                </a:lnTo>
                <a:lnTo>
                  <a:pt x="382064" y="2774865"/>
                </a:lnTo>
                <a:lnTo>
                  <a:pt x="411059" y="2809592"/>
                </a:lnTo>
                <a:lnTo>
                  <a:pt x="441005" y="2843577"/>
                </a:lnTo>
                <a:lnTo>
                  <a:pt x="471891" y="2876799"/>
                </a:lnTo>
                <a:lnTo>
                  <a:pt x="503707" y="2909235"/>
                </a:lnTo>
                <a:lnTo>
                  <a:pt x="536439" y="2940861"/>
                </a:lnTo>
                <a:lnTo>
                  <a:pt x="570077" y="2971656"/>
                </a:lnTo>
                <a:lnTo>
                  <a:pt x="604610" y="3001596"/>
                </a:lnTo>
                <a:lnTo>
                  <a:pt x="640025" y="3030659"/>
                </a:lnTo>
                <a:lnTo>
                  <a:pt x="676311" y="3058823"/>
                </a:lnTo>
                <a:lnTo>
                  <a:pt x="713457" y="3086065"/>
                </a:lnTo>
                <a:lnTo>
                  <a:pt x="751451" y="3112361"/>
                </a:lnTo>
                <a:lnTo>
                  <a:pt x="790281" y="3137691"/>
                </a:lnTo>
                <a:lnTo>
                  <a:pt x="829937" y="3162030"/>
                </a:lnTo>
                <a:lnTo>
                  <a:pt x="863771" y="3181532"/>
                </a:lnTo>
                <a:lnTo>
                  <a:pt x="2537499" y="3181532"/>
                </a:lnTo>
                <a:lnTo>
                  <a:pt x="2590920" y="3150242"/>
                </a:lnTo>
                <a:lnTo>
                  <a:pt x="2629016" y="3126178"/>
                </a:lnTo>
                <a:lnTo>
                  <a:pt x="2666484" y="3101106"/>
                </a:lnTo>
                <a:lnTo>
                  <a:pt x="2703301" y="3075035"/>
                </a:lnTo>
                <a:lnTo>
                  <a:pt x="2739444" y="3047978"/>
                </a:lnTo>
                <a:lnTo>
                  <a:pt x="2774891" y="3019946"/>
                </a:lnTo>
                <a:lnTo>
                  <a:pt x="2809620" y="2990951"/>
                </a:lnTo>
                <a:lnTo>
                  <a:pt x="2843607" y="2961004"/>
                </a:lnTo>
                <a:lnTo>
                  <a:pt x="2876830" y="2930117"/>
                </a:lnTo>
                <a:lnTo>
                  <a:pt x="2909267" y="2898302"/>
                </a:lnTo>
                <a:lnTo>
                  <a:pt x="2940894" y="2865569"/>
                </a:lnTo>
                <a:lnTo>
                  <a:pt x="2971690" y="2831930"/>
                </a:lnTo>
                <a:lnTo>
                  <a:pt x="3001632" y="2797398"/>
                </a:lnTo>
                <a:lnTo>
                  <a:pt x="3030696" y="2761982"/>
                </a:lnTo>
                <a:lnTo>
                  <a:pt x="3058861" y="2725696"/>
                </a:lnTo>
                <a:lnTo>
                  <a:pt x="3086104" y="2688550"/>
                </a:lnTo>
                <a:lnTo>
                  <a:pt x="3112401" y="2650556"/>
                </a:lnTo>
                <a:lnTo>
                  <a:pt x="3137731" y="2611726"/>
                </a:lnTo>
                <a:lnTo>
                  <a:pt x="3162072" y="2572070"/>
                </a:lnTo>
                <a:lnTo>
                  <a:pt x="3185399" y="2531602"/>
                </a:lnTo>
                <a:lnTo>
                  <a:pt x="3207691" y="2490331"/>
                </a:lnTo>
                <a:lnTo>
                  <a:pt x="3228925" y="2448269"/>
                </a:lnTo>
                <a:lnTo>
                  <a:pt x="3249079" y="2405429"/>
                </a:lnTo>
                <a:lnTo>
                  <a:pt x="3268129" y="2361822"/>
                </a:lnTo>
                <a:lnTo>
                  <a:pt x="3286054" y="2317458"/>
                </a:lnTo>
                <a:lnTo>
                  <a:pt x="3302830" y="2272351"/>
                </a:lnTo>
                <a:lnTo>
                  <a:pt x="3318435" y="2226510"/>
                </a:lnTo>
                <a:lnTo>
                  <a:pt x="3332750" y="2180252"/>
                </a:lnTo>
                <a:lnTo>
                  <a:pt x="3345688" y="2133899"/>
                </a:lnTo>
                <a:lnTo>
                  <a:pt x="3357259" y="2087473"/>
                </a:lnTo>
                <a:lnTo>
                  <a:pt x="3367476" y="2040997"/>
                </a:lnTo>
                <a:lnTo>
                  <a:pt x="3376349" y="1994493"/>
                </a:lnTo>
                <a:lnTo>
                  <a:pt x="3383891" y="1947985"/>
                </a:lnTo>
                <a:lnTo>
                  <a:pt x="3390113" y="1901494"/>
                </a:lnTo>
                <a:lnTo>
                  <a:pt x="3395026" y="1855044"/>
                </a:lnTo>
                <a:lnTo>
                  <a:pt x="3398641" y="1808656"/>
                </a:lnTo>
                <a:lnTo>
                  <a:pt x="3400971" y="1762354"/>
                </a:lnTo>
                <a:lnTo>
                  <a:pt x="3402027" y="1716160"/>
                </a:lnTo>
                <a:lnTo>
                  <a:pt x="3401820" y="1670097"/>
                </a:lnTo>
                <a:lnTo>
                  <a:pt x="3400362" y="1624187"/>
                </a:lnTo>
                <a:lnTo>
                  <a:pt x="3397665" y="1578453"/>
                </a:lnTo>
                <a:lnTo>
                  <a:pt x="3393739" y="1532918"/>
                </a:lnTo>
                <a:lnTo>
                  <a:pt x="3388597" y="1487604"/>
                </a:lnTo>
                <a:lnTo>
                  <a:pt x="3382249" y="1442534"/>
                </a:lnTo>
                <a:lnTo>
                  <a:pt x="3374708" y="1397730"/>
                </a:lnTo>
                <a:lnTo>
                  <a:pt x="3365985" y="1353215"/>
                </a:lnTo>
                <a:lnTo>
                  <a:pt x="3356092" y="1309012"/>
                </a:lnTo>
                <a:lnTo>
                  <a:pt x="3345039" y="1265143"/>
                </a:lnTo>
                <a:lnTo>
                  <a:pt x="3332839" y="1221631"/>
                </a:lnTo>
                <a:lnTo>
                  <a:pt x="3319503" y="1178498"/>
                </a:lnTo>
                <a:lnTo>
                  <a:pt x="3305043" y="1135768"/>
                </a:lnTo>
                <a:lnTo>
                  <a:pt x="3289469" y="1093462"/>
                </a:lnTo>
                <a:lnTo>
                  <a:pt x="3272794" y="1051604"/>
                </a:lnTo>
                <a:lnTo>
                  <a:pt x="3255029" y="1010215"/>
                </a:lnTo>
                <a:lnTo>
                  <a:pt x="3236186" y="969319"/>
                </a:lnTo>
                <a:lnTo>
                  <a:pt x="3216276" y="928938"/>
                </a:lnTo>
                <a:lnTo>
                  <a:pt x="3195310" y="889095"/>
                </a:lnTo>
                <a:lnTo>
                  <a:pt x="3173300" y="849812"/>
                </a:lnTo>
                <a:lnTo>
                  <a:pt x="3150258" y="811113"/>
                </a:lnTo>
                <a:lnTo>
                  <a:pt x="3126196" y="773019"/>
                </a:lnTo>
                <a:lnTo>
                  <a:pt x="3101123" y="735553"/>
                </a:lnTo>
                <a:lnTo>
                  <a:pt x="3075053" y="698738"/>
                </a:lnTo>
                <a:lnTo>
                  <a:pt x="3047997" y="662596"/>
                </a:lnTo>
                <a:lnTo>
                  <a:pt x="3019966" y="627150"/>
                </a:lnTo>
                <a:lnTo>
                  <a:pt x="2990971" y="592423"/>
                </a:lnTo>
                <a:lnTo>
                  <a:pt x="2961025" y="558438"/>
                </a:lnTo>
                <a:lnTo>
                  <a:pt x="2930139" y="525216"/>
                </a:lnTo>
                <a:lnTo>
                  <a:pt x="2898323" y="492780"/>
                </a:lnTo>
                <a:lnTo>
                  <a:pt x="2865591" y="461154"/>
                </a:lnTo>
                <a:lnTo>
                  <a:pt x="2831953" y="430360"/>
                </a:lnTo>
                <a:lnTo>
                  <a:pt x="2797420" y="400419"/>
                </a:lnTo>
                <a:lnTo>
                  <a:pt x="2762005" y="371356"/>
                </a:lnTo>
                <a:lnTo>
                  <a:pt x="2725719" y="343192"/>
                </a:lnTo>
                <a:lnTo>
                  <a:pt x="2688573" y="315951"/>
                </a:lnTo>
                <a:lnTo>
                  <a:pt x="2650579" y="289654"/>
                </a:lnTo>
                <a:lnTo>
                  <a:pt x="2611748" y="264324"/>
                </a:lnTo>
                <a:lnTo>
                  <a:pt x="2572092" y="239985"/>
                </a:lnTo>
                <a:lnTo>
                  <a:pt x="2531622" y="216658"/>
                </a:lnTo>
                <a:lnTo>
                  <a:pt x="2490350" y="194367"/>
                </a:lnTo>
                <a:lnTo>
                  <a:pt x="2448288" y="173133"/>
                </a:lnTo>
                <a:lnTo>
                  <a:pt x="2405447" y="152979"/>
                </a:lnTo>
                <a:lnTo>
                  <a:pt x="2361838" y="133929"/>
                </a:lnTo>
                <a:lnTo>
                  <a:pt x="2317473" y="116004"/>
                </a:lnTo>
                <a:lnTo>
                  <a:pt x="2272363" y="99228"/>
                </a:lnTo>
                <a:lnTo>
                  <a:pt x="2226520" y="83622"/>
                </a:lnTo>
                <a:lnTo>
                  <a:pt x="2180264" y="69303"/>
                </a:lnTo>
                <a:lnTo>
                  <a:pt x="2133912" y="56361"/>
                </a:lnTo>
                <a:lnTo>
                  <a:pt x="2087488" y="44786"/>
                </a:lnTo>
                <a:lnTo>
                  <a:pt x="2041013" y="34566"/>
                </a:lnTo>
                <a:lnTo>
                  <a:pt x="1994511" y="25690"/>
                </a:lnTo>
                <a:lnTo>
                  <a:pt x="1948004" y="18145"/>
                </a:lnTo>
                <a:lnTo>
                  <a:pt x="1901514" y="11921"/>
                </a:lnTo>
                <a:lnTo>
                  <a:pt x="1855065" y="7006"/>
                </a:lnTo>
                <a:lnTo>
                  <a:pt x="1808678" y="3389"/>
                </a:lnTo>
                <a:lnTo>
                  <a:pt x="1762377" y="1057"/>
                </a:lnTo>
                <a:lnTo>
                  <a:pt x="1716184" y="0"/>
                </a:lnTo>
                <a:close/>
              </a:path>
            </a:pathLst>
          </a:custGeom>
          <a:solidFill>
            <a:srgbClr val="4D172D"/>
          </a:solidFill>
        </p:spPr>
        <p:txBody>
          <a:bodyPr wrap="square" lIns="0" tIns="0" rIns="0" bIns="0" rtlCol="0"/>
          <a:lstStyle/>
          <a:p>
            <a:endParaRPr dirty="0"/>
          </a:p>
        </p:txBody>
      </p:sp>
      <p:sp>
        <p:nvSpPr>
          <p:cNvPr id="11" name="object 6"/>
          <p:cNvSpPr/>
          <p:nvPr userDrawn="1"/>
        </p:nvSpPr>
        <p:spPr>
          <a:xfrm>
            <a:off x="8619189" y="4141953"/>
            <a:ext cx="3402329" cy="3402330"/>
          </a:xfrm>
          <a:custGeom>
            <a:avLst/>
            <a:gdLst/>
            <a:ahLst/>
            <a:cxnLst/>
            <a:rect l="l" t="t" r="r" b="b"/>
            <a:pathLst>
              <a:path w="3402329" h="3402329">
                <a:moveTo>
                  <a:pt x="1685848" y="0"/>
                </a:moveTo>
                <a:lnTo>
                  <a:pt x="1639654" y="1057"/>
                </a:lnTo>
                <a:lnTo>
                  <a:pt x="1593352" y="3389"/>
                </a:lnTo>
                <a:lnTo>
                  <a:pt x="1546965" y="7006"/>
                </a:lnTo>
                <a:lnTo>
                  <a:pt x="1500515" y="11921"/>
                </a:lnTo>
                <a:lnTo>
                  <a:pt x="1454025" y="18145"/>
                </a:lnTo>
                <a:lnTo>
                  <a:pt x="1407517" y="25690"/>
                </a:lnTo>
                <a:lnTo>
                  <a:pt x="1361014" y="34566"/>
                </a:lnTo>
                <a:lnTo>
                  <a:pt x="1314539" y="44786"/>
                </a:lnTo>
                <a:lnTo>
                  <a:pt x="1268114" y="56361"/>
                </a:lnTo>
                <a:lnTo>
                  <a:pt x="1221762" y="69303"/>
                </a:lnTo>
                <a:lnTo>
                  <a:pt x="1175506" y="83622"/>
                </a:lnTo>
                <a:lnTo>
                  <a:pt x="1129663" y="99228"/>
                </a:lnTo>
                <a:lnTo>
                  <a:pt x="1084554" y="116004"/>
                </a:lnTo>
                <a:lnTo>
                  <a:pt x="1040189" y="133929"/>
                </a:lnTo>
                <a:lnTo>
                  <a:pt x="996580" y="152979"/>
                </a:lnTo>
                <a:lnTo>
                  <a:pt x="953738" y="173133"/>
                </a:lnTo>
                <a:lnTo>
                  <a:pt x="911676" y="194367"/>
                </a:lnTo>
                <a:lnTo>
                  <a:pt x="870404" y="216658"/>
                </a:lnTo>
                <a:lnTo>
                  <a:pt x="829935" y="239985"/>
                </a:lnTo>
                <a:lnTo>
                  <a:pt x="790279" y="264325"/>
                </a:lnTo>
                <a:lnTo>
                  <a:pt x="751448" y="289654"/>
                </a:lnTo>
                <a:lnTo>
                  <a:pt x="713454" y="315951"/>
                </a:lnTo>
                <a:lnTo>
                  <a:pt x="676308" y="343193"/>
                </a:lnTo>
                <a:lnTo>
                  <a:pt x="640021" y="371357"/>
                </a:lnTo>
                <a:lnTo>
                  <a:pt x="604606" y="400420"/>
                </a:lnTo>
                <a:lnTo>
                  <a:pt x="570074" y="430360"/>
                </a:lnTo>
                <a:lnTo>
                  <a:pt x="536435" y="461155"/>
                </a:lnTo>
                <a:lnTo>
                  <a:pt x="503703" y="492781"/>
                </a:lnTo>
                <a:lnTo>
                  <a:pt x="471888" y="525217"/>
                </a:lnTo>
                <a:lnTo>
                  <a:pt x="441001" y="558439"/>
                </a:lnTo>
                <a:lnTo>
                  <a:pt x="411055" y="592425"/>
                </a:lnTo>
                <a:lnTo>
                  <a:pt x="382061" y="627152"/>
                </a:lnTo>
                <a:lnTo>
                  <a:pt x="354029" y="662598"/>
                </a:lnTo>
                <a:lnTo>
                  <a:pt x="326973" y="698740"/>
                </a:lnTo>
                <a:lnTo>
                  <a:pt x="300903" y="735556"/>
                </a:lnTo>
                <a:lnTo>
                  <a:pt x="275831" y="773022"/>
                </a:lnTo>
                <a:lnTo>
                  <a:pt x="251768" y="811117"/>
                </a:lnTo>
                <a:lnTo>
                  <a:pt x="228726" y="849817"/>
                </a:lnTo>
                <a:lnTo>
                  <a:pt x="206717" y="889100"/>
                </a:lnTo>
                <a:lnTo>
                  <a:pt x="185751" y="928944"/>
                </a:lnTo>
                <a:lnTo>
                  <a:pt x="165841" y="969325"/>
                </a:lnTo>
                <a:lnTo>
                  <a:pt x="146997" y="1010221"/>
                </a:lnTo>
                <a:lnTo>
                  <a:pt x="129232" y="1051611"/>
                </a:lnTo>
                <a:lnTo>
                  <a:pt x="112557" y="1093470"/>
                </a:lnTo>
                <a:lnTo>
                  <a:pt x="96984" y="1135776"/>
                </a:lnTo>
                <a:lnTo>
                  <a:pt x="82523" y="1178507"/>
                </a:lnTo>
                <a:lnTo>
                  <a:pt x="69156" y="1221753"/>
                </a:lnTo>
                <a:lnTo>
                  <a:pt x="56987" y="1265154"/>
                </a:lnTo>
                <a:lnTo>
                  <a:pt x="45935" y="1309024"/>
                </a:lnTo>
                <a:lnTo>
                  <a:pt x="36041" y="1353228"/>
                </a:lnTo>
                <a:lnTo>
                  <a:pt x="27318" y="1397743"/>
                </a:lnTo>
                <a:lnTo>
                  <a:pt x="19777" y="1442548"/>
                </a:lnTo>
                <a:lnTo>
                  <a:pt x="13430" y="1487620"/>
                </a:lnTo>
                <a:lnTo>
                  <a:pt x="8288" y="1532935"/>
                </a:lnTo>
                <a:lnTo>
                  <a:pt x="4362" y="1578471"/>
                </a:lnTo>
                <a:lnTo>
                  <a:pt x="1664" y="1624206"/>
                </a:lnTo>
                <a:lnTo>
                  <a:pt x="206" y="1670118"/>
                </a:lnTo>
                <a:lnTo>
                  <a:pt x="0" y="1716182"/>
                </a:lnTo>
                <a:lnTo>
                  <a:pt x="1055" y="1762378"/>
                </a:lnTo>
                <a:lnTo>
                  <a:pt x="3385" y="1808681"/>
                </a:lnTo>
                <a:lnTo>
                  <a:pt x="7001" y="1855070"/>
                </a:lnTo>
                <a:lnTo>
                  <a:pt x="11914" y="1901523"/>
                </a:lnTo>
                <a:lnTo>
                  <a:pt x="18135" y="1948015"/>
                </a:lnTo>
                <a:lnTo>
                  <a:pt x="25677" y="1994525"/>
                </a:lnTo>
                <a:lnTo>
                  <a:pt x="34550" y="2041031"/>
                </a:lnTo>
                <a:lnTo>
                  <a:pt x="44767" y="2087509"/>
                </a:lnTo>
                <a:lnTo>
                  <a:pt x="56339" y="2133937"/>
                </a:lnTo>
                <a:lnTo>
                  <a:pt x="69305" y="2180384"/>
                </a:lnTo>
                <a:lnTo>
                  <a:pt x="83592" y="2226552"/>
                </a:lnTo>
                <a:lnTo>
                  <a:pt x="99201" y="2272392"/>
                </a:lnTo>
                <a:lnTo>
                  <a:pt x="115981" y="2317500"/>
                </a:lnTo>
                <a:lnTo>
                  <a:pt x="133909" y="2361863"/>
                </a:lnTo>
                <a:lnTo>
                  <a:pt x="152963" y="2405471"/>
                </a:lnTo>
                <a:lnTo>
                  <a:pt x="173119" y="2448311"/>
                </a:lnTo>
                <a:lnTo>
                  <a:pt x="194356" y="2490371"/>
                </a:lnTo>
                <a:lnTo>
                  <a:pt x="216651" y="2531642"/>
                </a:lnTo>
                <a:lnTo>
                  <a:pt x="239981" y="2572110"/>
                </a:lnTo>
                <a:lnTo>
                  <a:pt x="264323" y="2611765"/>
                </a:lnTo>
                <a:lnTo>
                  <a:pt x="289655" y="2650595"/>
                </a:lnTo>
                <a:lnTo>
                  <a:pt x="315954" y="2688588"/>
                </a:lnTo>
                <a:lnTo>
                  <a:pt x="343198" y="2725734"/>
                </a:lnTo>
                <a:lnTo>
                  <a:pt x="371364" y="2762019"/>
                </a:lnTo>
                <a:lnTo>
                  <a:pt x="400430" y="2797434"/>
                </a:lnTo>
                <a:lnTo>
                  <a:pt x="430372" y="2831966"/>
                </a:lnTo>
                <a:lnTo>
                  <a:pt x="461168" y="2865604"/>
                </a:lnTo>
                <a:lnTo>
                  <a:pt x="492796" y="2898336"/>
                </a:lnTo>
                <a:lnTo>
                  <a:pt x="525233" y="2930151"/>
                </a:lnTo>
                <a:lnTo>
                  <a:pt x="558457" y="2961037"/>
                </a:lnTo>
                <a:lnTo>
                  <a:pt x="592444" y="2990983"/>
                </a:lnTo>
                <a:lnTo>
                  <a:pt x="627172" y="3019977"/>
                </a:lnTo>
                <a:lnTo>
                  <a:pt x="662619" y="3048009"/>
                </a:lnTo>
                <a:lnTo>
                  <a:pt x="698762" y="3075065"/>
                </a:lnTo>
                <a:lnTo>
                  <a:pt x="735578" y="3101135"/>
                </a:lnTo>
                <a:lnTo>
                  <a:pt x="773045" y="3126207"/>
                </a:lnTo>
                <a:lnTo>
                  <a:pt x="811140" y="3150270"/>
                </a:lnTo>
                <a:lnTo>
                  <a:pt x="849841" y="3173312"/>
                </a:lnTo>
                <a:lnTo>
                  <a:pt x="889124" y="3195322"/>
                </a:lnTo>
                <a:lnTo>
                  <a:pt x="928968" y="3216287"/>
                </a:lnTo>
                <a:lnTo>
                  <a:pt x="969349" y="3236198"/>
                </a:lnTo>
                <a:lnTo>
                  <a:pt x="1010246" y="3255041"/>
                </a:lnTo>
                <a:lnTo>
                  <a:pt x="1051634" y="3272806"/>
                </a:lnTo>
                <a:lnTo>
                  <a:pt x="1093493" y="3289482"/>
                </a:lnTo>
                <a:lnTo>
                  <a:pt x="1135799" y="3305055"/>
                </a:lnTo>
                <a:lnTo>
                  <a:pt x="1178529" y="3319516"/>
                </a:lnTo>
                <a:lnTo>
                  <a:pt x="1221662" y="3332852"/>
                </a:lnTo>
                <a:lnTo>
                  <a:pt x="1265174" y="3345052"/>
                </a:lnTo>
                <a:lnTo>
                  <a:pt x="1309043" y="3356105"/>
                </a:lnTo>
                <a:lnTo>
                  <a:pt x="1353245" y="3365998"/>
                </a:lnTo>
                <a:lnTo>
                  <a:pt x="1397760" y="3374721"/>
                </a:lnTo>
                <a:lnTo>
                  <a:pt x="1442563" y="3382262"/>
                </a:lnTo>
                <a:lnTo>
                  <a:pt x="1487633" y="3388609"/>
                </a:lnTo>
                <a:lnTo>
                  <a:pt x="1532946" y="3393751"/>
                </a:lnTo>
                <a:lnTo>
                  <a:pt x="1578481" y="3397677"/>
                </a:lnTo>
                <a:lnTo>
                  <a:pt x="1624214" y="3400374"/>
                </a:lnTo>
                <a:lnTo>
                  <a:pt x="1670123" y="3401832"/>
                </a:lnTo>
                <a:lnTo>
                  <a:pt x="1716185" y="3402038"/>
                </a:lnTo>
                <a:lnTo>
                  <a:pt x="1762378" y="3400982"/>
                </a:lnTo>
                <a:lnTo>
                  <a:pt x="1808679" y="3398651"/>
                </a:lnTo>
                <a:lnTo>
                  <a:pt x="1855066" y="3395035"/>
                </a:lnTo>
                <a:lnTo>
                  <a:pt x="1901515" y="3390121"/>
                </a:lnTo>
                <a:lnTo>
                  <a:pt x="1948005" y="3383899"/>
                </a:lnTo>
                <a:lnTo>
                  <a:pt x="1994512" y="3376356"/>
                </a:lnTo>
                <a:lnTo>
                  <a:pt x="2041014" y="3367482"/>
                </a:lnTo>
                <a:lnTo>
                  <a:pt x="2087489" y="3357264"/>
                </a:lnTo>
                <a:lnTo>
                  <a:pt x="2133913" y="3345691"/>
                </a:lnTo>
                <a:lnTo>
                  <a:pt x="2180265" y="3332752"/>
                </a:lnTo>
                <a:lnTo>
                  <a:pt x="2226521" y="3318435"/>
                </a:lnTo>
                <a:lnTo>
                  <a:pt x="2272363" y="3302827"/>
                </a:lnTo>
                <a:lnTo>
                  <a:pt x="2317472" y="3286049"/>
                </a:lnTo>
                <a:lnTo>
                  <a:pt x="2361837" y="3268122"/>
                </a:lnTo>
                <a:lnTo>
                  <a:pt x="2405446" y="3249070"/>
                </a:lnTo>
                <a:lnTo>
                  <a:pt x="2448287" y="3228915"/>
                </a:lnTo>
                <a:lnTo>
                  <a:pt x="2490349" y="3207679"/>
                </a:lnTo>
                <a:lnTo>
                  <a:pt x="2531620" y="3185386"/>
                </a:lnTo>
                <a:lnTo>
                  <a:pt x="2572089" y="3162057"/>
                </a:lnTo>
                <a:lnTo>
                  <a:pt x="2611745" y="3137716"/>
                </a:lnTo>
                <a:lnTo>
                  <a:pt x="2650576" y="3112385"/>
                </a:lnTo>
                <a:lnTo>
                  <a:pt x="2688570" y="3086087"/>
                </a:lnTo>
                <a:lnTo>
                  <a:pt x="2725716" y="3058844"/>
                </a:lnTo>
                <a:lnTo>
                  <a:pt x="2762002" y="3030679"/>
                </a:lnTo>
                <a:lnTo>
                  <a:pt x="2797417" y="3001614"/>
                </a:lnTo>
                <a:lnTo>
                  <a:pt x="2831949" y="2971673"/>
                </a:lnTo>
                <a:lnTo>
                  <a:pt x="2865587" y="2940877"/>
                </a:lnTo>
                <a:lnTo>
                  <a:pt x="2898320" y="2909250"/>
                </a:lnTo>
                <a:lnTo>
                  <a:pt x="2930135" y="2876813"/>
                </a:lnTo>
                <a:lnTo>
                  <a:pt x="2961021" y="2843590"/>
                </a:lnTo>
                <a:lnTo>
                  <a:pt x="2990968" y="2809603"/>
                </a:lnTo>
                <a:lnTo>
                  <a:pt x="3019962" y="2774875"/>
                </a:lnTo>
                <a:lnTo>
                  <a:pt x="3047993" y="2739429"/>
                </a:lnTo>
                <a:lnTo>
                  <a:pt x="3075050" y="2703286"/>
                </a:lnTo>
                <a:lnTo>
                  <a:pt x="3101120" y="2666470"/>
                </a:lnTo>
                <a:lnTo>
                  <a:pt x="3126192" y="2629004"/>
                </a:lnTo>
                <a:lnTo>
                  <a:pt x="3150255" y="2590909"/>
                </a:lnTo>
                <a:lnTo>
                  <a:pt x="3173297" y="2552208"/>
                </a:lnTo>
                <a:lnTo>
                  <a:pt x="3195307" y="2512925"/>
                </a:lnTo>
                <a:lnTo>
                  <a:pt x="3216273" y="2473081"/>
                </a:lnTo>
                <a:lnTo>
                  <a:pt x="3236183" y="2432700"/>
                </a:lnTo>
                <a:lnTo>
                  <a:pt x="3255026" y="2391803"/>
                </a:lnTo>
                <a:lnTo>
                  <a:pt x="3272791" y="2350414"/>
                </a:lnTo>
                <a:lnTo>
                  <a:pt x="3289467" y="2308555"/>
                </a:lnTo>
                <a:lnTo>
                  <a:pt x="3305040" y="2266248"/>
                </a:lnTo>
                <a:lnTo>
                  <a:pt x="3319501" y="2223517"/>
                </a:lnTo>
                <a:lnTo>
                  <a:pt x="3332863" y="2180292"/>
                </a:lnTo>
                <a:lnTo>
                  <a:pt x="3345037" y="2136872"/>
                </a:lnTo>
                <a:lnTo>
                  <a:pt x="3356090" y="2093002"/>
                </a:lnTo>
                <a:lnTo>
                  <a:pt x="3365984" y="2048799"/>
                </a:lnTo>
                <a:lnTo>
                  <a:pt x="3374707" y="2004284"/>
                </a:lnTo>
                <a:lnTo>
                  <a:pt x="3382248" y="1959479"/>
                </a:lnTo>
                <a:lnTo>
                  <a:pt x="3388596" y="1914409"/>
                </a:lnTo>
                <a:lnTo>
                  <a:pt x="3393738" y="1869094"/>
                </a:lnTo>
                <a:lnTo>
                  <a:pt x="3397664" y="1823558"/>
                </a:lnTo>
                <a:lnTo>
                  <a:pt x="3400362" y="1777824"/>
                </a:lnTo>
                <a:lnTo>
                  <a:pt x="3401820" y="1731914"/>
                </a:lnTo>
                <a:lnTo>
                  <a:pt x="3402027" y="1685850"/>
                </a:lnTo>
                <a:lnTo>
                  <a:pt x="3400971" y="1639656"/>
                </a:lnTo>
                <a:lnTo>
                  <a:pt x="3398641" y="1593353"/>
                </a:lnTo>
                <a:lnTo>
                  <a:pt x="3395026" y="1546965"/>
                </a:lnTo>
                <a:lnTo>
                  <a:pt x="3390113" y="1500514"/>
                </a:lnTo>
                <a:lnTo>
                  <a:pt x="3383892" y="1454023"/>
                </a:lnTo>
                <a:lnTo>
                  <a:pt x="3376350" y="1407514"/>
                </a:lnTo>
                <a:lnTo>
                  <a:pt x="3367477" y="1361010"/>
                </a:lnTo>
                <a:lnTo>
                  <a:pt x="3357260" y="1314533"/>
                </a:lnTo>
                <a:lnTo>
                  <a:pt x="3345689" y="1268107"/>
                </a:lnTo>
                <a:lnTo>
                  <a:pt x="3332716" y="1221641"/>
                </a:lnTo>
                <a:lnTo>
                  <a:pt x="3318436" y="1175495"/>
                </a:lnTo>
                <a:lnTo>
                  <a:pt x="3302830" y="1129655"/>
                </a:lnTo>
                <a:lnTo>
                  <a:pt x="3286053" y="1084548"/>
                </a:lnTo>
                <a:lnTo>
                  <a:pt x="3268128" y="1040185"/>
                </a:lnTo>
                <a:lnTo>
                  <a:pt x="3249078" y="996577"/>
                </a:lnTo>
                <a:lnTo>
                  <a:pt x="3228924" y="953738"/>
                </a:lnTo>
                <a:lnTo>
                  <a:pt x="3207689" y="911677"/>
                </a:lnTo>
                <a:lnTo>
                  <a:pt x="3185397" y="870406"/>
                </a:lnTo>
                <a:lnTo>
                  <a:pt x="3162069" y="829938"/>
                </a:lnTo>
                <a:lnTo>
                  <a:pt x="3137729" y="790283"/>
                </a:lnTo>
                <a:lnTo>
                  <a:pt x="3112398" y="751452"/>
                </a:lnTo>
                <a:lnTo>
                  <a:pt x="3086101" y="713459"/>
                </a:lnTo>
                <a:lnTo>
                  <a:pt x="3058858" y="676313"/>
                </a:lnTo>
                <a:lnTo>
                  <a:pt x="3030693" y="640027"/>
                </a:lnTo>
                <a:lnTo>
                  <a:pt x="3001628" y="604612"/>
                </a:lnTo>
                <a:lnTo>
                  <a:pt x="2971687" y="570079"/>
                </a:lnTo>
                <a:lnTo>
                  <a:pt x="2940891" y="536441"/>
                </a:lnTo>
                <a:lnTo>
                  <a:pt x="2909263" y="503708"/>
                </a:lnTo>
                <a:lnTo>
                  <a:pt x="2876826" y="471893"/>
                </a:lnTo>
                <a:lnTo>
                  <a:pt x="2843603" y="441006"/>
                </a:lnTo>
                <a:lnTo>
                  <a:pt x="2809616" y="411059"/>
                </a:lnTo>
                <a:lnTo>
                  <a:pt x="2774887" y="382064"/>
                </a:lnTo>
                <a:lnTo>
                  <a:pt x="2739440" y="354032"/>
                </a:lnTo>
                <a:lnTo>
                  <a:pt x="2703297" y="326975"/>
                </a:lnTo>
                <a:lnTo>
                  <a:pt x="2666480" y="300905"/>
                </a:lnTo>
                <a:lnTo>
                  <a:pt x="2629013" y="275832"/>
                </a:lnTo>
                <a:lnTo>
                  <a:pt x="2590917" y="251768"/>
                </a:lnTo>
                <a:lnTo>
                  <a:pt x="2552216" y="228725"/>
                </a:lnTo>
                <a:lnTo>
                  <a:pt x="2512932" y="206715"/>
                </a:lnTo>
                <a:lnTo>
                  <a:pt x="2473087" y="185749"/>
                </a:lnTo>
                <a:lnTo>
                  <a:pt x="2432705" y="165838"/>
                </a:lnTo>
                <a:lnTo>
                  <a:pt x="2391807" y="146994"/>
                </a:lnTo>
                <a:lnTo>
                  <a:pt x="2350417" y="129228"/>
                </a:lnTo>
                <a:lnTo>
                  <a:pt x="2308558" y="112553"/>
                </a:lnTo>
                <a:lnTo>
                  <a:pt x="2266251" y="96979"/>
                </a:lnTo>
                <a:lnTo>
                  <a:pt x="2223519" y="82518"/>
                </a:lnTo>
                <a:lnTo>
                  <a:pt x="2180385" y="69182"/>
                </a:lnTo>
                <a:lnTo>
                  <a:pt x="2136872" y="56982"/>
                </a:lnTo>
                <a:lnTo>
                  <a:pt x="2093002" y="45929"/>
                </a:lnTo>
                <a:lnTo>
                  <a:pt x="2048798" y="36035"/>
                </a:lnTo>
                <a:lnTo>
                  <a:pt x="2004282" y="27313"/>
                </a:lnTo>
                <a:lnTo>
                  <a:pt x="1959478" y="19772"/>
                </a:lnTo>
                <a:lnTo>
                  <a:pt x="1914407" y="13425"/>
                </a:lnTo>
                <a:lnTo>
                  <a:pt x="1869092" y="8283"/>
                </a:lnTo>
                <a:lnTo>
                  <a:pt x="1823556" y="4358"/>
                </a:lnTo>
                <a:lnTo>
                  <a:pt x="1777822" y="1662"/>
                </a:lnTo>
                <a:lnTo>
                  <a:pt x="1731912" y="205"/>
                </a:lnTo>
                <a:lnTo>
                  <a:pt x="1685848" y="0"/>
                </a:lnTo>
                <a:close/>
              </a:path>
            </a:pathLst>
          </a:custGeom>
          <a:solidFill>
            <a:srgbClr val="4D172D"/>
          </a:solidFill>
        </p:spPr>
        <p:txBody>
          <a:bodyPr wrap="square" lIns="0" tIns="0" rIns="0" bIns="0" rtlCol="0"/>
          <a:lstStyle/>
          <a:p>
            <a:endParaRPr dirty="0"/>
          </a:p>
        </p:txBody>
      </p:sp>
      <p:sp>
        <p:nvSpPr>
          <p:cNvPr id="12" name="object 7"/>
          <p:cNvSpPr/>
          <p:nvPr userDrawn="1"/>
        </p:nvSpPr>
        <p:spPr>
          <a:xfrm>
            <a:off x="6277103" y="918230"/>
            <a:ext cx="3401696" cy="3401695"/>
          </a:xfrm>
          <a:custGeom>
            <a:avLst/>
            <a:gdLst/>
            <a:ahLst/>
            <a:cxnLst/>
            <a:rect l="l" t="t" r="r" b="b"/>
            <a:pathLst>
              <a:path w="3401695" h="3401695">
                <a:moveTo>
                  <a:pt x="1703960" y="0"/>
                </a:moveTo>
                <a:lnTo>
                  <a:pt x="1658851" y="548"/>
                </a:lnTo>
                <a:lnTo>
                  <a:pt x="1613802" y="2286"/>
                </a:lnTo>
                <a:lnTo>
                  <a:pt x="1568837" y="5210"/>
                </a:lnTo>
                <a:lnTo>
                  <a:pt x="1523983" y="9316"/>
                </a:lnTo>
                <a:lnTo>
                  <a:pt x="1479265" y="14600"/>
                </a:lnTo>
                <a:lnTo>
                  <a:pt x="1434706" y="21058"/>
                </a:lnTo>
                <a:lnTo>
                  <a:pt x="1390333" y="28686"/>
                </a:lnTo>
                <a:lnTo>
                  <a:pt x="1346170" y="37480"/>
                </a:lnTo>
                <a:lnTo>
                  <a:pt x="1302242" y="47436"/>
                </a:lnTo>
                <a:lnTo>
                  <a:pt x="1258575" y="58549"/>
                </a:lnTo>
                <a:lnTo>
                  <a:pt x="1215193" y="70817"/>
                </a:lnTo>
                <a:lnTo>
                  <a:pt x="1172123" y="84235"/>
                </a:lnTo>
                <a:lnTo>
                  <a:pt x="1129387" y="98800"/>
                </a:lnTo>
                <a:lnTo>
                  <a:pt x="1087013" y="114506"/>
                </a:lnTo>
                <a:lnTo>
                  <a:pt x="1045024" y="131351"/>
                </a:lnTo>
                <a:lnTo>
                  <a:pt x="1003446" y="149330"/>
                </a:lnTo>
                <a:lnTo>
                  <a:pt x="962305" y="168439"/>
                </a:lnTo>
                <a:lnTo>
                  <a:pt x="921624" y="188674"/>
                </a:lnTo>
                <a:lnTo>
                  <a:pt x="881429" y="210032"/>
                </a:lnTo>
                <a:lnTo>
                  <a:pt x="841745" y="232508"/>
                </a:lnTo>
                <a:lnTo>
                  <a:pt x="802598" y="256099"/>
                </a:lnTo>
                <a:lnTo>
                  <a:pt x="764012" y="280800"/>
                </a:lnTo>
                <a:lnTo>
                  <a:pt x="726012" y="306608"/>
                </a:lnTo>
                <a:lnTo>
                  <a:pt x="688624" y="333518"/>
                </a:lnTo>
                <a:lnTo>
                  <a:pt x="651872" y="361526"/>
                </a:lnTo>
                <a:lnTo>
                  <a:pt x="615781" y="390629"/>
                </a:lnTo>
                <a:lnTo>
                  <a:pt x="580377" y="420823"/>
                </a:lnTo>
                <a:lnTo>
                  <a:pt x="545685" y="452103"/>
                </a:lnTo>
                <a:lnTo>
                  <a:pt x="511730" y="484466"/>
                </a:lnTo>
                <a:lnTo>
                  <a:pt x="478536" y="517908"/>
                </a:lnTo>
                <a:lnTo>
                  <a:pt x="446129" y="552424"/>
                </a:lnTo>
                <a:lnTo>
                  <a:pt x="414534" y="588012"/>
                </a:lnTo>
                <a:lnTo>
                  <a:pt x="383776" y="624665"/>
                </a:lnTo>
                <a:lnTo>
                  <a:pt x="353881" y="662382"/>
                </a:lnTo>
                <a:lnTo>
                  <a:pt x="324872" y="701158"/>
                </a:lnTo>
                <a:lnTo>
                  <a:pt x="296961" y="740726"/>
                </a:lnTo>
                <a:lnTo>
                  <a:pt x="270332" y="780811"/>
                </a:lnTo>
                <a:lnTo>
                  <a:pt x="244979" y="821387"/>
                </a:lnTo>
                <a:lnTo>
                  <a:pt x="220900" y="862430"/>
                </a:lnTo>
                <a:lnTo>
                  <a:pt x="198089" y="903915"/>
                </a:lnTo>
                <a:lnTo>
                  <a:pt x="176544" y="945815"/>
                </a:lnTo>
                <a:lnTo>
                  <a:pt x="156260" y="988107"/>
                </a:lnTo>
                <a:lnTo>
                  <a:pt x="137233" y="1030765"/>
                </a:lnTo>
                <a:lnTo>
                  <a:pt x="119460" y="1073765"/>
                </a:lnTo>
                <a:lnTo>
                  <a:pt x="102935" y="1117080"/>
                </a:lnTo>
                <a:lnTo>
                  <a:pt x="87656" y="1160686"/>
                </a:lnTo>
                <a:lnTo>
                  <a:pt x="73619" y="1204559"/>
                </a:lnTo>
                <a:lnTo>
                  <a:pt x="60818" y="1248672"/>
                </a:lnTo>
                <a:lnTo>
                  <a:pt x="49252" y="1293001"/>
                </a:lnTo>
                <a:lnTo>
                  <a:pt x="38914" y="1337520"/>
                </a:lnTo>
                <a:lnTo>
                  <a:pt x="29802" y="1382206"/>
                </a:lnTo>
                <a:lnTo>
                  <a:pt x="21912" y="1427032"/>
                </a:lnTo>
                <a:lnTo>
                  <a:pt x="15239" y="1471973"/>
                </a:lnTo>
                <a:lnTo>
                  <a:pt x="9780" y="1517005"/>
                </a:lnTo>
                <a:lnTo>
                  <a:pt x="5530" y="1562102"/>
                </a:lnTo>
                <a:lnTo>
                  <a:pt x="2486" y="1607240"/>
                </a:lnTo>
                <a:lnTo>
                  <a:pt x="644" y="1652393"/>
                </a:lnTo>
                <a:lnTo>
                  <a:pt x="0" y="1697536"/>
                </a:lnTo>
                <a:lnTo>
                  <a:pt x="549" y="1742644"/>
                </a:lnTo>
                <a:lnTo>
                  <a:pt x="2288" y="1787692"/>
                </a:lnTo>
                <a:lnTo>
                  <a:pt x="5212" y="1832656"/>
                </a:lnTo>
                <a:lnTo>
                  <a:pt x="9319" y="1877509"/>
                </a:lnTo>
                <a:lnTo>
                  <a:pt x="14603" y="1922227"/>
                </a:lnTo>
                <a:lnTo>
                  <a:pt x="21062" y="1966784"/>
                </a:lnTo>
                <a:lnTo>
                  <a:pt x="28690" y="2011157"/>
                </a:lnTo>
                <a:lnTo>
                  <a:pt x="37484" y="2055319"/>
                </a:lnTo>
                <a:lnTo>
                  <a:pt x="47441" y="2099245"/>
                </a:lnTo>
                <a:lnTo>
                  <a:pt x="58555" y="2142911"/>
                </a:lnTo>
                <a:lnTo>
                  <a:pt x="70824" y="2186292"/>
                </a:lnTo>
                <a:lnTo>
                  <a:pt x="84242" y="2229362"/>
                </a:lnTo>
                <a:lnTo>
                  <a:pt x="98807" y="2272096"/>
                </a:lnTo>
                <a:lnTo>
                  <a:pt x="114514" y="2314469"/>
                </a:lnTo>
                <a:lnTo>
                  <a:pt x="131359" y="2356457"/>
                </a:lnTo>
                <a:lnTo>
                  <a:pt x="149338" y="2398033"/>
                </a:lnTo>
                <a:lnTo>
                  <a:pt x="168448" y="2439174"/>
                </a:lnTo>
                <a:lnTo>
                  <a:pt x="188683" y="2479853"/>
                </a:lnTo>
                <a:lnTo>
                  <a:pt x="210042" y="2520047"/>
                </a:lnTo>
                <a:lnTo>
                  <a:pt x="232518" y="2559729"/>
                </a:lnTo>
                <a:lnTo>
                  <a:pt x="256109" y="2598875"/>
                </a:lnTo>
                <a:lnTo>
                  <a:pt x="280811" y="2637460"/>
                </a:lnTo>
                <a:lnTo>
                  <a:pt x="306619" y="2675458"/>
                </a:lnTo>
                <a:lnTo>
                  <a:pt x="333529" y="2712845"/>
                </a:lnTo>
                <a:lnTo>
                  <a:pt x="361538" y="2749595"/>
                </a:lnTo>
                <a:lnTo>
                  <a:pt x="390642" y="2785684"/>
                </a:lnTo>
                <a:lnTo>
                  <a:pt x="420836" y="2821085"/>
                </a:lnTo>
                <a:lnTo>
                  <a:pt x="452117" y="2855776"/>
                </a:lnTo>
                <a:lnTo>
                  <a:pt x="484480" y="2889729"/>
                </a:lnTo>
                <a:lnTo>
                  <a:pt x="517922" y="2922921"/>
                </a:lnTo>
                <a:lnTo>
                  <a:pt x="552439" y="2955325"/>
                </a:lnTo>
                <a:lnTo>
                  <a:pt x="588027" y="2986918"/>
                </a:lnTo>
                <a:lnTo>
                  <a:pt x="624681" y="3017673"/>
                </a:lnTo>
                <a:lnTo>
                  <a:pt x="662398" y="3047566"/>
                </a:lnTo>
                <a:lnTo>
                  <a:pt x="701175" y="3076572"/>
                </a:lnTo>
                <a:lnTo>
                  <a:pt x="740741" y="3104485"/>
                </a:lnTo>
                <a:lnTo>
                  <a:pt x="780823" y="3131117"/>
                </a:lnTo>
                <a:lnTo>
                  <a:pt x="821398" y="3156471"/>
                </a:lnTo>
                <a:lnTo>
                  <a:pt x="862439" y="3180553"/>
                </a:lnTo>
                <a:lnTo>
                  <a:pt x="903921" y="3203365"/>
                </a:lnTo>
                <a:lnTo>
                  <a:pt x="945820" y="3224912"/>
                </a:lnTo>
                <a:lnTo>
                  <a:pt x="988110" y="3245198"/>
                </a:lnTo>
                <a:lnTo>
                  <a:pt x="1030767" y="3264226"/>
                </a:lnTo>
                <a:lnTo>
                  <a:pt x="1073764" y="3282002"/>
                </a:lnTo>
                <a:lnTo>
                  <a:pt x="1117078" y="3298527"/>
                </a:lnTo>
                <a:lnTo>
                  <a:pt x="1160683" y="3313808"/>
                </a:lnTo>
                <a:lnTo>
                  <a:pt x="1204554" y="3327847"/>
                </a:lnTo>
                <a:lnTo>
                  <a:pt x="1248665" y="3340649"/>
                </a:lnTo>
                <a:lnTo>
                  <a:pt x="1292993" y="3352217"/>
                </a:lnTo>
                <a:lnTo>
                  <a:pt x="1337512" y="3362556"/>
                </a:lnTo>
                <a:lnTo>
                  <a:pt x="1382196" y="3371669"/>
                </a:lnTo>
                <a:lnTo>
                  <a:pt x="1427021" y="3379561"/>
                </a:lnTo>
                <a:lnTo>
                  <a:pt x="1471961" y="3386235"/>
                </a:lnTo>
                <a:lnTo>
                  <a:pt x="1516992" y="3391695"/>
                </a:lnTo>
                <a:lnTo>
                  <a:pt x="1562088" y="3395946"/>
                </a:lnTo>
                <a:lnTo>
                  <a:pt x="1607225" y="3398991"/>
                </a:lnTo>
                <a:lnTo>
                  <a:pt x="1652377" y="3400835"/>
                </a:lnTo>
                <a:lnTo>
                  <a:pt x="1697520" y="3401481"/>
                </a:lnTo>
                <a:lnTo>
                  <a:pt x="1742627" y="3400933"/>
                </a:lnTo>
                <a:lnTo>
                  <a:pt x="1787675" y="3399195"/>
                </a:lnTo>
                <a:lnTo>
                  <a:pt x="1832638" y="3396272"/>
                </a:lnTo>
                <a:lnTo>
                  <a:pt x="1877490" y="3392166"/>
                </a:lnTo>
                <a:lnTo>
                  <a:pt x="1922208" y="3386883"/>
                </a:lnTo>
                <a:lnTo>
                  <a:pt x="1966766" y="3380426"/>
                </a:lnTo>
                <a:lnTo>
                  <a:pt x="2011138" y="3372799"/>
                </a:lnTo>
                <a:lnTo>
                  <a:pt x="2055300" y="3364006"/>
                </a:lnTo>
                <a:lnTo>
                  <a:pt x="2099227" y="3354051"/>
                </a:lnTo>
                <a:lnTo>
                  <a:pt x="2142893" y="3342937"/>
                </a:lnTo>
                <a:lnTo>
                  <a:pt x="2186274" y="3330670"/>
                </a:lnTo>
                <a:lnTo>
                  <a:pt x="2229344" y="3317253"/>
                </a:lnTo>
                <a:lnTo>
                  <a:pt x="2272078" y="3302690"/>
                </a:lnTo>
                <a:lnTo>
                  <a:pt x="2314452" y="3286984"/>
                </a:lnTo>
                <a:lnTo>
                  <a:pt x="2356440" y="3270141"/>
                </a:lnTo>
                <a:lnTo>
                  <a:pt x="2398018" y="3252163"/>
                </a:lnTo>
                <a:lnTo>
                  <a:pt x="2439159" y="3233055"/>
                </a:lnTo>
                <a:lnTo>
                  <a:pt x="2479840" y="3212820"/>
                </a:lnTo>
                <a:lnTo>
                  <a:pt x="2520034" y="3191464"/>
                </a:lnTo>
                <a:lnTo>
                  <a:pt x="2559717" y="3168989"/>
                </a:lnTo>
                <a:lnTo>
                  <a:pt x="2598864" y="3145399"/>
                </a:lnTo>
                <a:lnTo>
                  <a:pt x="2637450" y="3120699"/>
                </a:lnTo>
                <a:lnTo>
                  <a:pt x="2675450" y="3094893"/>
                </a:lnTo>
                <a:lnTo>
                  <a:pt x="2712838" y="3067985"/>
                </a:lnTo>
                <a:lnTo>
                  <a:pt x="2749590" y="3039978"/>
                </a:lnTo>
                <a:lnTo>
                  <a:pt x="2785680" y="3010876"/>
                </a:lnTo>
                <a:lnTo>
                  <a:pt x="2821084" y="2980684"/>
                </a:lnTo>
                <a:lnTo>
                  <a:pt x="2855776" y="2949405"/>
                </a:lnTo>
                <a:lnTo>
                  <a:pt x="2889731" y="2917044"/>
                </a:lnTo>
                <a:lnTo>
                  <a:pt x="2922925" y="2883604"/>
                </a:lnTo>
                <a:lnTo>
                  <a:pt x="2955332" y="2849089"/>
                </a:lnTo>
                <a:lnTo>
                  <a:pt x="2986927" y="2813504"/>
                </a:lnTo>
                <a:lnTo>
                  <a:pt x="3017685" y="2776852"/>
                </a:lnTo>
                <a:lnTo>
                  <a:pt x="3047580" y="2739138"/>
                </a:lnTo>
                <a:lnTo>
                  <a:pt x="3076589" y="2700364"/>
                </a:lnTo>
                <a:lnTo>
                  <a:pt x="3104500" y="2660793"/>
                </a:lnTo>
                <a:lnTo>
                  <a:pt x="3131129" y="2620706"/>
                </a:lnTo>
                <a:lnTo>
                  <a:pt x="3156482" y="2580127"/>
                </a:lnTo>
                <a:lnTo>
                  <a:pt x="3180562" y="2539082"/>
                </a:lnTo>
                <a:lnTo>
                  <a:pt x="3203372" y="2497596"/>
                </a:lnTo>
                <a:lnTo>
                  <a:pt x="3224917" y="2455694"/>
                </a:lnTo>
                <a:lnTo>
                  <a:pt x="3245201" y="2413400"/>
                </a:lnTo>
                <a:lnTo>
                  <a:pt x="3264228" y="2370740"/>
                </a:lnTo>
                <a:lnTo>
                  <a:pt x="3282002" y="2327740"/>
                </a:lnTo>
                <a:lnTo>
                  <a:pt x="3298526" y="2284423"/>
                </a:lnTo>
                <a:lnTo>
                  <a:pt x="3313805" y="2240816"/>
                </a:lnTo>
                <a:lnTo>
                  <a:pt x="3327843" y="2196942"/>
                </a:lnTo>
                <a:lnTo>
                  <a:pt x="3340644" y="2152828"/>
                </a:lnTo>
                <a:lnTo>
                  <a:pt x="3352211" y="2108499"/>
                </a:lnTo>
                <a:lnTo>
                  <a:pt x="3362548" y="2063978"/>
                </a:lnTo>
                <a:lnTo>
                  <a:pt x="3371660" y="2019292"/>
                </a:lnTo>
                <a:lnTo>
                  <a:pt x="3379551" y="1974466"/>
                </a:lnTo>
                <a:lnTo>
                  <a:pt x="3386224" y="1929524"/>
                </a:lnTo>
                <a:lnTo>
                  <a:pt x="3391684" y="1884492"/>
                </a:lnTo>
                <a:lnTo>
                  <a:pt x="3395934" y="1839394"/>
                </a:lnTo>
                <a:lnTo>
                  <a:pt x="3398979" y="1794256"/>
                </a:lnTo>
                <a:lnTo>
                  <a:pt x="3400822" y="1749103"/>
                </a:lnTo>
                <a:lnTo>
                  <a:pt x="3401467" y="1703960"/>
                </a:lnTo>
                <a:lnTo>
                  <a:pt x="3400918" y="1658852"/>
                </a:lnTo>
                <a:lnTo>
                  <a:pt x="3399180" y="1613803"/>
                </a:lnTo>
                <a:lnTo>
                  <a:pt x="3396256" y="1568840"/>
                </a:lnTo>
                <a:lnTo>
                  <a:pt x="3392151" y="1523987"/>
                </a:lnTo>
                <a:lnTo>
                  <a:pt x="3386867" y="1479269"/>
                </a:lnTo>
                <a:lnTo>
                  <a:pt x="3380410" y="1434711"/>
                </a:lnTo>
                <a:lnTo>
                  <a:pt x="3372783" y="1390339"/>
                </a:lnTo>
                <a:lnTo>
                  <a:pt x="3363989" y="1346177"/>
                </a:lnTo>
                <a:lnTo>
                  <a:pt x="3354034" y="1302250"/>
                </a:lnTo>
                <a:lnTo>
                  <a:pt x="3342921" y="1258584"/>
                </a:lnTo>
                <a:lnTo>
                  <a:pt x="3330654" y="1215204"/>
                </a:lnTo>
                <a:lnTo>
                  <a:pt x="3317237" y="1172134"/>
                </a:lnTo>
                <a:lnTo>
                  <a:pt x="3302674" y="1129400"/>
                </a:lnTo>
                <a:lnTo>
                  <a:pt x="3286969" y="1087026"/>
                </a:lnTo>
                <a:lnTo>
                  <a:pt x="3270126" y="1045038"/>
                </a:lnTo>
                <a:lnTo>
                  <a:pt x="3252149" y="1003461"/>
                </a:lnTo>
                <a:lnTo>
                  <a:pt x="3233041" y="962320"/>
                </a:lnTo>
                <a:lnTo>
                  <a:pt x="3212807" y="921640"/>
                </a:lnTo>
                <a:lnTo>
                  <a:pt x="3191451" y="881447"/>
                </a:lnTo>
                <a:lnTo>
                  <a:pt x="3168977" y="841764"/>
                </a:lnTo>
                <a:lnTo>
                  <a:pt x="3145388" y="802617"/>
                </a:lnTo>
                <a:lnTo>
                  <a:pt x="3120689" y="764032"/>
                </a:lnTo>
                <a:lnTo>
                  <a:pt x="3094884" y="726033"/>
                </a:lnTo>
                <a:lnTo>
                  <a:pt x="3067977" y="688645"/>
                </a:lnTo>
                <a:lnTo>
                  <a:pt x="3039970" y="651893"/>
                </a:lnTo>
                <a:lnTo>
                  <a:pt x="3010870" y="615804"/>
                </a:lnTo>
                <a:lnTo>
                  <a:pt x="2980679" y="580400"/>
                </a:lnTo>
                <a:lnTo>
                  <a:pt x="2949402" y="545709"/>
                </a:lnTo>
                <a:lnTo>
                  <a:pt x="2917041" y="511754"/>
                </a:lnTo>
                <a:lnTo>
                  <a:pt x="2883603" y="478560"/>
                </a:lnTo>
                <a:lnTo>
                  <a:pt x="2849090" y="446154"/>
                </a:lnTo>
                <a:lnTo>
                  <a:pt x="2813506" y="414559"/>
                </a:lnTo>
                <a:lnTo>
                  <a:pt x="2776855" y="383802"/>
                </a:lnTo>
                <a:lnTo>
                  <a:pt x="2739142" y="353906"/>
                </a:lnTo>
                <a:lnTo>
                  <a:pt x="2700370" y="324897"/>
                </a:lnTo>
                <a:lnTo>
                  <a:pt x="2660800" y="296985"/>
                </a:lnTo>
                <a:lnTo>
                  <a:pt x="2620713" y="270354"/>
                </a:lnTo>
                <a:lnTo>
                  <a:pt x="2580135" y="245000"/>
                </a:lnTo>
                <a:lnTo>
                  <a:pt x="2539090" y="220919"/>
                </a:lnTo>
                <a:lnTo>
                  <a:pt x="2497604" y="198107"/>
                </a:lnTo>
                <a:lnTo>
                  <a:pt x="2455701" y="176560"/>
                </a:lnTo>
                <a:lnTo>
                  <a:pt x="2413408" y="156275"/>
                </a:lnTo>
                <a:lnTo>
                  <a:pt x="2370748" y="137247"/>
                </a:lnTo>
                <a:lnTo>
                  <a:pt x="2327747" y="119472"/>
                </a:lnTo>
                <a:lnTo>
                  <a:pt x="2284431" y="102947"/>
                </a:lnTo>
                <a:lnTo>
                  <a:pt x="2240823" y="87667"/>
                </a:lnTo>
                <a:lnTo>
                  <a:pt x="2196949" y="73628"/>
                </a:lnTo>
                <a:lnTo>
                  <a:pt x="2152835" y="60827"/>
                </a:lnTo>
                <a:lnTo>
                  <a:pt x="2108505" y="49259"/>
                </a:lnTo>
                <a:lnTo>
                  <a:pt x="2063984" y="38921"/>
                </a:lnTo>
                <a:lnTo>
                  <a:pt x="2019297" y="29808"/>
                </a:lnTo>
                <a:lnTo>
                  <a:pt x="1974470" y="21917"/>
                </a:lnTo>
                <a:lnTo>
                  <a:pt x="1929528" y="15243"/>
                </a:lnTo>
                <a:lnTo>
                  <a:pt x="1884495" y="9783"/>
                </a:lnTo>
                <a:lnTo>
                  <a:pt x="1839396" y="5533"/>
                </a:lnTo>
                <a:lnTo>
                  <a:pt x="1794258" y="2488"/>
                </a:lnTo>
                <a:lnTo>
                  <a:pt x="1749104" y="645"/>
                </a:lnTo>
                <a:lnTo>
                  <a:pt x="1703960" y="0"/>
                </a:lnTo>
                <a:close/>
              </a:path>
            </a:pathLst>
          </a:custGeom>
          <a:solidFill>
            <a:srgbClr val="4D172D"/>
          </a:solidFill>
        </p:spPr>
        <p:txBody>
          <a:bodyPr wrap="square" lIns="0" tIns="0" rIns="0" bIns="0" rtlCol="0"/>
          <a:lstStyle/>
          <a:p>
            <a:endParaRPr dirty="0"/>
          </a:p>
        </p:txBody>
      </p:sp>
      <p:sp>
        <p:nvSpPr>
          <p:cNvPr id="13" name="object 13"/>
          <p:cNvSpPr/>
          <p:nvPr userDrawn="1"/>
        </p:nvSpPr>
        <p:spPr>
          <a:xfrm>
            <a:off x="14484853" y="10685384"/>
            <a:ext cx="1444626" cy="623570"/>
          </a:xfrm>
          <a:custGeom>
            <a:avLst/>
            <a:gdLst/>
            <a:ahLst/>
            <a:cxnLst/>
            <a:rect l="l" t="t" r="r" b="b"/>
            <a:pathLst>
              <a:path w="1444625" h="623570">
                <a:moveTo>
                  <a:pt x="716731" y="0"/>
                </a:moveTo>
                <a:lnTo>
                  <a:pt x="671041" y="1773"/>
                </a:lnTo>
                <a:lnTo>
                  <a:pt x="625806" y="6386"/>
                </a:lnTo>
                <a:lnTo>
                  <a:pt x="581148" y="13779"/>
                </a:lnTo>
                <a:lnTo>
                  <a:pt x="537186" y="23888"/>
                </a:lnTo>
                <a:lnTo>
                  <a:pt x="494043" y="36653"/>
                </a:lnTo>
                <a:lnTo>
                  <a:pt x="451839" y="52011"/>
                </a:lnTo>
                <a:lnTo>
                  <a:pt x="410697" y="69901"/>
                </a:lnTo>
                <a:lnTo>
                  <a:pt x="370736" y="90261"/>
                </a:lnTo>
                <a:lnTo>
                  <a:pt x="332079" y="113030"/>
                </a:lnTo>
                <a:lnTo>
                  <a:pt x="294847" y="138146"/>
                </a:lnTo>
                <a:lnTo>
                  <a:pt x="259161" y="165546"/>
                </a:lnTo>
                <a:lnTo>
                  <a:pt x="225141" y="195170"/>
                </a:lnTo>
                <a:lnTo>
                  <a:pt x="192910" y="226956"/>
                </a:lnTo>
                <a:lnTo>
                  <a:pt x="162589" y="260842"/>
                </a:lnTo>
                <a:lnTo>
                  <a:pt x="134298" y="296765"/>
                </a:lnTo>
                <a:lnTo>
                  <a:pt x="108159" y="334666"/>
                </a:lnTo>
                <a:lnTo>
                  <a:pt x="84293" y="374481"/>
                </a:lnTo>
                <a:lnTo>
                  <a:pt x="62822" y="416149"/>
                </a:lnTo>
                <a:lnTo>
                  <a:pt x="43866" y="459608"/>
                </a:lnTo>
                <a:lnTo>
                  <a:pt x="27547" y="504797"/>
                </a:lnTo>
                <a:lnTo>
                  <a:pt x="14192" y="550938"/>
                </a:lnTo>
                <a:lnTo>
                  <a:pt x="3986" y="597231"/>
                </a:lnTo>
                <a:lnTo>
                  <a:pt x="0" y="623170"/>
                </a:lnTo>
                <a:lnTo>
                  <a:pt x="1444322" y="623170"/>
                </a:lnTo>
                <a:lnTo>
                  <a:pt x="1428645" y="545529"/>
                </a:lnTo>
                <a:lnTo>
                  <a:pt x="1415882" y="502384"/>
                </a:lnTo>
                <a:lnTo>
                  <a:pt x="1400526" y="460179"/>
                </a:lnTo>
                <a:lnTo>
                  <a:pt x="1382638" y="419035"/>
                </a:lnTo>
                <a:lnTo>
                  <a:pt x="1362278" y="379073"/>
                </a:lnTo>
                <a:lnTo>
                  <a:pt x="1339511" y="340415"/>
                </a:lnTo>
                <a:lnTo>
                  <a:pt x="1314396" y="303182"/>
                </a:lnTo>
                <a:lnTo>
                  <a:pt x="1286996" y="267495"/>
                </a:lnTo>
                <a:lnTo>
                  <a:pt x="1257373" y="233476"/>
                </a:lnTo>
                <a:lnTo>
                  <a:pt x="1225588" y="201245"/>
                </a:lnTo>
                <a:lnTo>
                  <a:pt x="1191703" y="170924"/>
                </a:lnTo>
                <a:lnTo>
                  <a:pt x="1155780" y="142635"/>
                </a:lnTo>
                <a:lnTo>
                  <a:pt x="1117882" y="116498"/>
                </a:lnTo>
                <a:lnTo>
                  <a:pt x="1078068" y="92635"/>
                </a:lnTo>
                <a:lnTo>
                  <a:pt x="1036403" y="71167"/>
                </a:lnTo>
                <a:lnTo>
                  <a:pt x="992946" y="52215"/>
                </a:lnTo>
                <a:lnTo>
                  <a:pt x="947760" y="35901"/>
                </a:lnTo>
                <a:lnTo>
                  <a:pt x="901615" y="22546"/>
                </a:lnTo>
                <a:lnTo>
                  <a:pt x="855318" y="12340"/>
                </a:lnTo>
                <a:lnTo>
                  <a:pt x="808991" y="5221"/>
                </a:lnTo>
                <a:lnTo>
                  <a:pt x="762755" y="1129"/>
                </a:lnTo>
                <a:lnTo>
                  <a:pt x="716731" y="0"/>
                </a:lnTo>
                <a:close/>
              </a:path>
            </a:pathLst>
          </a:custGeom>
          <a:solidFill>
            <a:srgbClr val="4D172D"/>
          </a:solidFill>
        </p:spPr>
        <p:txBody>
          <a:bodyPr wrap="square" lIns="0" tIns="0" rIns="0" bIns="0" rtlCol="0"/>
          <a:lstStyle/>
          <a:p>
            <a:endParaRPr dirty="0"/>
          </a:p>
        </p:txBody>
      </p:sp>
      <p:sp>
        <p:nvSpPr>
          <p:cNvPr id="14" name="object 14"/>
          <p:cNvSpPr/>
          <p:nvPr userDrawn="1"/>
        </p:nvSpPr>
        <p:spPr>
          <a:xfrm>
            <a:off x="14476496" y="3524741"/>
            <a:ext cx="1461135" cy="1461135"/>
          </a:xfrm>
          <a:custGeom>
            <a:avLst/>
            <a:gdLst/>
            <a:ahLst/>
            <a:cxnLst/>
            <a:rect l="l" t="t" r="r" b="b"/>
            <a:pathLst>
              <a:path w="1461134" h="1461135">
                <a:moveTo>
                  <a:pt x="735759" y="0"/>
                </a:moveTo>
                <a:lnTo>
                  <a:pt x="689733" y="1128"/>
                </a:lnTo>
                <a:lnTo>
                  <a:pt x="643496" y="5220"/>
                </a:lnTo>
                <a:lnTo>
                  <a:pt x="597167" y="12338"/>
                </a:lnTo>
                <a:lnTo>
                  <a:pt x="550869" y="22543"/>
                </a:lnTo>
                <a:lnTo>
                  <a:pt x="504723" y="35898"/>
                </a:lnTo>
                <a:lnTo>
                  <a:pt x="459538" y="52212"/>
                </a:lnTo>
                <a:lnTo>
                  <a:pt x="416082" y="71164"/>
                </a:lnTo>
                <a:lnTo>
                  <a:pt x="374418" y="92632"/>
                </a:lnTo>
                <a:lnTo>
                  <a:pt x="334607" y="116495"/>
                </a:lnTo>
                <a:lnTo>
                  <a:pt x="296711" y="142632"/>
                </a:lnTo>
                <a:lnTo>
                  <a:pt x="260791" y="170921"/>
                </a:lnTo>
                <a:lnTo>
                  <a:pt x="226910" y="201242"/>
                </a:lnTo>
                <a:lnTo>
                  <a:pt x="195128" y="233473"/>
                </a:lnTo>
                <a:lnTo>
                  <a:pt x="165508" y="267492"/>
                </a:lnTo>
                <a:lnTo>
                  <a:pt x="138112" y="303179"/>
                </a:lnTo>
                <a:lnTo>
                  <a:pt x="113000" y="340412"/>
                </a:lnTo>
                <a:lnTo>
                  <a:pt x="90235" y="379070"/>
                </a:lnTo>
                <a:lnTo>
                  <a:pt x="69879" y="419032"/>
                </a:lnTo>
                <a:lnTo>
                  <a:pt x="51992" y="460176"/>
                </a:lnTo>
                <a:lnTo>
                  <a:pt x="36637" y="502381"/>
                </a:lnTo>
                <a:lnTo>
                  <a:pt x="23876" y="545526"/>
                </a:lnTo>
                <a:lnTo>
                  <a:pt x="13770" y="589489"/>
                </a:lnTo>
                <a:lnTo>
                  <a:pt x="6381" y="634150"/>
                </a:lnTo>
                <a:lnTo>
                  <a:pt x="1770" y="679386"/>
                </a:lnTo>
                <a:lnTo>
                  <a:pt x="0" y="725078"/>
                </a:lnTo>
                <a:lnTo>
                  <a:pt x="1131" y="771102"/>
                </a:lnTo>
                <a:lnTo>
                  <a:pt x="5226" y="817339"/>
                </a:lnTo>
                <a:lnTo>
                  <a:pt x="12347" y="863667"/>
                </a:lnTo>
                <a:lnTo>
                  <a:pt x="22554" y="909965"/>
                </a:lnTo>
                <a:lnTo>
                  <a:pt x="35910" y="956110"/>
                </a:lnTo>
                <a:lnTo>
                  <a:pt x="52229" y="1001296"/>
                </a:lnTo>
                <a:lnTo>
                  <a:pt x="71185" y="1044753"/>
                </a:lnTo>
                <a:lnTo>
                  <a:pt x="92656" y="1086418"/>
                </a:lnTo>
                <a:lnTo>
                  <a:pt x="116522" y="1126231"/>
                </a:lnTo>
                <a:lnTo>
                  <a:pt x="142661" y="1164130"/>
                </a:lnTo>
                <a:lnTo>
                  <a:pt x="170951" y="1200053"/>
                </a:lnTo>
                <a:lnTo>
                  <a:pt x="201273" y="1233937"/>
                </a:lnTo>
                <a:lnTo>
                  <a:pt x="233504" y="1265722"/>
                </a:lnTo>
                <a:lnTo>
                  <a:pt x="267523" y="1295345"/>
                </a:lnTo>
                <a:lnTo>
                  <a:pt x="303209" y="1322746"/>
                </a:lnTo>
                <a:lnTo>
                  <a:pt x="340442" y="1347861"/>
                </a:lnTo>
                <a:lnTo>
                  <a:pt x="379098" y="1370630"/>
                </a:lnTo>
                <a:lnTo>
                  <a:pt x="419058" y="1390990"/>
                </a:lnTo>
                <a:lnTo>
                  <a:pt x="460200" y="1408879"/>
                </a:lnTo>
                <a:lnTo>
                  <a:pt x="502403" y="1424237"/>
                </a:lnTo>
                <a:lnTo>
                  <a:pt x="545546" y="1437001"/>
                </a:lnTo>
                <a:lnTo>
                  <a:pt x="589507" y="1447110"/>
                </a:lnTo>
                <a:lnTo>
                  <a:pt x="634166" y="1454501"/>
                </a:lnTo>
                <a:lnTo>
                  <a:pt x="679400" y="1459113"/>
                </a:lnTo>
                <a:lnTo>
                  <a:pt x="725089" y="1460884"/>
                </a:lnTo>
                <a:lnTo>
                  <a:pt x="771112" y="1459752"/>
                </a:lnTo>
                <a:lnTo>
                  <a:pt x="817346" y="1455657"/>
                </a:lnTo>
                <a:lnTo>
                  <a:pt x="863672" y="1448535"/>
                </a:lnTo>
                <a:lnTo>
                  <a:pt x="909968" y="1438325"/>
                </a:lnTo>
                <a:lnTo>
                  <a:pt x="956113" y="1424965"/>
                </a:lnTo>
                <a:lnTo>
                  <a:pt x="1001298" y="1408651"/>
                </a:lnTo>
                <a:lnTo>
                  <a:pt x="1044755" y="1389699"/>
                </a:lnTo>
                <a:lnTo>
                  <a:pt x="1086421" y="1368231"/>
                </a:lnTo>
                <a:lnTo>
                  <a:pt x="1126234" y="1344368"/>
                </a:lnTo>
                <a:lnTo>
                  <a:pt x="1164133" y="1318231"/>
                </a:lnTo>
                <a:lnTo>
                  <a:pt x="1200056" y="1289942"/>
                </a:lnTo>
                <a:lnTo>
                  <a:pt x="1233940" y="1259622"/>
                </a:lnTo>
                <a:lnTo>
                  <a:pt x="1265725" y="1227391"/>
                </a:lnTo>
                <a:lnTo>
                  <a:pt x="1295349" y="1193372"/>
                </a:lnTo>
                <a:lnTo>
                  <a:pt x="1322749" y="1157686"/>
                </a:lnTo>
                <a:lnTo>
                  <a:pt x="1347864" y="1120454"/>
                </a:lnTo>
                <a:lnTo>
                  <a:pt x="1370632" y="1081797"/>
                </a:lnTo>
                <a:lnTo>
                  <a:pt x="1390992" y="1041837"/>
                </a:lnTo>
                <a:lnTo>
                  <a:pt x="1408880" y="1000694"/>
                </a:lnTo>
                <a:lnTo>
                  <a:pt x="1424237" y="958491"/>
                </a:lnTo>
                <a:lnTo>
                  <a:pt x="1437000" y="915348"/>
                </a:lnTo>
                <a:lnTo>
                  <a:pt x="1447107" y="871387"/>
                </a:lnTo>
                <a:lnTo>
                  <a:pt x="1454496" y="826729"/>
                </a:lnTo>
                <a:lnTo>
                  <a:pt x="1459106" y="781495"/>
                </a:lnTo>
                <a:lnTo>
                  <a:pt x="1460874" y="735807"/>
                </a:lnTo>
                <a:lnTo>
                  <a:pt x="1459740" y="689785"/>
                </a:lnTo>
                <a:lnTo>
                  <a:pt x="1455640" y="643552"/>
                </a:lnTo>
                <a:lnTo>
                  <a:pt x="1448515" y="597228"/>
                </a:lnTo>
                <a:lnTo>
                  <a:pt x="1438300" y="550935"/>
                </a:lnTo>
                <a:lnTo>
                  <a:pt x="1424936" y="504794"/>
                </a:lnTo>
                <a:lnTo>
                  <a:pt x="1408625" y="459609"/>
                </a:lnTo>
                <a:lnTo>
                  <a:pt x="1389677" y="416152"/>
                </a:lnTo>
                <a:lnTo>
                  <a:pt x="1368211" y="374486"/>
                </a:lnTo>
                <a:lnTo>
                  <a:pt x="1344350" y="334673"/>
                </a:lnTo>
                <a:lnTo>
                  <a:pt x="1318214" y="296774"/>
                </a:lnTo>
                <a:lnTo>
                  <a:pt x="1289925" y="260852"/>
                </a:lnTo>
                <a:lnTo>
                  <a:pt x="1259605" y="226967"/>
                </a:lnTo>
                <a:lnTo>
                  <a:pt x="1227375" y="195181"/>
                </a:lnTo>
                <a:lnTo>
                  <a:pt x="1193355" y="165557"/>
                </a:lnTo>
                <a:lnTo>
                  <a:pt x="1157668" y="138156"/>
                </a:lnTo>
                <a:lnTo>
                  <a:pt x="1120434" y="113040"/>
                </a:lnTo>
                <a:lnTo>
                  <a:pt x="1081776" y="90271"/>
                </a:lnTo>
                <a:lnTo>
                  <a:pt x="1041813" y="69909"/>
                </a:lnTo>
                <a:lnTo>
                  <a:pt x="1000668" y="52018"/>
                </a:lnTo>
                <a:lnTo>
                  <a:pt x="958462" y="36659"/>
                </a:lnTo>
                <a:lnTo>
                  <a:pt x="915316" y="23893"/>
                </a:lnTo>
                <a:lnTo>
                  <a:pt x="871351" y="13782"/>
                </a:lnTo>
                <a:lnTo>
                  <a:pt x="826689" y="6388"/>
                </a:lnTo>
                <a:lnTo>
                  <a:pt x="781452" y="1774"/>
                </a:lnTo>
                <a:lnTo>
                  <a:pt x="735759" y="0"/>
                </a:lnTo>
                <a:close/>
              </a:path>
            </a:pathLst>
          </a:custGeom>
          <a:solidFill>
            <a:srgbClr val="4D172D"/>
          </a:solidFill>
        </p:spPr>
        <p:txBody>
          <a:bodyPr wrap="square" lIns="0" tIns="0" rIns="0" bIns="0" rtlCol="0"/>
          <a:lstStyle/>
          <a:p>
            <a:endParaRPr dirty="0"/>
          </a:p>
        </p:txBody>
      </p:sp>
      <p:sp>
        <p:nvSpPr>
          <p:cNvPr id="15" name="object 15"/>
          <p:cNvSpPr/>
          <p:nvPr userDrawn="1"/>
        </p:nvSpPr>
        <p:spPr>
          <a:xfrm>
            <a:off x="14980420" y="8316509"/>
            <a:ext cx="1460500" cy="1460499"/>
          </a:xfrm>
          <a:custGeom>
            <a:avLst/>
            <a:gdLst/>
            <a:ahLst/>
            <a:cxnLst/>
            <a:rect l="l" t="t" r="r" b="b"/>
            <a:pathLst>
              <a:path w="1460500" h="1460500">
                <a:moveTo>
                  <a:pt x="711085" y="0"/>
                </a:moveTo>
                <a:lnTo>
                  <a:pt x="664293" y="2664"/>
                </a:lnTo>
                <a:lnTo>
                  <a:pt x="618219" y="8269"/>
                </a:lnTo>
                <a:lnTo>
                  <a:pt x="572970" y="16730"/>
                </a:lnTo>
                <a:lnTo>
                  <a:pt x="528650" y="27961"/>
                </a:lnTo>
                <a:lnTo>
                  <a:pt x="485366" y="41876"/>
                </a:lnTo>
                <a:lnTo>
                  <a:pt x="443223" y="58390"/>
                </a:lnTo>
                <a:lnTo>
                  <a:pt x="402327" y="77417"/>
                </a:lnTo>
                <a:lnTo>
                  <a:pt x="362783" y="98871"/>
                </a:lnTo>
                <a:lnTo>
                  <a:pt x="324699" y="122667"/>
                </a:lnTo>
                <a:lnTo>
                  <a:pt x="288178" y="148719"/>
                </a:lnTo>
                <a:lnTo>
                  <a:pt x="253327" y="176941"/>
                </a:lnTo>
                <a:lnTo>
                  <a:pt x="220251" y="207248"/>
                </a:lnTo>
                <a:lnTo>
                  <a:pt x="189057" y="239554"/>
                </a:lnTo>
                <a:lnTo>
                  <a:pt x="159849" y="273774"/>
                </a:lnTo>
                <a:lnTo>
                  <a:pt x="132734" y="309821"/>
                </a:lnTo>
                <a:lnTo>
                  <a:pt x="107817" y="347611"/>
                </a:lnTo>
                <a:lnTo>
                  <a:pt x="85205" y="387057"/>
                </a:lnTo>
                <a:lnTo>
                  <a:pt x="65001" y="428074"/>
                </a:lnTo>
                <a:lnTo>
                  <a:pt x="47314" y="470576"/>
                </a:lnTo>
                <a:lnTo>
                  <a:pt x="32247" y="514477"/>
                </a:lnTo>
                <a:lnTo>
                  <a:pt x="19907" y="559693"/>
                </a:lnTo>
                <a:lnTo>
                  <a:pt x="10400" y="606137"/>
                </a:lnTo>
                <a:lnTo>
                  <a:pt x="3830" y="653723"/>
                </a:lnTo>
                <a:lnTo>
                  <a:pt x="359" y="701640"/>
                </a:lnTo>
                <a:lnTo>
                  <a:pt x="0" y="749051"/>
                </a:lnTo>
                <a:lnTo>
                  <a:pt x="2667" y="795848"/>
                </a:lnTo>
                <a:lnTo>
                  <a:pt x="8275" y="841926"/>
                </a:lnTo>
                <a:lnTo>
                  <a:pt x="16739" y="887181"/>
                </a:lnTo>
                <a:lnTo>
                  <a:pt x="27972" y="931505"/>
                </a:lnTo>
                <a:lnTo>
                  <a:pt x="41889" y="974794"/>
                </a:lnTo>
                <a:lnTo>
                  <a:pt x="58405" y="1016941"/>
                </a:lnTo>
                <a:lnTo>
                  <a:pt x="77434" y="1057841"/>
                </a:lnTo>
                <a:lnTo>
                  <a:pt x="98890" y="1097388"/>
                </a:lnTo>
                <a:lnTo>
                  <a:pt x="122687" y="1135476"/>
                </a:lnTo>
                <a:lnTo>
                  <a:pt x="148740" y="1172000"/>
                </a:lnTo>
                <a:lnTo>
                  <a:pt x="176964" y="1206854"/>
                </a:lnTo>
                <a:lnTo>
                  <a:pt x="207272" y="1239932"/>
                </a:lnTo>
                <a:lnTo>
                  <a:pt x="239579" y="1271129"/>
                </a:lnTo>
                <a:lnTo>
                  <a:pt x="273800" y="1300338"/>
                </a:lnTo>
                <a:lnTo>
                  <a:pt x="309848" y="1327454"/>
                </a:lnTo>
                <a:lnTo>
                  <a:pt x="347638" y="1352372"/>
                </a:lnTo>
                <a:lnTo>
                  <a:pt x="387085" y="1374985"/>
                </a:lnTo>
                <a:lnTo>
                  <a:pt x="428103" y="1395188"/>
                </a:lnTo>
                <a:lnTo>
                  <a:pt x="470606" y="1412874"/>
                </a:lnTo>
                <a:lnTo>
                  <a:pt x="514509" y="1427940"/>
                </a:lnTo>
                <a:lnTo>
                  <a:pt x="559726" y="1440277"/>
                </a:lnTo>
                <a:lnTo>
                  <a:pt x="606171" y="1449782"/>
                </a:lnTo>
                <a:lnTo>
                  <a:pt x="653758" y="1456348"/>
                </a:lnTo>
                <a:lnTo>
                  <a:pt x="701679" y="1459818"/>
                </a:lnTo>
                <a:lnTo>
                  <a:pt x="749092" y="1460177"/>
                </a:lnTo>
                <a:lnTo>
                  <a:pt x="795891" y="1457508"/>
                </a:lnTo>
                <a:lnTo>
                  <a:pt x="841972" y="1451899"/>
                </a:lnTo>
                <a:lnTo>
                  <a:pt x="887227" y="1443435"/>
                </a:lnTo>
                <a:lnTo>
                  <a:pt x="931553" y="1432201"/>
                </a:lnTo>
                <a:lnTo>
                  <a:pt x="974841" y="1418282"/>
                </a:lnTo>
                <a:lnTo>
                  <a:pt x="1016988" y="1401766"/>
                </a:lnTo>
                <a:lnTo>
                  <a:pt x="1057887" y="1382737"/>
                </a:lnTo>
                <a:lnTo>
                  <a:pt x="1097433" y="1361281"/>
                </a:lnTo>
                <a:lnTo>
                  <a:pt x="1135520" y="1337483"/>
                </a:lnTo>
                <a:lnTo>
                  <a:pt x="1172042" y="1311429"/>
                </a:lnTo>
                <a:lnTo>
                  <a:pt x="1206893" y="1283205"/>
                </a:lnTo>
                <a:lnTo>
                  <a:pt x="1239968" y="1252897"/>
                </a:lnTo>
                <a:lnTo>
                  <a:pt x="1271162" y="1220590"/>
                </a:lnTo>
                <a:lnTo>
                  <a:pt x="1300367" y="1186369"/>
                </a:lnTo>
                <a:lnTo>
                  <a:pt x="1327479" y="1150320"/>
                </a:lnTo>
                <a:lnTo>
                  <a:pt x="1352393" y="1112530"/>
                </a:lnTo>
                <a:lnTo>
                  <a:pt x="1375001" y="1073083"/>
                </a:lnTo>
                <a:lnTo>
                  <a:pt x="1395199" y="1032065"/>
                </a:lnTo>
                <a:lnTo>
                  <a:pt x="1412880" y="989562"/>
                </a:lnTo>
                <a:lnTo>
                  <a:pt x="1427940" y="945659"/>
                </a:lnTo>
                <a:lnTo>
                  <a:pt x="1440272" y="900442"/>
                </a:lnTo>
                <a:lnTo>
                  <a:pt x="1449771" y="853997"/>
                </a:lnTo>
                <a:lnTo>
                  <a:pt x="1456331" y="806410"/>
                </a:lnTo>
                <a:lnTo>
                  <a:pt x="1459802" y="758494"/>
                </a:lnTo>
                <a:lnTo>
                  <a:pt x="1460161" y="711085"/>
                </a:lnTo>
                <a:lnTo>
                  <a:pt x="1457494" y="664288"/>
                </a:lnTo>
                <a:lnTo>
                  <a:pt x="1451886" y="618210"/>
                </a:lnTo>
                <a:lnTo>
                  <a:pt x="1443422" y="572957"/>
                </a:lnTo>
                <a:lnTo>
                  <a:pt x="1432189" y="528633"/>
                </a:lnTo>
                <a:lnTo>
                  <a:pt x="1418272" y="485345"/>
                </a:lnTo>
                <a:lnTo>
                  <a:pt x="1401756" y="443198"/>
                </a:lnTo>
                <a:lnTo>
                  <a:pt x="1382727" y="402299"/>
                </a:lnTo>
                <a:lnTo>
                  <a:pt x="1361271" y="362753"/>
                </a:lnTo>
                <a:lnTo>
                  <a:pt x="1337474" y="324665"/>
                </a:lnTo>
                <a:lnTo>
                  <a:pt x="1311421" y="288142"/>
                </a:lnTo>
                <a:lnTo>
                  <a:pt x="1283197" y="253290"/>
                </a:lnTo>
                <a:lnTo>
                  <a:pt x="1252889" y="220213"/>
                </a:lnTo>
                <a:lnTo>
                  <a:pt x="1220582" y="189018"/>
                </a:lnTo>
                <a:lnTo>
                  <a:pt x="1186361" y="159811"/>
                </a:lnTo>
                <a:lnTo>
                  <a:pt x="1150313" y="132697"/>
                </a:lnTo>
                <a:lnTo>
                  <a:pt x="1112522" y="107782"/>
                </a:lnTo>
                <a:lnTo>
                  <a:pt x="1073076" y="85173"/>
                </a:lnTo>
                <a:lnTo>
                  <a:pt x="1032058" y="64973"/>
                </a:lnTo>
                <a:lnTo>
                  <a:pt x="989555" y="47290"/>
                </a:lnTo>
                <a:lnTo>
                  <a:pt x="945652" y="32229"/>
                </a:lnTo>
                <a:lnTo>
                  <a:pt x="900435" y="19896"/>
                </a:lnTo>
                <a:lnTo>
                  <a:pt x="853990" y="10397"/>
                </a:lnTo>
                <a:lnTo>
                  <a:pt x="806403" y="3837"/>
                </a:lnTo>
                <a:lnTo>
                  <a:pt x="758491" y="362"/>
                </a:lnTo>
                <a:lnTo>
                  <a:pt x="711085" y="0"/>
                </a:lnTo>
                <a:close/>
              </a:path>
            </a:pathLst>
          </a:custGeom>
          <a:solidFill>
            <a:srgbClr val="4D172D"/>
          </a:solidFill>
        </p:spPr>
        <p:txBody>
          <a:bodyPr wrap="square" lIns="0" tIns="0" rIns="0" bIns="0" rtlCol="0"/>
          <a:lstStyle/>
          <a:p>
            <a:endParaRPr dirty="0"/>
          </a:p>
        </p:txBody>
      </p:sp>
      <p:sp>
        <p:nvSpPr>
          <p:cNvPr id="16" name="object 16"/>
          <p:cNvSpPr/>
          <p:nvPr userDrawn="1"/>
        </p:nvSpPr>
        <p:spPr>
          <a:xfrm>
            <a:off x="13491436" y="1312099"/>
            <a:ext cx="1461135" cy="1461135"/>
          </a:xfrm>
          <a:custGeom>
            <a:avLst/>
            <a:gdLst/>
            <a:ahLst/>
            <a:cxnLst/>
            <a:rect l="l" t="t" r="r" b="b"/>
            <a:pathLst>
              <a:path w="1461134" h="1461135">
                <a:moveTo>
                  <a:pt x="719159" y="0"/>
                </a:moveTo>
                <a:lnTo>
                  <a:pt x="673936" y="2053"/>
                </a:lnTo>
                <a:lnTo>
                  <a:pt x="628728" y="6946"/>
                </a:lnTo>
                <a:lnTo>
                  <a:pt x="583666" y="14711"/>
                </a:lnTo>
                <a:lnTo>
                  <a:pt x="538881" y="25386"/>
                </a:lnTo>
                <a:lnTo>
                  <a:pt x="494505" y="39004"/>
                </a:lnTo>
                <a:lnTo>
                  <a:pt x="450669" y="55601"/>
                </a:lnTo>
                <a:lnTo>
                  <a:pt x="407504" y="75213"/>
                </a:lnTo>
                <a:lnTo>
                  <a:pt x="365143" y="97874"/>
                </a:lnTo>
                <a:lnTo>
                  <a:pt x="324336" y="123231"/>
                </a:lnTo>
                <a:lnTo>
                  <a:pt x="285769" y="150807"/>
                </a:lnTo>
                <a:lnTo>
                  <a:pt x="249477" y="180472"/>
                </a:lnTo>
                <a:lnTo>
                  <a:pt x="215496" y="212093"/>
                </a:lnTo>
                <a:lnTo>
                  <a:pt x="183860" y="245540"/>
                </a:lnTo>
                <a:lnTo>
                  <a:pt x="154606" y="280681"/>
                </a:lnTo>
                <a:lnTo>
                  <a:pt x="127768" y="317385"/>
                </a:lnTo>
                <a:lnTo>
                  <a:pt x="103380" y="355520"/>
                </a:lnTo>
                <a:lnTo>
                  <a:pt x="81479" y="394954"/>
                </a:lnTo>
                <a:lnTo>
                  <a:pt x="62100" y="435557"/>
                </a:lnTo>
                <a:lnTo>
                  <a:pt x="45277" y="477197"/>
                </a:lnTo>
                <a:lnTo>
                  <a:pt x="31046" y="519743"/>
                </a:lnTo>
                <a:lnTo>
                  <a:pt x="19443" y="563062"/>
                </a:lnTo>
                <a:lnTo>
                  <a:pt x="10501" y="607024"/>
                </a:lnTo>
                <a:lnTo>
                  <a:pt x="4256" y="651498"/>
                </a:lnTo>
                <a:lnTo>
                  <a:pt x="744" y="696351"/>
                </a:lnTo>
                <a:lnTo>
                  <a:pt x="0" y="741452"/>
                </a:lnTo>
                <a:lnTo>
                  <a:pt x="2058" y="786671"/>
                </a:lnTo>
                <a:lnTo>
                  <a:pt x="6954" y="831875"/>
                </a:lnTo>
                <a:lnTo>
                  <a:pt x="14723" y="876933"/>
                </a:lnTo>
                <a:lnTo>
                  <a:pt x="25400" y="921714"/>
                </a:lnTo>
                <a:lnTo>
                  <a:pt x="39021" y="966086"/>
                </a:lnTo>
                <a:lnTo>
                  <a:pt x="55620" y="1009918"/>
                </a:lnTo>
                <a:lnTo>
                  <a:pt x="75233" y="1053078"/>
                </a:lnTo>
                <a:lnTo>
                  <a:pt x="97895" y="1095436"/>
                </a:lnTo>
                <a:lnTo>
                  <a:pt x="123245" y="1136243"/>
                </a:lnTo>
                <a:lnTo>
                  <a:pt x="150817" y="1174812"/>
                </a:lnTo>
                <a:lnTo>
                  <a:pt x="180477" y="1211105"/>
                </a:lnTo>
                <a:lnTo>
                  <a:pt x="212096" y="1245089"/>
                </a:lnTo>
                <a:lnTo>
                  <a:pt x="245540" y="1276727"/>
                </a:lnTo>
                <a:lnTo>
                  <a:pt x="280679" y="1305984"/>
                </a:lnTo>
                <a:lnTo>
                  <a:pt x="317381" y="1332826"/>
                </a:lnTo>
                <a:lnTo>
                  <a:pt x="355515" y="1357217"/>
                </a:lnTo>
                <a:lnTo>
                  <a:pt x="394949" y="1379122"/>
                </a:lnTo>
                <a:lnTo>
                  <a:pt x="435552" y="1398505"/>
                </a:lnTo>
                <a:lnTo>
                  <a:pt x="477191" y="1415332"/>
                </a:lnTo>
                <a:lnTo>
                  <a:pt x="519737" y="1429567"/>
                </a:lnTo>
                <a:lnTo>
                  <a:pt x="563056" y="1441175"/>
                </a:lnTo>
                <a:lnTo>
                  <a:pt x="607018" y="1450120"/>
                </a:lnTo>
                <a:lnTo>
                  <a:pt x="651491" y="1456368"/>
                </a:lnTo>
                <a:lnTo>
                  <a:pt x="696344" y="1459883"/>
                </a:lnTo>
                <a:lnTo>
                  <a:pt x="741445" y="1460630"/>
                </a:lnTo>
                <a:lnTo>
                  <a:pt x="786663" y="1458573"/>
                </a:lnTo>
                <a:lnTo>
                  <a:pt x="831865" y="1453678"/>
                </a:lnTo>
                <a:lnTo>
                  <a:pt x="876922" y="1445909"/>
                </a:lnTo>
                <a:lnTo>
                  <a:pt x="921700" y="1435232"/>
                </a:lnTo>
                <a:lnTo>
                  <a:pt x="966069" y="1421610"/>
                </a:lnTo>
                <a:lnTo>
                  <a:pt x="1009897" y="1405008"/>
                </a:lnTo>
                <a:lnTo>
                  <a:pt x="1053052" y="1385392"/>
                </a:lnTo>
                <a:lnTo>
                  <a:pt x="1095404" y="1362726"/>
                </a:lnTo>
                <a:lnTo>
                  <a:pt x="1136213" y="1337374"/>
                </a:lnTo>
                <a:lnTo>
                  <a:pt x="1174782" y="1309802"/>
                </a:lnTo>
                <a:lnTo>
                  <a:pt x="1211076" y="1280142"/>
                </a:lnTo>
                <a:lnTo>
                  <a:pt x="1245060" y="1248524"/>
                </a:lnTo>
                <a:lnTo>
                  <a:pt x="1276699" y="1215081"/>
                </a:lnTo>
                <a:lnTo>
                  <a:pt x="1305957" y="1179943"/>
                </a:lnTo>
                <a:lnTo>
                  <a:pt x="1332800" y="1143242"/>
                </a:lnTo>
                <a:lnTo>
                  <a:pt x="1357191" y="1105109"/>
                </a:lnTo>
                <a:lnTo>
                  <a:pt x="1379097" y="1065677"/>
                </a:lnTo>
                <a:lnTo>
                  <a:pt x="1398481" y="1025076"/>
                </a:lnTo>
                <a:lnTo>
                  <a:pt x="1415308" y="983438"/>
                </a:lnTo>
                <a:lnTo>
                  <a:pt x="1429544" y="940894"/>
                </a:lnTo>
                <a:lnTo>
                  <a:pt x="1441152" y="897576"/>
                </a:lnTo>
                <a:lnTo>
                  <a:pt x="1450099" y="853614"/>
                </a:lnTo>
                <a:lnTo>
                  <a:pt x="1456348" y="809142"/>
                </a:lnTo>
                <a:lnTo>
                  <a:pt x="1459864" y="764290"/>
                </a:lnTo>
                <a:lnTo>
                  <a:pt x="1460613" y="719189"/>
                </a:lnTo>
                <a:lnTo>
                  <a:pt x="1458558" y="673970"/>
                </a:lnTo>
                <a:lnTo>
                  <a:pt x="1453666" y="628767"/>
                </a:lnTo>
                <a:lnTo>
                  <a:pt x="1445900" y="583709"/>
                </a:lnTo>
                <a:lnTo>
                  <a:pt x="1435225" y="538928"/>
                </a:lnTo>
                <a:lnTo>
                  <a:pt x="1421607" y="494556"/>
                </a:lnTo>
                <a:lnTo>
                  <a:pt x="1405009" y="450724"/>
                </a:lnTo>
                <a:lnTo>
                  <a:pt x="1385397" y="407564"/>
                </a:lnTo>
                <a:lnTo>
                  <a:pt x="1362736" y="365207"/>
                </a:lnTo>
                <a:lnTo>
                  <a:pt x="1337385" y="324399"/>
                </a:lnTo>
                <a:lnTo>
                  <a:pt x="1309814" y="285831"/>
                </a:lnTo>
                <a:lnTo>
                  <a:pt x="1280153" y="249537"/>
                </a:lnTo>
                <a:lnTo>
                  <a:pt x="1248535" y="215554"/>
                </a:lnTo>
                <a:lnTo>
                  <a:pt x="1215090" y="183915"/>
                </a:lnTo>
                <a:lnTo>
                  <a:pt x="1179950" y="154657"/>
                </a:lnTo>
                <a:lnTo>
                  <a:pt x="1143247" y="127815"/>
                </a:lnTo>
                <a:lnTo>
                  <a:pt x="1105113" y="103424"/>
                </a:lnTo>
                <a:lnTo>
                  <a:pt x="1065678" y="81518"/>
                </a:lnTo>
                <a:lnTo>
                  <a:pt x="1025073" y="62134"/>
                </a:lnTo>
                <a:lnTo>
                  <a:pt x="983432" y="45307"/>
                </a:lnTo>
                <a:lnTo>
                  <a:pt x="940884" y="31071"/>
                </a:lnTo>
                <a:lnTo>
                  <a:pt x="897562" y="19462"/>
                </a:lnTo>
                <a:lnTo>
                  <a:pt x="853597" y="10515"/>
                </a:lnTo>
                <a:lnTo>
                  <a:pt x="809121" y="4265"/>
                </a:lnTo>
                <a:lnTo>
                  <a:pt x="764264" y="749"/>
                </a:lnTo>
                <a:lnTo>
                  <a:pt x="719159" y="0"/>
                </a:lnTo>
                <a:close/>
              </a:path>
            </a:pathLst>
          </a:custGeom>
          <a:solidFill>
            <a:srgbClr val="4D172D"/>
          </a:solidFill>
        </p:spPr>
        <p:txBody>
          <a:bodyPr wrap="square" lIns="0" tIns="0" rIns="0" bIns="0" rtlCol="0"/>
          <a:lstStyle/>
          <a:p>
            <a:endParaRPr dirty="0"/>
          </a:p>
        </p:txBody>
      </p:sp>
      <p:sp>
        <p:nvSpPr>
          <p:cNvPr id="17" name="object 17"/>
          <p:cNvSpPr/>
          <p:nvPr userDrawn="1"/>
        </p:nvSpPr>
        <p:spPr>
          <a:xfrm>
            <a:off x="14980418" y="5894310"/>
            <a:ext cx="1460500" cy="1460499"/>
          </a:xfrm>
          <a:custGeom>
            <a:avLst/>
            <a:gdLst/>
            <a:ahLst/>
            <a:cxnLst/>
            <a:rect l="l" t="t" r="r" b="b"/>
            <a:pathLst>
              <a:path w="1460500" h="1460500">
                <a:moveTo>
                  <a:pt x="749094" y="0"/>
                </a:moveTo>
                <a:lnTo>
                  <a:pt x="701680" y="358"/>
                </a:lnTo>
                <a:lnTo>
                  <a:pt x="653758" y="3828"/>
                </a:lnTo>
                <a:lnTo>
                  <a:pt x="606171" y="10393"/>
                </a:lnTo>
                <a:lnTo>
                  <a:pt x="559726" y="19896"/>
                </a:lnTo>
                <a:lnTo>
                  <a:pt x="514509" y="32233"/>
                </a:lnTo>
                <a:lnTo>
                  <a:pt x="470606" y="47298"/>
                </a:lnTo>
                <a:lnTo>
                  <a:pt x="428103" y="64984"/>
                </a:lnTo>
                <a:lnTo>
                  <a:pt x="387085" y="85187"/>
                </a:lnTo>
                <a:lnTo>
                  <a:pt x="347638" y="107799"/>
                </a:lnTo>
                <a:lnTo>
                  <a:pt x="309848" y="132717"/>
                </a:lnTo>
                <a:lnTo>
                  <a:pt x="273800" y="159833"/>
                </a:lnTo>
                <a:lnTo>
                  <a:pt x="239579" y="189042"/>
                </a:lnTo>
                <a:lnTo>
                  <a:pt x="207272" y="220238"/>
                </a:lnTo>
                <a:lnTo>
                  <a:pt x="176964" y="253316"/>
                </a:lnTo>
                <a:lnTo>
                  <a:pt x="148740" y="288170"/>
                </a:lnTo>
                <a:lnTo>
                  <a:pt x="122687" y="324694"/>
                </a:lnTo>
                <a:lnTo>
                  <a:pt x="98890" y="362783"/>
                </a:lnTo>
                <a:lnTo>
                  <a:pt x="77434" y="402330"/>
                </a:lnTo>
                <a:lnTo>
                  <a:pt x="58405" y="443230"/>
                </a:lnTo>
                <a:lnTo>
                  <a:pt x="41889" y="485376"/>
                </a:lnTo>
                <a:lnTo>
                  <a:pt x="27972" y="528665"/>
                </a:lnTo>
                <a:lnTo>
                  <a:pt x="16739" y="572989"/>
                </a:lnTo>
                <a:lnTo>
                  <a:pt x="8275" y="618243"/>
                </a:lnTo>
                <a:lnTo>
                  <a:pt x="2667" y="664321"/>
                </a:lnTo>
                <a:lnTo>
                  <a:pt x="0" y="711117"/>
                </a:lnTo>
                <a:lnTo>
                  <a:pt x="359" y="758526"/>
                </a:lnTo>
                <a:lnTo>
                  <a:pt x="3830" y="806442"/>
                </a:lnTo>
                <a:lnTo>
                  <a:pt x="10400" y="854030"/>
                </a:lnTo>
                <a:lnTo>
                  <a:pt x="19907" y="900475"/>
                </a:lnTo>
                <a:lnTo>
                  <a:pt x="32247" y="945692"/>
                </a:lnTo>
                <a:lnTo>
                  <a:pt x="47314" y="989594"/>
                </a:lnTo>
                <a:lnTo>
                  <a:pt x="65001" y="1032097"/>
                </a:lnTo>
                <a:lnTo>
                  <a:pt x="85205" y="1073115"/>
                </a:lnTo>
                <a:lnTo>
                  <a:pt x="107817" y="1112562"/>
                </a:lnTo>
                <a:lnTo>
                  <a:pt x="132734" y="1150353"/>
                </a:lnTo>
                <a:lnTo>
                  <a:pt x="159849" y="1186401"/>
                </a:lnTo>
                <a:lnTo>
                  <a:pt x="189057" y="1220622"/>
                </a:lnTo>
                <a:lnTo>
                  <a:pt x="220251" y="1252930"/>
                </a:lnTo>
                <a:lnTo>
                  <a:pt x="253327" y="1283238"/>
                </a:lnTo>
                <a:lnTo>
                  <a:pt x="288178" y="1311462"/>
                </a:lnTo>
                <a:lnTo>
                  <a:pt x="324699" y="1337515"/>
                </a:lnTo>
                <a:lnTo>
                  <a:pt x="362783" y="1361313"/>
                </a:lnTo>
                <a:lnTo>
                  <a:pt x="402327" y="1382769"/>
                </a:lnTo>
                <a:lnTo>
                  <a:pt x="443223" y="1401799"/>
                </a:lnTo>
                <a:lnTo>
                  <a:pt x="485366" y="1418315"/>
                </a:lnTo>
                <a:lnTo>
                  <a:pt x="528650" y="1432233"/>
                </a:lnTo>
                <a:lnTo>
                  <a:pt x="572970" y="1443467"/>
                </a:lnTo>
                <a:lnTo>
                  <a:pt x="618219" y="1451932"/>
                </a:lnTo>
                <a:lnTo>
                  <a:pt x="664293" y="1457541"/>
                </a:lnTo>
                <a:lnTo>
                  <a:pt x="711085" y="1460209"/>
                </a:lnTo>
                <a:lnTo>
                  <a:pt x="758491" y="1459851"/>
                </a:lnTo>
                <a:lnTo>
                  <a:pt x="806403" y="1456381"/>
                </a:lnTo>
                <a:lnTo>
                  <a:pt x="853990" y="1449815"/>
                </a:lnTo>
                <a:lnTo>
                  <a:pt x="900435" y="1440310"/>
                </a:lnTo>
                <a:lnTo>
                  <a:pt x="945652" y="1427972"/>
                </a:lnTo>
                <a:lnTo>
                  <a:pt x="989555" y="1412907"/>
                </a:lnTo>
                <a:lnTo>
                  <a:pt x="1032058" y="1395220"/>
                </a:lnTo>
                <a:lnTo>
                  <a:pt x="1073076" y="1375017"/>
                </a:lnTo>
                <a:lnTo>
                  <a:pt x="1112522" y="1352404"/>
                </a:lnTo>
                <a:lnTo>
                  <a:pt x="1150313" y="1327487"/>
                </a:lnTo>
                <a:lnTo>
                  <a:pt x="1186361" y="1300371"/>
                </a:lnTo>
                <a:lnTo>
                  <a:pt x="1220582" y="1271162"/>
                </a:lnTo>
                <a:lnTo>
                  <a:pt x="1252889" y="1239965"/>
                </a:lnTo>
                <a:lnTo>
                  <a:pt x="1283197" y="1206887"/>
                </a:lnTo>
                <a:lnTo>
                  <a:pt x="1311421" y="1172033"/>
                </a:lnTo>
                <a:lnTo>
                  <a:pt x="1337474" y="1135509"/>
                </a:lnTo>
                <a:lnTo>
                  <a:pt x="1361271" y="1097421"/>
                </a:lnTo>
                <a:lnTo>
                  <a:pt x="1382727" y="1057874"/>
                </a:lnTo>
                <a:lnTo>
                  <a:pt x="1401756" y="1016974"/>
                </a:lnTo>
                <a:lnTo>
                  <a:pt x="1418272" y="974826"/>
                </a:lnTo>
                <a:lnTo>
                  <a:pt x="1432189" y="931538"/>
                </a:lnTo>
                <a:lnTo>
                  <a:pt x="1443422" y="887213"/>
                </a:lnTo>
                <a:lnTo>
                  <a:pt x="1451886" y="841959"/>
                </a:lnTo>
                <a:lnTo>
                  <a:pt x="1457494" y="795880"/>
                </a:lnTo>
                <a:lnTo>
                  <a:pt x="1460161" y="749083"/>
                </a:lnTo>
                <a:lnTo>
                  <a:pt x="1459802" y="701673"/>
                </a:lnTo>
                <a:lnTo>
                  <a:pt x="1456331" y="653756"/>
                </a:lnTo>
                <a:lnTo>
                  <a:pt x="1449771" y="606169"/>
                </a:lnTo>
                <a:lnTo>
                  <a:pt x="1440272" y="559726"/>
                </a:lnTo>
                <a:lnTo>
                  <a:pt x="1427940" y="514510"/>
                </a:lnTo>
                <a:lnTo>
                  <a:pt x="1412881" y="470608"/>
                </a:lnTo>
                <a:lnTo>
                  <a:pt x="1395200" y="428106"/>
                </a:lnTo>
                <a:lnTo>
                  <a:pt x="1375002" y="387089"/>
                </a:lnTo>
                <a:lnTo>
                  <a:pt x="1352394" y="347642"/>
                </a:lnTo>
                <a:lnTo>
                  <a:pt x="1327482" y="309852"/>
                </a:lnTo>
                <a:lnTo>
                  <a:pt x="1300370" y="273805"/>
                </a:lnTo>
                <a:lnTo>
                  <a:pt x="1271165" y="239584"/>
                </a:lnTo>
                <a:lnTo>
                  <a:pt x="1239972" y="207277"/>
                </a:lnTo>
                <a:lnTo>
                  <a:pt x="1206897" y="176969"/>
                </a:lnTo>
                <a:lnTo>
                  <a:pt x="1172046" y="148746"/>
                </a:lnTo>
                <a:lnTo>
                  <a:pt x="1135524" y="122692"/>
                </a:lnTo>
                <a:lnTo>
                  <a:pt x="1097438" y="98895"/>
                </a:lnTo>
                <a:lnTo>
                  <a:pt x="1057892" y="77439"/>
                </a:lnTo>
                <a:lnTo>
                  <a:pt x="1016993" y="58410"/>
                </a:lnTo>
                <a:lnTo>
                  <a:pt x="974846" y="41893"/>
                </a:lnTo>
                <a:lnTo>
                  <a:pt x="931557" y="27975"/>
                </a:lnTo>
                <a:lnTo>
                  <a:pt x="887231" y="16741"/>
                </a:lnTo>
                <a:lnTo>
                  <a:pt x="841975" y="8277"/>
                </a:lnTo>
                <a:lnTo>
                  <a:pt x="795894" y="2668"/>
                </a:lnTo>
                <a:lnTo>
                  <a:pt x="749094" y="0"/>
                </a:lnTo>
                <a:close/>
              </a:path>
            </a:pathLst>
          </a:custGeom>
          <a:solidFill>
            <a:srgbClr val="4D172D"/>
          </a:solidFill>
        </p:spPr>
        <p:txBody>
          <a:bodyPr wrap="square" lIns="0" tIns="0" rIns="0" bIns="0" rtlCol="0"/>
          <a:lstStyle/>
          <a:p>
            <a:endParaRPr dirty="0"/>
          </a:p>
        </p:txBody>
      </p:sp>
      <p:sp>
        <p:nvSpPr>
          <p:cNvPr id="18" name="object 18"/>
          <p:cNvSpPr/>
          <p:nvPr userDrawn="1"/>
        </p:nvSpPr>
        <p:spPr>
          <a:xfrm>
            <a:off x="12067962" y="2"/>
            <a:ext cx="1460500" cy="813433"/>
          </a:xfrm>
          <a:custGeom>
            <a:avLst/>
            <a:gdLst/>
            <a:ahLst/>
            <a:cxnLst/>
            <a:rect l="l" t="t" r="r" b="b"/>
            <a:pathLst>
              <a:path w="1460500" h="813435">
                <a:moveTo>
                  <a:pt x="1455456" y="0"/>
                </a:moveTo>
                <a:lnTo>
                  <a:pt x="4881" y="0"/>
                </a:lnTo>
                <a:lnTo>
                  <a:pt x="2348" y="22235"/>
                </a:lnTo>
                <a:lnTo>
                  <a:pt x="0" y="67022"/>
                </a:lnTo>
                <a:lnTo>
                  <a:pt x="389" y="111885"/>
                </a:lnTo>
                <a:lnTo>
                  <a:pt x="3523" y="156686"/>
                </a:lnTo>
                <a:lnTo>
                  <a:pt x="9409" y="201292"/>
                </a:lnTo>
                <a:lnTo>
                  <a:pt x="18054" y="245565"/>
                </a:lnTo>
                <a:lnTo>
                  <a:pt x="29466" y="289370"/>
                </a:lnTo>
                <a:lnTo>
                  <a:pt x="43650" y="332571"/>
                </a:lnTo>
                <a:lnTo>
                  <a:pt x="60615" y="375031"/>
                </a:lnTo>
                <a:lnTo>
                  <a:pt x="80367" y="416616"/>
                </a:lnTo>
                <a:lnTo>
                  <a:pt x="102914" y="457190"/>
                </a:lnTo>
                <a:lnTo>
                  <a:pt x="128263" y="496615"/>
                </a:lnTo>
                <a:lnTo>
                  <a:pt x="156421" y="534757"/>
                </a:lnTo>
                <a:lnTo>
                  <a:pt x="187394" y="571480"/>
                </a:lnTo>
                <a:lnTo>
                  <a:pt x="220676" y="606119"/>
                </a:lnTo>
                <a:lnTo>
                  <a:pt x="255664" y="638106"/>
                </a:lnTo>
                <a:lnTo>
                  <a:pt x="292222" y="667435"/>
                </a:lnTo>
                <a:lnTo>
                  <a:pt x="330214" y="694097"/>
                </a:lnTo>
                <a:lnTo>
                  <a:pt x="369504" y="718087"/>
                </a:lnTo>
                <a:lnTo>
                  <a:pt x="409956" y="739396"/>
                </a:lnTo>
                <a:lnTo>
                  <a:pt x="451435" y="758018"/>
                </a:lnTo>
                <a:lnTo>
                  <a:pt x="493804" y="773945"/>
                </a:lnTo>
                <a:lnTo>
                  <a:pt x="536928" y="787171"/>
                </a:lnTo>
                <a:lnTo>
                  <a:pt x="580671" y="797687"/>
                </a:lnTo>
                <a:lnTo>
                  <a:pt x="624897" y="805488"/>
                </a:lnTo>
                <a:lnTo>
                  <a:pt x="669471" y="810566"/>
                </a:lnTo>
                <a:lnTo>
                  <a:pt x="714255" y="812913"/>
                </a:lnTo>
                <a:lnTo>
                  <a:pt x="759115" y="812522"/>
                </a:lnTo>
                <a:lnTo>
                  <a:pt x="803914" y="809388"/>
                </a:lnTo>
                <a:lnTo>
                  <a:pt x="848517" y="803501"/>
                </a:lnTo>
                <a:lnTo>
                  <a:pt x="892788" y="794855"/>
                </a:lnTo>
                <a:lnTo>
                  <a:pt x="936591" y="783443"/>
                </a:lnTo>
                <a:lnTo>
                  <a:pt x="979790" y="769258"/>
                </a:lnTo>
                <a:lnTo>
                  <a:pt x="1022249" y="752293"/>
                </a:lnTo>
                <a:lnTo>
                  <a:pt x="1063832" y="732540"/>
                </a:lnTo>
                <a:lnTo>
                  <a:pt x="1104404" y="709992"/>
                </a:lnTo>
                <a:lnTo>
                  <a:pt x="1143829" y="684643"/>
                </a:lnTo>
                <a:lnTo>
                  <a:pt x="1181970" y="656484"/>
                </a:lnTo>
                <a:lnTo>
                  <a:pt x="1218693" y="625509"/>
                </a:lnTo>
                <a:lnTo>
                  <a:pt x="1253336" y="592227"/>
                </a:lnTo>
                <a:lnTo>
                  <a:pt x="1285328" y="557239"/>
                </a:lnTo>
                <a:lnTo>
                  <a:pt x="1314661" y="520680"/>
                </a:lnTo>
                <a:lnTo>
                  <a:pt x="1341327" y="482687"/>
                </a:lnTo>
                <a:lnTo>
                  <a:pt x="1365320" y="443396"/>
                </a:lnTo>
                <a:lnTo>
                  <a:pt x="1386633" y="402942"/>
                </a:lnTo>
                <a:lnTo>
                  <a:pt x="1405257" y="361462"/>
                </a:lnTo>
                <a:lnTo>
                  <a:pt x="1421187" y="319091"/>
                </a:lnTo>
                <a:lnTo>
                  <a:pt x="1434415" y="275965"/>
                </a:lnTo>
                <a:lnTo>
                  <a:pt x="1444933" y="232220"/>
                </a:lnTo>
                <a:lnTo>
                  <a:pt x="1452736" y="187993"/>
                </a:lnTo>
                <a:lnTo>
                  <a:pt x="1457815" y="143418"/>
                </a:lnTo>
                <a:lnTo>
                  <a:pt x="1460163" y="98632"/>
                </a:lnTo>
                <a:lnTo>
                  <a:pt x="1459774" y="53772"/>
                </a:lnTo>
                <a:lnTo>
                  <a:pt x="1456640" y="8971"/>
                </a:lnTo>
                <a:lnTo>
                  <a:pt x="1455456" y="0"/>
                </a:lnTo>
                <a:close/>
              </a:path>
            </a:pathLst>
          </a:custGeom>
          <a:solidFill>
            <a:srgbClr val="4D172D"/>
          </a:solidFill>
        </p:spPr>
        <p:txBody>
          <a:bodyPr wrap="square" lIns="0" tIns="0" rIns="0" bIns="0" rtlCol="0"/>
          <a:lstStyle/>
          <a:p>
            <a:endParaRPr dirty="0"/>
          </a:p>
        </p:txBody>
      </p:sp>
      <p:sp>
        <p:nvSpPr>
          <p:cNvPr id="19" name="object 25"/>
          <p:cNvSpPr/>
          <p:nvPr userDrawn="1"/>
        </p:nvSpPr>
        <p:spPr>
          <a:xfrm>
            <a:off x="17370849" y="3231344"/>
            <a:ext cx="484506" cy="484505"/>
          </a:xfrm>
          <a:custGeom>
            <a:avLst/>
            <a:gdLst/>
            <a:ahLst/>
            <a:cxnLst/>
            <a:rect l="l" t="t" r="r" b="b"/>
            <a:pathLst>
              <a:path w="484505" h="484504">
                <a:moveTo>
                  <a:pt x="262853" y="0"/>
                </a:moveTo>
                <a:lnTo>
                  <a:pt x="215130" y="634"/>
                </a:lnTo>
                <a:lnTo>
                  <a:pt x="167064" y="11075"/>
                </a:lnTo>
                <a:lnTo>
                  <a:pt x="122020" y="30888"/>
                </a:lnTo>
                <a:lnTo>
                  <a:pt x="83018" y="58432"/>
                </a:lnTo>
                <a:lnTo>
                  <a:pt x="50688" y="92476"/>
                </a:lnTo>
                <a:lnTo>
                  <a:pt x="25656" y="131791"/>
                </a:lnTo>
                <a:lnTo>
                  <a:pt x="8551" y="175145"/>
                </a:lnTo>
                <a:lnTo>
                  <a:pt x="0" y="221308"/>
                </a:lnTo>
                <a:lnTo>
                  <a:pt x="630" y="269049"/>
                </a:lnTo>
                <a:lnTo>
                  <a:pt x="11069" y="317139"/>
                </a:lnTo>
                <a:lnTo>
                  <a:pt x="30892" y="362168"/>
                </a:lnTo>
                <a:lnTo>
                  <a:pt x="58443" y="401155"/>
                </a:lnTo>
                <a:lnTo>
                  <a:pt x="92491" y="433473"/>
                </a:lnTo>
                <a:lnTo>
                  <a:pt x="131804" y="458494"/>
                </a:lnTo>
                <a:lnTo>
                  <a:pt x="175151" y="475591"/>
                </a:lnTo>
                <a:lnTo>
                  <a:pt x="221302" y="484136"/>
                </a:lnTo>
                <a:lnTo>
                  <a:pt x="269026" y="483501"/>
                </a:lnTo>
                <a:lnTo>
                  <a:pt x="317091" y="473061"/>
                </a:lnTo>
                <a:lnTo>
                  <a:pt x="362136" y="453247"/>
                </a:lnTo>
                <a:lnTo>
                  <a:pt x="401139" y="425703"/>
                </a:lnTo>
                <a:lnTo>
                  <a:pt x="433471" y="391659"/>
                </a:lnTo>
                <a:lnTo>
                  <a:pt x="458504" y="352344"/>
                </a:lnTo>
                <a:lnTo>
                  <a:pt x="475612" y="308990"/>
                </a:lnTo>
                <a:lnTo>
                  <a:pt x="484165" y="262827"/>
                </a:lnTo>
                <a:lnTo>
                  <a:pt x="483536" y="215086"/>
                </a:lnTo>
                <a:lnTo>
                  <a:pt x="473097" y="166997"/>
                </a:lnTo>
                <a:lnTo>
                  <a:pt x="453270" y="121967"/>
                </a:lnTo>
                <a:lnTo>
                  <a:pt x="425717" y="82980"/>
                </a:lnTo>
                <a:lnTo>
                  <a:pt x="391667" y="50662"/>
                </a:lnTo>
                <a:lnTo>
                  <a:pt x="352353" y="25641"/>
                </a:lnTo>
                <a:lnTo>
                  <a:pt x="309005" y="8544"/>
                </a:lnTo>
                <a:lnTo>
                  <a:pt x="262853" y="0"/>
                </a:lnTo>
                <a:close/>
              </a:path>
            </a:pathLst>
          </a:custGeom>
          <a:solidFill>
            <a:srgbClr val="4D172D"/>
          </a:solidFill>
        </p:spPr>
        <p:txBody>
          <a:bodyPr wrap="square" lIns="0" tIns="0" rIns="0" bIns="0" rtlCol="0"/>
          <a:lstStyle/>
          <a:p>
            <a:endParaRPr dirty="0"/>
          </a:p>
        </p:txBody>
      </p:sp>
      <p:sp>
        <p:nvSpPr>
          <p:cNvPr id="20" name="object 26"/>
          <p:cNvSpPr/>
          <p:nvPr userDrawn="1"/>
        </p:nvSpPr>
        <p:spPr>
          <a:xfrm>
            <a:off x="17752396" y="10527450"/>
            <a:ext cx="486410" cy="486409"/>
          </a:xfrm>
          <a:custGeom>
            <a:avLst/>
            <a:gdLst/>
            <a:ahLst/>
            <a:cxnLst/>
            <a:rect l="l" t="t" r="r" b="b"/>
            <a:pathLst>
              <a:path w="486409" h="486409">
                <a:moveTo>
                  <a:pt x="244536" y="0"/>
                </a:moveTo>
                <a:lnTo>
                  <a:pt x="196994" y="4353"/>
                </a:lnTo>
                <a:lnTo>
                  <a:pt x="151976" y="17673"/>
                </a:lnTo>
                <a:lnTo>
                  <a:pt x="110642" y="39206"/>
                </a:lnTo>
                <a:lnTo>
                  <a:pt x="74151" y="68198"/>
                </a:lnTo>
                <a:lnTo>
                  <a:pt x="43662" y="103898"/>
                </a:lnTo>
                <a:lnTo>
                  <a:pt x="20334" y="145552"/>
                </a:lnTo>
                <a:lnTo>
                  <a:pt x="5327" y="192406"/>
                </a:lnTo>
                <a:lnTo>
                  <a:pt x="0" y="241326"/>
                </a:lnTo>
                <a:lnTo>
                  <a:pt x="4375" y="288874"/>
                </a:lnTo>
                <a:lnTo>
                  <a:pt x="17704" y="333893"/>
                </a:lnTo>
                <a:lnTo>
                  <a:pt x="39237" y="375224"/>
                </a:lnTo>
                <a:lnTo>
                  <a:pt x="68225" y="411711"/>
                </a:lnTo>
                <a:lnTo>
                  <a:pt x="103918" y="442194"/>
                </a:lnTo>
                <a:lnTo>
                  <a:pt x="145566" y="465518"/>
                </a:lnTo>
                <a:lnTo>
                  <a:pt x="192421" y="480523"/>
                </a:lnTo>
                <a:lnTo>
                  <a:pt x="241332" y="485875"/>
                </a:lnTo>
                <a:lnTo>
                  <a:pt x="288881" y="481511"/>
                </a:lnTo>
                <a:lnTo>
                  <a:pt x="333908" y="468184"/>
                </a:lnTo>
                <a:lnTo>
                  <a:pt x="375249" y="446646"/>
                </a:lnTo>
                <a:lnTo>
                  <a:pt x="411744" y="417650"/>
                </a:lnTo>
                <a:lnTo>
                  <a:pt x="442230" y="381949"/>
                </a:lnTo>
                <a:lnTo>
                  <a:pt x="465545" y="340295"/>
                </a:lnTo>
                <a:lnTo>
                  <a:pt x="480527" y="293440"/>
                </a:lnTo>
                <a:lnTo>
                  <a:pt x="485879" y="244529"/>
                </a:lnTo>
                <a:lnTo>
                  <a:pt x="481515" y="196986"/>
                </a:lnTo>
                <a:lnTo>
                  <a:pt x="468188" y="151970"/>
                </a:lnTo>
                <a:lnTo>
                  <a:pt x="446650" y="110639"/>
                </a:lnTo>
                <a:lnTo>
                  <a:pt x="417654" y="74154"/>
                </a:lnTo>
                <a:lnTo>
                  <a:pt x="381953" y="43674"/>
                </a:lnTo>
                <a:lnTo>
                  <a:pt x="340299" y="20358"/>
                </a:lnTo>
                <a:lnTo>
                  <a:pt x="293444" y="5365"/>
                </a:lnTo>
                <a:lnTo>
                  <a:pt x="244536" y="0"/>
                </a:lnTo>
                <a:close/>
              </a:path>
            </a:pathLst>
          </a:custGeom>
          <a:solidFill>
            <a:srgbClr val="4D172D"/>
          </a:solidFill>
        </p:spPr>
        <p:txBody>
          <a:bodyPr wrap="square" lIns="0" tIns="0" rIns="0" bIns="0" rtlCol="0"/>
          <a:lstStyle/>
          <a:p>
            <a:endParaRPr dirty="0"/>
          </a:p>
        </p:txBody>
      </p:sp>
      <p:sp>
        <p:nvSpPr>
          <p:cNvPr id="21" name="object 27"/>
          <p:cNvSpPr/>
          <p:nvPr userDrawn="1"/>
        </p:nvSpPr>
        <p:spPr>
          <a:xfrm>
            <a:off x="16840498" y="1851071"/>
            <a:ext cx="486410" cy="486409"/>
          </a:xfrm>
          <a:custGeom>
            <a:avLst/>
            <a:gdLst/>
            <a:ahLst/>
            <a:cxnLst/>
            <a:rect l="l" t="t" r="r" b="b"/>
            <a:pathLst>
              <a:path w="486409" h="486410">
                <a:moveTo>
                  <a:pt x="238272" y="0"/>
                </a:moveTo>
                <a:lnTo>
                  <a:pt x="190846" y="5612"/>
                </a:lnTo>
                <a:lnTo>
                  <a:pt x="144095" y="21014"/>
                </a:lnTo>
                <a:lnTo>
                  <a:pt x="101385" y="45434"/>
                </a:lnTo>
                <a:lnTo>
                  <a:pt x="65490" y="76912"/>
                </a:lnTo>
                <a:lnTo>
                  <a:pt x="36907" y="114157"/>
                </a:lnTo>
                <a:lnTo>
                  <a:pt x="16133" y="155879"/>
                </a:lnTo>
                <a:lnTo>
                  <a:pt x="3665" y="200787"/>
                </a:lnTo>
                <a:lnTo>
                  <a:pt x="0" y="247591"/>
                </a:lnTo>
                <a:lnTo>
                  <a:pt x="5633" y="295001"/>
                </a:lnTo>
                <a:lnTo>
                  <a:pt x="21062" y="341727"/>
                </a:lnTo>
                <a:lnTo>
                  <a:pt x="45481" y="384449"/>
                </a:lnTo>
                <a:lnTo>
                  <a:pt x="76954" y="420351"/>
                </a:lnTo>
                <a:lnTo>
                  <a:pt x="114192" y="448938"/>
                </a:lnTo>
                <a:lnTo>
                  <a:pt x="155906" y="469715"/>
                </a:lnTo>
                <a:lnTo>
                  <a:pt x="200807" y="482188"/>
                </a:lnTo>
                <a:lnTo>
                  <a:pt x="247605" y="485864"/>
                </a:lnTo>
                <a:lnTo>
                  <a:pt x="295010" y="480247"/>
                </a:lnTo>
                <a:lnTo>
                  <a:pt x="341733" y="464843"/>
                </a:lnTo>
                <a:lnTo>
                  <a:pt x="384444" y="440425"/>
                </a:lnTo>
                <a:lnTo>
                  <a:pt x="420340" y="408951"/>
                </a:lnTo>
                <a:lnTo>
                  <a:pt x="448926" y="371711"/>
                </a:lnTo>
                <a:lnTo>
                  <a:pt x="469706" y="329994"/>
                </a:lnTo>
                <a:lnTo>
                  <a:pt x="482184" y="285088"/>
                </a:lnTo>
                <a:lnTo>
                  <a:pt x="485864" y="238283"/>
                </a:lnTo>
                <a:lnTo>
                  <a:pt x="480252" y="190868"/>
                </a:lnTo>
                <a:lnTo>
                  <a:pt x="464850" y="144131"/>
                </a:lnTo>
                <a:lnTo>
                  <a:pt x="440431" y="101420"/>
                </a:lnTo>
                <a:lnTo>
                  <a:pt x="408957" y="65524"/>
                </a:lnTo>
                <a:lnTo>
                  <a:pt x="371716" y="36938"/>
                </a:lnTo>
                <a:lnTo>
                  <a:pt x="329995" y="16158"/>
                </a:lnTo>
                <a:lnTo>
                  <a:pt x="285085" y="3680"/>
                </a:lnTo>
                <a:lnTo>
                  <a:pt x="238272" y="0"/>
                </a:lnTo>
                <a:close/>
              </a:path>
            </a:pathLst>
          </a:custGeom>
          <a:solidFill>
            <a:srgbClr val="4D172D"/>
          </a:solidFill>
        </p:spPr>
        <p:txBody>
          <a:bodyPr wrap="square" lIns="0" tIns="0" rIns="0" bIns="0" rtlCol="0"/>
          <a:lstStyle/>
          <a:p>
            <a:endParaRPr dirty="0"/>
          </a:p>
        </p:txBody>
      </p:sp>
      <p:sp>
        <p:nvSpPr>
          <p:cNvPr id="22" name="object 28"/>
          <p:cNvSpPr/>
          <p:nvPr userDrawn="1"/>
        </p:nvSpPr>
        <p:spPr>
          <a:xfrm>
            <a:off x="17984692" y="9069258"/>
            <a:ext cx="483870" cy="483867"/>
          </a:xfrm>
          <a:custGeom>
            <a:avLst/>
            <a:gdLst/>
            <a:ahLst/>
            <a:cxnLst/>
            <a:rect l="l" t="t" r="r" b="b"/>
            <a:pathLst>
              <a:path w="483869" h="483870">
                <a:moveTo>
                  <a:pt x="218004" y="0"/>
                </a:moveTo>
                <a:lnTo>
                  <a:pt x="171178" y="9306"/>
                </a:lnTo>
                <a:lnTo>
                  <a:pt x="127802" y="27262"/>
                </a:lnTo>
                <a:lnTo>
                  <a:pt x="88947" y="53000"/>
                </a:lnTo>
                <a:lnTo>
                  <a:pt x="55686" y="85649"/>
                </a:lnTo>
                <a:lnTo>
                  <a:pt x="29093" y="124343"/>
                </a:lnTo>
                <a:lnTo>
                  <a:pt x="10239" y="168210"/>
                </a:lnTo>
                <a:lnTo>
                  <a:pt x="198" y="216383"/>
                </a:lnTo>
                <a:lnTo>
                  <a:pt x="0" y="265585"/>
                </a:lnTo>
                <a:lnTo>
                  <a:pt x="9316" y="312410"/>
                </a:lnTo>
                <a:lnTo>
                  <a:pt x="27280" y="355785"/>
                </a:lnTo>
                <a:lnTo>
                  <a:pt x="53021" y="394637"/>
                </a:lnTo>
                <a:lnTo>
                  <a:pt x="85673" y="427893"/>
                </a:lnTo>
                <a:lnTo>
                  <a:pt x="124366" y="454479"/>
                </a:lnTo>
                <a:lnTo>
                  <a:pt x="168231" y="473322"/>
                </a:lnTo>
                <a:lnTo>
                  <a:pt x="216401" y="483349"/>
                </a:lnTo>
                <a:lnTo>
                  <a:pt x="265606" y="483558"/>
                </a:lnTo>
                <a:lnTo>
                  <a:pt x="312433" y="474249"/>
                </a:lnTo>
                <a:lnTo>
                  <a:pt x="355809" y="456289"/>
                </a:lnTo>
                <a:lnTo>
                  <a:pt x="394659" y="430548"/>
                </a:lnTo>
                <a:lnTo>
                  <a:pt x="427910" y="397894"/>
                </a:lnTo>
                <a:lnTo>
                  <a:pt x="454489" y="359195"/>
                </a:lnTo>
                <a:lnTo>
                  <a:pt x="473322" y="315319"/>
                </a:lnTo>
                <a:lnTo>
                  <a:pt x="483335" y="267136"/>
                </a:lnTo>
                <a:lnTo>
                  <a:pt x="483558" y="217948"/>
                </a:lnTo>
                <a:lnTo>
                  <a:pt x="474260" y="171133"/>
                </a:lnTo>
                <a:lnTo>
                  <a:pt x="456309" y="127766"/>
                </a:lnTo>
                <a:lnTo>
                  <a:pt x="430576" y="88919"/>
                </a:lnTo>
                <a:lnTo>
                  <a:pt x="397930" y="55666"/>
                </a:lnTo>
                <a:lnTo>
                  <a:pt x="359240" y="29082"/>
                </a:lnTo>
                <a:lnTo>
                  <a:pt x="315376" y="10239"/>
                </a:lnTo>
                <a:lnTo>
                  <a:pt x="267206" y="212"/>
                </a:lnTo>
                <a:lnTo>
                  <a:pt x="218004" y="0"/>
                </a:lnTo>
                <a:close/>
              </a:path>
            </a:pathLst>
          </a:custGeom>
          <a:solidFill>
            <a:srgbClr val="4D172D"/>
          </a:solidFill>
        </p:spPr>
        <p:txBody>
          <a:bodyPr wrap="square" lIns="0" tIns="0" rIns="0" bIns="0" rtlCol="0"/>
          <a:lstStyle/>
          <a:p>
            <a:endParaRPr dirty="0"/>
          </a:p>
        </p:txBody>
      </p:sp>
      <p:sp>
        <p:nvSpPr>
          <p:cNvPr id="23" name="object 29"/>
          <p:cNvSpPr/>
          <p:nvPr userDrawn="1"/>
        </p:nvSpPr>
        <p:spPr>
          <a:xfrm>
            <a:off x="16170313" y="535162"/>
            <a:ext cx="485139" cy="485140"/>
          </a:xfrm>
          <a:custGeom>
            <a:avLst/>
            <a:gdLst/>
            <a:ahLst/>
            <a:cxnLst/>
            <a:rect l="l" t="t" r="r" b="b"/>
            <a:pathLst>
              <a:path w="485140" h="485140">
                <a:moveTo>
                  <a:pt x="259244" y="0"/>
                </a:moveTo>
                <a:lnTo>
                  <a:pt x="212302" y="1237"/>
                </a:lnTo>
                <a:lnTo>
                  <a:pt x="165722" y="11778"/>
                </a:lnTo>
                <a:lnTo>
                  <a:pt x="120837" y="31982"/>
                </a:lnTo>
                <a:lnTo>
                  <a:pt x="80917" y="60733"/>
                </a:lnTo>
                <a:lnTo>
                  <a:pt x="48516" y="95788"/>
                </a:lnTo>
                <a:lnTo>
                  <a:pt x="23992" y="135813"/>
                </a:lnTo>
                <a:lnTo>
                  <a:pt x="7701" y="179473"/>
                </a:lnTo>
                <a:lnTo>
                  <a:pt x="0" y="225434"/>
                </a:lnTo>
                <a:lnTo>
                  <a:pt x="1245" y="272361"/>
                </a:lnTo>
                <a:lnTo>
                  <a:pt x="11794" y="318918"/>
                </a:lnTo>
                <a:lnTo>
                  <a:pt x="32002" y="363773"/>
                </a:lnTo>
                <a:lnTo>
                  <a:pt x="60726" y="403709"/>
                </a:lnTo>
                <a:lnTo>
                  <a:pt x="95761" y="436125"/>
                </a:lnTo>
                <a:lnTo>
                  <a:pt x="135775" y="460664"/>
                </a:lnTo>
                <a:lnTo>
                  <a:pt x="179431" y="476968"/>
                </a:lnTo>
                <a:lnTo>
                  <a:pt x="225396" y="484681"/>
                </a:lnTo>
                <a:lnTo>
                  <a:pt x="272334" y="483446"/>
                </a:lnTo>
                <a:lnTo>
                  <a:pt x="318912" y="472905"/>
                </a:lnTo>
                <a:lnTo>
                  <a:pt x="363793" y="452702"/>
                </a:lnTo>
                <a:lnTo>
                  <a:pt x="403717" y="423948"/>
                </a:lnTo>
                <a:lnTo>
                  <a:pt x="436128" y="388890"/>
                </a:lnTo>
                <a:lnTo>
                  <a:pt x="460665" y="348863"/>
                </a:lnTo>
                <a:lnTo>
                  <a:pt x="476972" y="305200"/>
                </a:lnTo>
                <a:lnTo>
                  <a:pt x="484688" y="259234"/>
                </a:lnTo>
                <a:lnTo>
                  <a:pt x="483456" y="212299"/>
                </a:lnTo>
                <a:lnTo>
                  <a:pt x="472917" y="165730"/>
                </a:lnTo>
                <a:lnTo>
                  <a:pt x="452712" y="120859"/>
                </a:lnTo>
                <a:lnTo>
                  <a:pt x="423961" y="80940"/>
                </a:lnTo>
                <a:lnTo>
                  <a:pt x="388906" y="48537"/>
                </a:lnTo>
                <a:lnTo>
                  <a:pt x="348879" y="24007"/>
                </a:lnTo>
                <a:lnTo>
                  <a:pt x="305214" y="7709"/>
                </a:lnTo>
                <a:lnTo>
                  <a:pt x="259244" y="0"/>
                </a:lnTo>
                <a:close/>
              </a:path>
            </a:pathLst>
          </a:custGeom>
          <a:solidFill>
            <a:srgbClr val="4D172D"/>
          </a:solidFill>
        </p:spPr>
        <p:txBody>
          <a:bodyPr wrap="square" lIns="0" tIns="0" rIns="0" bIns="0" rtlCol="0"/>
          <a:lstStyle/>
          <a:p>
            <a:endParaRPr dirty="0"/>
          </a:p>
        </p:txBody>
      </p:sp>
      <p:sp>
        <p:nvSpPr>
          <p:cNvPr id="24" name="object 30"/>
          <p:cNvSpPr/>
          <p:nvPr userDrawn="1"/>
        </p:nvSpPr>
        <p:spPr>
          <a:xfrm>
            <a:off x="18060892" y="7592584"/>
            <a:ext cx="486410" cy="486409"/>
          </a:xfrm>
          <a:custGeom>
            <a:avLst/>
            <a:gdLst/>
            <a:ahLst/>
            <a:cxnLst/>
            <a:rect l="l" t="t" r="r" b="b"/>
            <a:pathLst>
              <a:path w="486409" h="486409">
                <a:moveTo>
                  <a:pt x="242955" y="0"/>
                </a:moveTo>
                <a:lnTo>
                  <a:pt x="193996" y="4935"/>
                </a:lnTo>
                <a:lnTo>
                  <a:pt x="148393" y="19090"/>
                </a:lnTo>
                <a:lnTo>
                  <a:pt x="107124" y="41487"/>
                </a:lnTo>
                <a:lnTo>
                  <a:pt x="71166" y="71149"/>
                </a:lnTo>
                <a:lnTo>
                  <a:pt x="41497" y="107100"/>
                </a:lnTo>
                <a:lnTo>
                  <a:pt x="19095" y="148362"/>
                </a:lnTo>
                <a:lnTo>
                  <a:pt x="4936" y="193959"/>
                </a:lnTo>
                <a:lnTo>
                  <a:pt x="0" y="242914"/>
                </a:lnTo>
                <a:lnTo>
                  <a:pt x="4936" y="291871"/>
                </a:lnTo>
                <a:lnTo>
                  <a:pt x="19095" y="337469"/>
                </a:lnTo>
                <a:lnTo>
                  <a:pt x="41497" y="378732"/>
                </a:lnTo>
                <a:lnTo>
                  <a:pt x="71166" y="414682"/>
                </a:lnTo>
                <a:lnTo>
                  <a:pt x="107124" y="444343"/>
                </a:lnTo>
                <a:lnTo>
                  <a:pt x="148393" y="466739"/>
                </a:lnTo>
                <a:lnTo>
                  <a:pt x="193996" y="480893"/>
                </a:lnTo>
                <a:lnTo>
                  <a:pt x="242955" y="485828"/>
                </a:lnTo>
                <a:lnTo>
                  <a:pt x="291911" y="480893"/>
                </a:lnTo>
                <a:lnTo>
                  <a:pt x="337504" y="466739"/>
                </a:lnTo>
                <a:lnTo>
                  <a:pt x="378760" y="444343"/>
                </a:lnTo>
                <a:lnTo>
                  <a:pt x="414703" y="414682"/>
                </a:lnTo>
                <a:lnTo>
                  <a:pt x="444356" y="378732"/>
                </a:lnTo>
                <a:lnTo>
                  <a:pt x="466746" y="337469"/>
                </a:lnTo>
                <a:lnTo>
                  <a:pt x="480895" y="291871"/>
                </a:lnTo>
                <a:lnTo>
                  <a:pt x="485828" y="242914"/>
                </a:lnTo>
                <a:lnTo>
                  <a:pt x="480895" y="193959"/>
                </a:lnTo>
                <a:lnTo>
                  <a:pt x="466746" y="148362"/>
                </a:lnTo>
                <a:lnTo>
                  <a:pt x="444356" y="107100"/>
                </a:lnTo>
                <a:lnTo>
                  <a:pt x="414703" y="71149"/>
                </a:lnTo>
                <a:lnTo>
                  <a:pt x="378760" y="41487"/>
                </a:lnTo>
                <a:lnTo>
                  <a:pt x="337504" y="19090"/>
                </a:lnTo>
                <a:lnTo>
                  <a:pt x="291911" y="4935"/>
                </a:lnTo>
                <a:lnTo>
                  <a:pt x="242955" y="0"/>
                </a:lnTo>
                <a:close/>
              </a:path>
            </a:pathLst>
          </a:custGeom>
          <a:solidFill>
            <a:srgbClr val="4D172D"/>
          </a:solidFill>
        </p:spPr>
        <p:txBody>
          <a:bodyPr wrap="square" lIns="0" tIns="0" rIns="0" bIns="0" rtlCol="0"/>
          <a:lstStyle/>
          <a:p>
            <a:endParaRPr dirty="0"/>
          </a:p>
        </p:txBody>
      </p:sp>
      <p:sp>
        <p:nvSpPr>
          <p:cNvPr id="25" name="object 31"/>
          <p:cNvSpPr/>
          <p:nvPr userDrawn="1"/>
        </p:nvSpPr>
        <p:spPr>
          <a:xfrm>
            <a:off x="17984696" y="6118185"/>
            <a:ext cx="483870" cy="483867"/>
          </a:xfrm>
          <a:custGeom>
            <a:avLst/>
            <a:gdLst/>
            <a:ahLst/>
            <a:cxnLst/>
            <a:rect l="l" t="t" r="r" b="b"/>
            <a:pathLst>
              <a:path w="483869" h="483870">
                <a:moveTo>
                  <a:pt x="265603" y="0"/>
                </a:moveTo>
                <a:lnTo>
                  <a:pt x="216401" y="210"/>
                </a:lnTo>
                <a:lnTo>
                  <a:pt x="168231" y="10238"/>
                </a:lnTo>
                <a:lnTo>
                  <a:pt x="124366" y="29081"/>
                </a:lnTo>
                <a:lnTo>
                  <a:pt x="85673" y="55667"/>
                </a:lnTo>
                <a:lnTo>
                  <a:pt x="53021" y="88922"/>
                </a:lnTo>
                <a:lnTo>
                  <a:pt x="27280" y="127774"/>
                </a:lnTo>
                <a:lnTo>
                  <a:pt x="9316" y="171149"/>
                </a:lnTo>
                <a:lnTo>
                  <a:pt x="0" y="217974"/>
                </a:lnTo>
                <a:lnTo>
                  <a:pt x="198" y="267176"/>
                </a:lnTo>
                <a:lnTo>
                  <a:pt x="10236" y="315346"/>
                </a:lnTo>
                <a:lnTo>
                  <a:pt x="29087" y="359211"/>
                </a:lnTo>
                <a:lnTo>
                  <a:pt x="55679" y="397903"/>
                </a:lnTo>
                <a:lnTo>
                  <a:pt x="88939" y="430552"/>
                </a:lnTo>
                <a:lnTo>
                  <a:pt x="127794" y="456290"/>
                </a:lnTo>
                <a:lnTo>
                  <a:pt x="171172" y="474248"/>
                </a:lnTo>
                <a:lnTo>
                  <a:pt x="218000" y="483557"/>
                </a:lnTo>
                <a:lnTo>
                  <a:pt x="267206" y="483347"/>
                </a:lnTo>
                <a:lnTo>
                  <a:pt x="315376" y="473332"/>
                </a:lnTo>
                <a:lnTo>
                  <a:pt x="359240" y="454495"/>
                </a:lnTo>
                <a:lnTo>
                  <a:pt x="397930" y="427911"/>
                </a:lnTo>
                <a:lnTo>
                  <a:pt x="430575" y="394655"/>
                </a:lnTo>
                <a:lnTo>
                  <a:pt x="456307" y="355802"/>
                </a:lnTo>
                <a:lnTo>
                  <a:pt x="474255" y="312428"/>
                </a:lnTo>
                <a:lnTo>
                  <a:pt x="483551" y="265606"/>
                </a:lnTo>
                <a:lnTo>
                  <a:pt x="483325" y="216413"/>
                </a:lnTo>
                <a:lnTo>
                  <a:pt x="473311" y="168242"/>
                </a:lnTo>
                <a:lnTo>
                  <a:pt x="454479" y="124372"/>
                </a:lnTo>
                <a:lnTo>
                  <a:pt x="427900" y="85674"/>
                </a:lnTo>
                <a:lnTo>
                  <a:pt x="394650" y="53018"/>
                </a:lnTo>
                <a:lnTo>
                  <a:pt x="355801" y="27273"/>
                </a:lnTo>
                <a:lnTo>
                  <a:pt x="312427" y="9310"/>
                </a:lnTo>
                <a:lnTo>
                  <a:pt x="265603" y="0"/>
                </a:lnTo>
                <a:close/>
              </a:path>
            </a:pathLst>
          </a:custGeom>
          <a:solidFill>
            <a:srgbClr val="4D172D"/>
          </a:solidFill>
        </p:spPr>
        <p:txBody>
          <a:bodyPr wrap="square" lIns="0" tIns="0" rIns="0" bIns="0" rtlCol="0"/>
          <a:lstStyle/>
          <a:p>
            <a:endParaRPr dirty="0"/>
          </a:p>
        </p:txBody>
      </p:sp>
      <p:sp>
        <p:nvSpPr>
          <p:cNvPr id="26" name="object 32"/>
          <p:cNvSpPr/>
          <p:nvPr userDrawn="1"/>
        </p:nvSpPr>
        <p:spPr>
          <a:xfrm>
            <a:off x="17752398" y="4657674"/>
            <a:ext cx="486410" cy="486409"/>
          </a:xfrm>
          <a:custGeom>
            <a:avLst/>
            <a:gdLst/>
            <a:ahLst/>
            <a:cxnLst/>
            <a:rect l="l" t="t" r="r" b="b"/>
            <a:pathLst>
              <a:path w="486409" h="486410">
                <a:moveTo>
                  <a:pt x="241321" y="0"/>
                </a:moveTo>
                <a:lnTo>
                  <a:pt x="192410" y="5351"/>
                </a:lnTo>
                <a:lnTo>
                  <a:pt x="145559" y="20356"/>
                </a:lnTo>
                <a:lnTo>
                  <a:pt x="103913" y="43679"/>
                </a:lnTo>
                <a:lnTo>
                  <a:pt x="68222" y="74161"/>
                </a:lnTo>
                <a:lnTo>
                  <a:pt x="39236" y="110646"/>
                </a:lnTo>
                <a:lnTo>
                  <a:pt x="17703" y="151977"/>
                </a:lnTo>
                <a:lnTo>
                  <a:pt x="4375" y="196996"/>
                </a:lnTo>
                <a:lnTo>
                  <a:pt x="0" y="244545"/>
                </a:lnTo>
                <a:lnTo>
                  <a:pt x="5327" y="293468"/>
                </a:lnTo>
                <a:lnTo>
                  <a:pt x="20334" y="340323"/>
                </a:lnTo>
                <a:lnTo>
                  <a:pt x="43660" y="381977"/>
                </a:lnTo>
                <a:lnTo>
                  <a:pt x="74148" y="417678"/>
                </a:lnTo>
                <a:lnTo>
                  <a:pt x="110637" y="446674"/>
                </a:lnTo>
                <a:lnTo>
                  <a:pt x="151969" y="468212"/>
                </a:lnTo>
                <a:lnTo>
                  <a:pt x="196985" y="481539"/>
                </a:lnTo>
                <a:lnTo>
                  <a:pt x="244526" y="485903"/>
                </a:lnTo>
                <a:lnTo>
                  <a:pt x="293434" y="480551"/>
                </a:lnTo>
                <a:lnTo>
                  <a:pt x="340292" y="465544"/>
                </a:lnTo>
                <a:lnTo>
                  <a:pt x="381949" y="442217"/>
                </a:lnTo>
                <a:lnTo>
                  <a:pt x="417652" y="411728"/>
                </a:lnTo>
                <a:lnTo>
                  <a:pt x="446649" y="375237"/>
                </a:lnTo>
                <a:lnTo>
                  <a:pt x="468187" y="333902"/>
                </a:lnTo>
                <a:lnTo>
                  <a:pt x="481515" y="288885"/>
                </a:lnTo>
                <a:lnTo>
                  <a:pt x="485879" y="241342"/>
                </a:lnTo>
                <a:lnTo>
                  <a:pt x="480527" y="192435"/>
                </a:lnTo>
                <a:lnTo>
                  <a:pt x="465541" y="145580"/>
                </a:lnTo>
                <a:lnTo>
                  <a:pt x="442224" y="103926"/>
                </a:lnTo>
                <a:lnTo>
                  <a:pt x="411736" y="68224"/>
                </a:lnTo>
                <a:lnTo>
                  <a:pt x="375240" y="39228"/>
                </a:lnTo>
                <a:lnTo>
                  <a:pt x="333898" y="17691"/>
                </a:lnTo>
                <a:lnTo>
                  <a:pt x="288871" y="4364"/>
                </a:lnTo>
                <a:lnTo>
                  <a:pt x="241321" y="0"/>
                </a:lnTo>
                <a:close/>
              </a:path>
            </a:pathLst>
          </a:custGeom>
          <a:solidFill>
            <a:srgbClr val="4D172D"/>
          </a:solidFill>
        </p:spPr>
        <p:txBody>
          <a:bodyPr wrap="square" lIns="0" tIns="0" rIns="0" bIns="0" rtlCol="0"/>
          <a:lstStyle/>
          <a:p>
            <a:endParaRPr dirty="0"/>
          </a:p>
        </p:txBody>
      </p:sp>
    </p:spTree>
    <p:extLst>
      <p:ext uri="{BB962C8B-B14F-4D97-AF65-F5344CB8AC3E}">
        <p14:creationId xmlns:p14="http://schemas.microsoft.com/office/powerpoint/2010/main" val="1163632539"/>
      </p:ext>
    </p:extLst>
  </p:cSld>
  <p:clrMap bg1="lt1" tx1="dk1" bg2="lt2" tx2="dk2" accent1="accent1" accent2="accent2" accent3="accent3" accent4="accent4" accent5="accent5" accent6="accent6" hlink="hlink" folHlink="folHlink"/>
  <p:sldLayoutIdLst>
    <p:sldLayoutId id="2147483675"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2676865" y="2"/>
            <a:ext cx="3455036" cy="3041649"/>
          </a:xfrm>
          <a:custGeom>
            <a:avLst/>
            <a:gdLst/>
            <a:ahLst/>
            <a:cxnLst/>
            <a:rect l="l" t="t" r="r" b="b"/>
            <a:pathLst>
              <a:path w="3455035" h="3041650">
                <a:moveTo>
                  <a:pt x="2849187" y="0"/>
                </a:moveTo>
                <a:lnTo>
                  <a:pt x="605842" y="0"/>
                </a:lnTo>
                <a:lnTo>
                  <a:pt x="587990" y="15275"/>
                </a:lnTo>
                <a:lnTo>
                  <a:pt x="554589" y="45386"/>
                </a:lnTo>
                <a:lnTo>
                  <a:pt x="521984" y="76346"/>
                </a:lnTo>
                <a:lnTo>
                  <a:pt x="490192" y="108137"/>
                </a:lnTo>
                <a:lnTo>
                  <a:pt x="459232" y="140742"/>
                </a:lnTo>
                <a:lnTo>
                  <a:pt x="429120" y="174142"/>
                </a:lnTo>
                <a:lnTo>
                  <a:pt x="399873" y="208322"/>
                </a:lnTo>
                <a:lnTo>
                  <a:pt x="371509" y="243263"/>
                </a:lnTo>
                <a:lnTo>
                  <a:pt x="344045" y="278948"/>
                </a:lnTo>
                <a:lnTo>
                  <a:pt x="317499" y="315361"/>
                </a:lnTo>
                <a:lnTo>
                  <a:pt x="291888" y="352483"/>
                </a:lnTo>
                <a:lnTo>
                  <a:pt x="267228" y="390297"/>
                </a:lnTo>
                <a:lnTo>
                  <a:pt x="243539" y="428786"/>
                </a:lnTo>
                <a:lnTo>
                  <a:pt x="220836" y="467933"/>
                </a:lnTo>
                <a:lnTo>
                  <a:pt x="199137" y="507721"/>
                </a:lnTo>
                <a:lnTo>
                  <a:pt x="178459" y="548131"/>
                </a:lnTo>
                <a:lnTo>
                  <a:pt x="158820" y="589147"/>
                </a:lnTo>
                <a:lnTo>
                  <a:pt x="140238" y="630751"/>
                </a:lnTo>
                <a:lnTo>
                  <a:pt x="122728" y="672927"/>
                </a:lnTo>
                <a:lnTo>
                  <a:pt x="106310" y="715656"/>
                </a:lnTo>
                <a:lnTo>
                  <a:pt x="90999" y="758921"/>
                </a:lnTo>
                <a:lnTo>
                  <a:pt x="76814" y="802706"/>
                </a:lnTo>
                <a:lnTo>
                  <a:pt x="63771" y="846993"/>
                </a:lnTo>
                <a:lnTo>
                  <a:pt x="51888" y="891764"/>
                </a:lnTo>
                <a:lnTo>
                  <a:pt x="41183" y="937002"/>
                </a:lnTo>
                <a:lnTo>
                  <a:pt x="31672" y="982690"/>
                </a:lnTo>
                <a:lnTo>
                  <a:pt x="23373" y="1028810"/>
                </a:lnTo>
                <a:lnTo>
                  <a:pt x="16303" y="1075346"/>
                </a:lnTo>
                <a:lnTo>
                  <a:pt x="10480" y="1122279"/>
                </a:lnTo>
                <a:lnTo>
                  <a:pt x="5921" y="1169593"/>
                </a:lnTo>
                <a:lnTo>
                  <a:pt x="2643" y="1217270"/>
                </a:lnTo>
                <a:lnTo>
                  <a:pt x="663" y="1265293"/>
                </a:lnTo>
                <a:lnTo>
                  <a:pt x="0" y="1313645"/>
                </a:lnTo>
                <a:lnTo>
                  <a:pt x="663" y="1361999"/>
                </a:lnTo>
                <a:lnTo>
                  <a:pt x="2643" y="1410024"/>
                </a:lnTo>
                <a:lnTo>
                  <a:pt x="5921" y="1457703"/>
                </a:lnTo>
                <a:lnTo>
                  <a:pt x="10480" y="1505019"/>
                </a:lnTo>
                <a:lnTo>
                  <a:pt x="16303" y="1551954"/>
                </a:lnTo>
                <a:lnTo>
                  <a:pt x="23373" y="1598492"/>
                </a:lnTo>
                <a:lnTo>
                  <a:pt x="31672" y="1644614"/>
                </a:lnTo>
                <a:lnTo>
                  <a:pt x="41183" y="1690303"/>
                </a:lnTo>
                <a:lnTo>
                  <a:pt x="51888" y="1735543"/>
                </a:lnTo>
                <a:lnTo>
                  <a:pt x="63771" y="1780315"/>
                </a:lnTo>
                <a:lnTo>
                  <a:pt x="76814" y="1824603"/>
                </a:lnTo>
                <a:lnTo>
                  <a:pt x="90999" y="1868389"/>
                </a:lnTo>
                <a:lnTo>
                  <a:pt x="106310" y="1911656"/>
                </a:lnTo>
                <a:lnTo>
                  <a:pt x="122728" y="1954387"/>
                </a:lnTo>
                <a:lnTo>
                  <a:pt x="140238" y="1996563"/>
                </a:lnTo>
                <a:lnTo>
                  <a:pt x="158820" y="2038169"/>
                </a:lnTo>
                <a:lnTo>
                  <a:pt x="178459" y="2079186"/>
                </a:lnTo>
                <a:lnTo>
                  <a:pt x="199137" y="2119597"/>
                </a:lnTo>
                <a:lnTo>
                  <a:pt x="220836" y="2159386"/>
                </a:lnTo>
                <a:lnTo>
                  <a:pt x="243539" y="2198534"/>
                </a:lnTo>
                <a:lnTo>
                  <a:pt x="267228" y="2237024"/>
                </a:lnTo>
                <a:lnTo>
                  <a:pt x="291888" y="2274839"/>
                </a:lnTo>
                <a:lnTo>
                  <a:pt x="317499" y="2311962"/>
                </a:lnTo>
                <a:lnTo>
                  <a:pt x="344045" y="2348375"/>
                </a:lnTo>
                <a:lnTo>
                  <a:pt x="371509" y="2384061"/>
                </a:lnTo>
                <a:lnTo>
                  <a:pt x="399873" y="2419003"/>
                </a:lnTo>
                <a:lnTo>
                  <a:pt x="429120" y="2453183"/>
                </a:lnTo>
                <a:lnTo>
                  <a:pt x="459232" y="2486584"/>
                </a:lnTo>
                <a:lnTo>
                  <a:pt x="490192" y="2519189"/>
                </a:lnTo>
                <a:lnTo>
                  <a:pt x="521984" y="2550981"/>
                </a:lnTo>
                <a:lnTo>
                  <a:pt x="554589" y="2581941"/>
                </a:lnTo>
                <a:lnTo>
                  <a:pt x="587990" y="2612053"/>
                </a:lnTo>
                <a:lnTo>
                  <a:pt x="622170" y="2641300"/>
                </a:lnTo>
                <a:lnTo>
                  <a:pt x="657112" y="2669664"/>
                </a:lnTo>
                <a:lnTo>
                  <a:pt x="692798" y="2697128"/>
                </a:lnTo>
                <a:lnTo>
                  <a:pt x="729211" y="2723674"/>
                </a:lnTo>
                <a:lnTo>
                  <a:pt x="766334" y="2749285"/>
                </a:lnTo>
                <a:lnTo>
                  <a:pt x="804149" y="2773945"/>
                </a:lnTo>
                <a:lnTo>
                  <a:pt x="842640" y="2797634"/>
                </a:lnTo>
                <a:lnTo>
                  <a:pt x="881787" y="2820337"/>
                </a:lnTo>
                <a:lnTo>
                  <a:pt x="921576" y="2842036"/>
                </a:lnTo>
                <a:lnTo>
                  <a:pt x="961987" y="2862714"/>
                </a:lnTo>
                <a:lnTo>
                  <a:pt x="1003004" y="2882353"/>
                </a:lnTo>
                <a:lnTo>
                  <a:pt x="1044610" y="2900935"/>
                </a:lnTo>
                <a:lnTo>
                  <a:pt x="1086786" y="2918445"/>
                </a:lnTo>
                <a:lnTo>
                  <a:pt x="1129517" y="2934864"/>
                </a:lnTo>
                <a:lnTo>
                  <a:pt x="1172784" y="2950174"/>
                </a:lnTo>
                <a:lnTo>
                  <a:pt x="1216570" y="2964360"/>
                </a:lnTo>
                <a:lnTo>
                  <a:pt x="1260858" y="2977402"/>
                </a:lnTo>
                <a:lnTo>
                  <a:pt x="1305630" y="2989285"/>
                </a:lnTo>
                <a:lnTo>
                  <a:pt x="1350870" y="2999990"/>
                </a:lnTo>
                <a:lnTo>
                  <a:pt x="1396559" y="3009501"/>
                </a:lnTo>
                <a:lnTo>
                  <a:pt x="1442682" y="3017800"/>
                </a:lnTo>
                <a:lnTo>
                  <a:pt x="1489219" y="3024870"/>
                </a:lnTo>
                <a:lnTo>
                  <a:pt x="1536154" y="3030693"/>
                </a:lnTo>
                <a:lnTo>
                  <a:pt x="1583470" y="3035252"/>
                </a:lnTo>
                <a:lnTo>
                  <a:pt x="1631149" y="3038530"/>
                </a:lnTo>
                <a:lnTo>
                  <a:pt x="1679174" y="3040510"/>
                </a:lnTo>
                <a:lnTo>
                  <a:pt x="1727528" y="3041174"/>
                </a:lnTo>
                <a:lnTo>
                  <a:pt x="1775882" y="3040510"/>
                </a:lnTo>
                <a:lnTo>
                  <a:pt x="1823908" y="3038530"/>
                </a:lnTo>
                <a:lnTo>
                  <a:pt x="1871587" y="3035252"/>
                </a:lnTo>
                <a:lnTo>
                  <a:pt x="1918903" y="3030693"/>
                </a:lnTo>
                <a:lnTo>
                  <a:pt x="1965838" y="3024870"/>
                </a:lnTo>
                <a:lnTo>
                  <a:pt x="2012375" y="3017800"/>
                </a:lnTo>
                <a:lnTo>
                  <a:pt x="2058497" y="3009501"/>
                </a:lnTo>
                <a:lnTo>
                  <a:pt x="2104186" y="2999990"/>
                </a:lnTo>
                <a:lnTo>
                  <a:pt x="2149425" y="2989285"/>
                </a:lnTo>
                <a:lnTo>
                  <a:pt x="2194196" y="2977402"/>
                </a:lnTo>
                <a:lnTo>
                  <a:pt x="2238483" y="2964360"/>
                </a:lnTo>
                <a:lnTo>
                  <a:pt x="2282269" y="2950174"/>
                </a:lnTo>
                <a:lnTo>
                  <a:pt x="2325534" y="2934864"/>
                </a:lnTo>
                <a:lnTo>
                  <a:pt x="2368264" y="2918445"/>
                </a:lnTo>
                <a:lnTo>
                  <a:pt x="2410439" y="2900935"/>
                </a:lnTo>
                <a:lnTo>
                  <a:pt x="2452043" y="2882353"/>
                </a:lnTo>
                <a:lnTo>
                  <a:pt x="2493059" y="2862714"/>
                </a:lnTo>
                <a:lnTo>
                  <a:pt x="2533469" y="2842036"/>
                </a:lnTo>
                <a:lnTo>
                  <a:pt x="2573255" y="2820337"/>
                </a:lnTo>
                <a:lnTo>
                  <a:pt x="2612402" y="2797634"/>
                </a:lnTo>
                <a:lnTo>
                  <a:pt x="2650890" y="2773945"/>
                </a:lnTo>
                <a:lnTo>
                  <a:pt x="2688703" y="2749285"/>
                </a:lnTo>
                <a:lnTo>
                  <a:pt x="2725824" y="2723674"/>
                </a:lnTo>
                <a:lnTo>
                  <a:pt x="2762236" y="2697128"/>
                </a:lnTo>
                <a:lnTo>
                  <a:pt x="2797920" y="2669664"/>
                </a:lnTo>
                <a:lnTo>
                  <a:pt x="2832860" y="2641300"/>
                </a:lnTo>
                <a:lnTo>
                  <a:pt x="2867038" y="2612053"/>
                </a:lnTo>
                <a:lnTo>
                  <a:pt x="2900437" y="2581941"/>
                </a:lnTo>
                <a:lnTo>
                  <a:pt x="2933040" y="2550981"/>
                </a:lnTo>
                <a:lnTo>
                  <a:pt x="2964830" y="2519189"/>
                </a:lnTo>
                <a:lnTo>
                  <a:pt x="2995788" y="2486584"/>
                </a:lnTo>
                <a:lnTo>
                  <a:pt x="3025899" y="2453183"/>
                </a:lnTo>
                <a:lnTo>
                  <a:pt x="3055143" y="2419003"/>
                </a:lnTo>
                <a:lnTo>
                  <a:pt x="3083505" y="2384061"/>
                </a:lnTo>
                <a:lnTo>
                  <a:pt x="3110967" y="2348375"/>
                </a:lnTo>
                <a:lnTo>
                  <a:pt x="3137511" y="2311962"/>
                </a:lnTo>
                <a:lnTo>
                  <a:pt x="3163121" y="2274839"/>
                </a:lnTo>
                <a:lnTo>
                  <a:pt x="3187778" y="2237024"/>
                </a:lnTo>
                <a:lnTo>
                  <a:pt x="3211466" y="2198534"/>
                </a:lnTo>
                <a:lnTo>
                  <a:pt x="3234167" y="2159386"/>
                </a:lnTo>
                <a:lnTo>
                  <a:pt x="3255864" y="2119597"/>
                </a:lnTo>
                <a:lnTo>
                  <a:pt x="3276540" y="2079186"/>
                </a:lnTo>
                <a:lnTo>
                  <a:pt x="3296177" y="2038169"/>
                </a:lnTo>
                <a:lnTo>
                  <a:pt x="3314759" y="1996563"/>
                </a:lnTo>
                <a:lnTo>
                  <a:pt x="3332266" y="1954387"/>
                </a:lnTo>
                <a:lnTo>
                  <a:pt x="3348684" y="1911656"/>
                </a:lnTo>
                <a:lnTo>
                  <a:pt x="3363993" y="1868389"/>
                </a:lnTo>
                <a:lnTo>
                  <a:pt x="3378177" y="1824603"/>
                </a:lnTo>
                <a:lnTo>
                  <a:pt x="3391218" y="1780315"/>
                </a:lnTo>
                <a:lnTo>
                  <a:pt x="3403100" y="1735543"/>
                </a:lnTo>
                <a:lnTo>
                  <a:pt x="3413804" y="1690303"/>
                </a:lnTo>
                <a:lnTo>
                  <a:pt x="3423314" y="1644614"/>
                </a:lnTo>
                <a:lnTo>
                  <a:pt x="3431612" y="1598492"/>
                </a:lnTo>
                <a:lnTo>
                  <a:pt x="3438681" y="1551954"/>
                </a:lnTo>
                <a:lnTo>
                  <a:pt x="3444504" y="1505019"/>
                </a:lnTo>
                <a:lnTo>
                  <a:pt x="3449063" y="1457703"/>
                </a:lnTo>
                <a:lnTo>
                  <a:pt x="3452340" y="1410024"/>
                </a:lnTo>
                <a:lnTo>
                  <a:pt x="3454320" y="1361999"/>
                </a:lnTo>
                <a:lnTo>
                  <a:pt x="3454983" y="1313645"/>
                </a:lnTo>
                <a:lnTo>
                  <a:pt x="3454320" y="1265293"/>
                </a:lnTo>
                <a:lnTo>
                  <a:pt x="3452340" y="1217270"/>
                </a:lnTo>
                <a:lnTo>
                  <a:pt x="3449063" y="1169593"/>
                </a:lnTo>
                <a:lnTo>
                  <a:pt x="3444504" y="1122279"/>
                </a:lnTo>
                <a:lnTo>
                  <a:pt x="3438681" y="1075346"/>
                </a:lnTo>
                <a:lnTo>
                  <a:pt x="3431612" y="1028810"/>
                </a:lnTo>
                <a:lnTo>
                  <a:pt x="3423314" y="982690"/>
                </a:lnTo>
                <a:lnTo>
                  <a:pt x="3413804" y="937002"/>
                </a:lnTo>
                <a:lnTo>
                  <a:pt x="3403100" y="891764"/>
                </a:lnTo>
                <a:lnTo>
                  <a:pt x="3391218" y="846993"/>
                </a:lnTo>
                <a:lnTo>
                  <a:pt x="3378177" y="802706"/>
                </a:lnTo>
                <a:lnTo>
                  <a:pt x="3363993" y="758921"/>
                </a:lnTo>
                <a:lnTo>
                  <a:pt x="3348684" y="715656"/>
                </a:lnTo>
                <a:lnTo>
                  <a:pt x="3332266" y="672927"/>
                </a:lnTo>
                <a:lnTo>
                  <a:pt x="3314759" y="630751"/>
                </a:lnTo>
                <a:lnTo>
                  <a:pt x="3296177" y="589147"/>
                </a:lnTo>
                <a:lnTo>
                  <a:pt x="3276540" y="548131"/>
                </a:lnTo>
                <a:lnTo>
                  <a:pt x="3255864" y="507721"/>
                </a:lnTo>
                <a:lnTo>
                  <a:pt x="3234167" y="467933"/>
                </a:lnTo>
                <a:lnTo>
                  <a:pt x="3211466" y="428786"/>
                </a:lnTo>
                <a:lnTo>
                  <a:pt x="3187778" y="390297"/>
                </a:lnTo>
                <a:lnTo>
                  <a:pt x="3163121" y="352483"/>
                </a:lnTo>
                <a:lnTo>
                  <a:pt x="3137511" y="315361"/>
                </a:lnTo>
                <a:lnTo>
                  <a:pt x="3110967" y="278948"/>
                </a:lnTo>
                <a:lnTo>
                  <a:pt x="3083505" y="243263"/>
                </a:lnTo>
                <a:lnTo>
                  <a:pt x="3055143" y="208322"/>
                </a:lnTo>
                <a:lnTo>
                  <a:pt x="3025899" y="174142"/>
                </a:lnTo>
                <a:lnTo>
                  <a:pt x="2995788" y="140742"/>
                </a:lnTo>
                <a:lnTo>
                  <a:pt x="2964830" y="108137"/>
                </a:lnTo>
                <a:lnTo>
                  <a:pt x="2933040" y="76346"/>
                </a:lnTo>
                <a:lnTo>
                  <a:pt x="2900437" y="45386"/>
                </a:lnTo>
                <a:lnTo>
                  <a:pt x="2867038" y="15275"/>
                </a:lnTo>
                <a:lnTo>
                  <a:pt x="2849187" y="0"/>
                </a:lnTo>
                <a:close/>
              </a:path>
            </a:pathLst>
          </a:custGeom>
          <a:solidFill>
            <a:schemeClr val="accent1"/>
          </a:solidFill>
        </p:spPr>
        <p:txBody>
          <a:bodyPr wrap="square" lIns="0" tIns="0" rIns="0" bIns="0" rtlCol="0"/>
          <a:lstStyle/>
          <a:p>
            <a:endParaRPr dirty="0"/>
          </a:p>
        </p:txBody>
      </p:sp>
      <p:sp>
        <p:nvSpPr>
          <p:cNvPr id="8" name="object 3"/>
          <p:cNvSpPr/>
          <p:nvPr userDrawn="1"/>
        </p:nvSpPr>
        <p:spPr>
          <a:xfrm>
            <a:off x="0" y="837062"/>
            <a:ext cx="2282189" cy="3455670"/>
          </a:xfrm>
          <a:custGeom>
            <a:avLst/>
            <a:gdLst/>
            <a:ahLst/>
            <a:cxnLst/>
            <a:rect l="l" t="t" r="r" b="b"/>
            <a:pathLst>
              <a:path w="2282190" h="3455670">
                <a:moveTo>
                  <a:pt x="533317" y="0"/>
                </a:moveTo>
                <a:lnTo>
                  <a:pt x="488231" y="1100"/>
                </a:lnTo>
                <a:lnTo>
                  <a:pt x="443144" y="3378"/>
                </a:lnTo>
                <a:lnTo>
                  <a:pt x="398082" y="6837"/>
                </a:lnTo>
                <a:lnTo>
                  <a:pt x="353067" y="11481"/>
                </a:lnTo>
                <a:lnTo>
                  <a:pt x="308124" y="17314"/>
                </a:lnTo>
                <a:lnTo>
                  <a:pt x="263277" y="24339"/>
                </a:lnTo>
                <a:lnTo>
                  <a:pt x="218550" y="32561"/>
                </a:lnTo>
                <a:lnTo>
                  <a:pt x="173968" y="41983"/>
                </a:lnTo>
                <a:lnTo>
                  <a:pt x="129555" y="52610"/>
                </a:lnTo>
                <a:lnTo>
                  <a:pt x="85335" y="64444"/>
                </a:lnTo>
                <a:lnTo>
                  <a:pt x="41332" y="77490"/>
                </a:lnTo>
                <a:lnTo>
                  <a:pt x="0" y="90959"/>
                </a:lnTo>
                <a:lnTo>
                  <a:pt x="0" y="3363798"/>
                </a:lnTo>
                <a:lnTo>
                  <a:pt x="43369" y="3377827"/>
                </a:lnTo>
                <a:lnTo>
                  <a:pt x="86563" y="3390555"/>
                </a:lnTo>
                <a:lnTo>
                  <a:pt x="130047" y="3402151"/>
                </a:lnTo>
                <a:lnTo>
                  <a:pt x="173799" y="3412613"/>
                </a:lnTo>
                <a:lnTo>
                  <a:pt x="217793" y="3421935"/>
                </a:lnTo>
                <a:lnTo>
                  <a:pt x="262005" y="3430115"/>
                </a:lnTo>
                <a:lnTo>
                  <a:pt x="306411" y="3437148"/>
                </a:lnTo>
                <a:lnTo>
                  <a:pt x="350986" y="3443031"/>
                </a:lnTo>
                <a:lnTo>
                  <a:pt x="395708" y="3447759"/>
                </a:lnTo>
                <a:lnTo>
                  <a:pt x="440551" y="3451329"/>
                </a:lnTo>
                <a:lnTo>
                  <a:pt x="485491" y="3453737"/>
                </a:lnTo>
                <a:lnTo>
                  <a:pt x="530504" y="3454980"/>
                </a:lnTo>
                <a:lnTo>
                  <a:pt x="575565" y="3455053"/>
                </a:lnTo>
                <a:lnTo>
                  <a:pt x="620652" y="3453952"/>
                </a:lnTo>
                <a:lnTo>
                  <a:pt x="665739" y="3451674"/>
                </a:lnTo>
                <a:lnTo>
                  <a:pt x="710802" y="3448215"/>
                </a:lnTo>
                <a:lnTo>
                  <a:pt x="755817" y="3443571"/>
                </a:lnTo>
                <a:lnTo>
                  <a:pt x="800760" y="3437738"/>
                </a:lnTo>
                <a:lnTo>
                  <a:pt x="845607" y="3430713"/>
                </a:lnTo>
                <a:lnTo>
                  <a:pt x="890333" y="3422491"/>
                </a:lnTo>
                <a:lnTo>
                  <a:pt x="934914" y="3413069"/>
                </a:lnTo>
                <a:lnTo>
                  <a:pt x="979327" y="3402442"/>
                </a:lnTo>
                <a:lnTo>
                  <a:pt x="1023546" y="3390608"/>
                </a:lnTo>
                <a:lnTo>
                  <a:pt x="1067548" y="3377563"/>
                </a:lnTo>
                <a:lnTo>
                  <a:pt x="1111309" y="3363301"/>
                </a:lnTo>
                <a:lnTo>
                  <a:pt x="1154804" y="3347820"/>
                </a:lnTo>
                <a:lnTo>
                  <a:pt x="1198009" y="3331116"/>
                </a:lnTo>
                <a:lnTo>
                  <a:pt x="1240899" y="3313185"/>
                </a:lnTo>
                <a:lnTo>
                  <a:pt x="1283452" y="3294023"/>
                </a:lnTo>
                <a:lnTo>
                  <a:pt x="1325642" y="3273626"/>
                </a:lnTo>
                <a:lnTo>
                  <a:pt x="1367445" y="3251991"/>
                </a:lnTo>
                <a:lnTo>
                  <a:pt x="1408838" y="3229113"/>
                </a:lnTo>
                <a:lnTo>
                  <a:pt x="1449795" y="3204989"/>
                </a:lnTo>
                <a:lnTo>
                  <a:pt x="1490293" y="3179615"/>
                </a:lnTo>
                <a:lnTo>
                  <a:pt x="1530308" y="3152987"/>
                </a:lnTo>
                <a:lnTo>
                  <a:pt x="1569815" y="3125101"/>
                </a:lnTo>
                <a:lnTo>
                  <a:pt x="1608546" y="3096142"/>
                </a:lnTo>
                <a:lnTo>
                  <a:pt x="1646237" y="3066312"/>
                </a:lnTo>
                <a:lnTo>
                  <a:pt x="1682886" y="3035635"/>
                </a:lnTo>
                <a:lnTo>
                  <a:pt x="1718487" y="3004134"/>
                </a:lnTo>
                <a:lnTo>
                  <a:pt x="1753037" y="2971835"/>
                </a:lnTo>
                <a:lnTo>
                  <a:pt x="1786533" y="2938762"/>
                </a:lnTo>
                <a:lnTo>
                  <a:pt x="1818971" y="2904938"/>
                </a:lnTo>
                <a:lnTo>
                  <a:pt x="1850346" y="2870387"/>
                </a:lnTo>
                <a:lnTo>
                  <a:pt x="1880655" y="2835135"/>
                </a:lnTo>
                <a:lnTo>
                  <a:pt x="1909893" y="2799205"/>
                </a:lnTo>
                <a:lnTo>
                  <a:pt x="1938058" y="2762622"/>
                </a:lnTo>
                <a:lnTo>
                  <a:pt x="1965146" y="2725409"/>
                </a:lnTo>
                <a:lnTo>
                  <a:pt x="1991152" y="2687591"/>
                </a:lnTo>
                <a:lnTo>
                  <a:pt x="2016072" y="2649192"/>
                </a:lnTo>
                <a:lnTo>
                  <a:pt x="2039903" y="2610236"/>
                </a:lnTo>
                <a:lnTo>
                  <a:pt x="2062642" y="2570747"/>
                </a:lnTo>
                <a:lnTo>
                  <a:pt x="2084283" y="2530750"/>
                </a:lnTo>
                <a:lnTo>
                  <a:pt x="2104824" y="2490269"/>
                </a:lnTo>
                <a:lnTo>
                  <a:pt x="2124260" y="2449327"/>
                </a:lnTo>
                <a:lnTo>
                  <a:pt x="2142588" y="2407950"/>
                </a:lnTo>
                <a:lnTo>
                  <a:pt x="2159804" y="2366161"/>
                </a:lnTo>
                <a:lnTo>
                  <a:pt x="2175903" y="2323985"/>
                </a:lnTo>
                <a:lnTo>
                  <a:pt x="2190883" y="2281445"/>
                </a:lnTo>
                <a:lnTo>
                  <a:pt x="2204739" y="2238566"/>
                </a:lnTo>
                <a:lnTo>
                  <a:pt x="2217468" y="2195372"/>
                </a:lnTo>
                <a:lnTo>
                  <a:pt x="2229065" y="2151888"/>
                </a:lnTo>
                <a:lnTo>
                  <a:pt x="2239528" y="2108137"/>
                </a:lnTo>
                <a:lnTo>
                  <a:pt x="2248851" y="2064144"/>
                </a:lnTo>
                <a:lnTo>
                  <a:pt x="2257031" y="2019932"/>
                </a:lnTo>
                <a:lnTo>
                  <a:pt x="2264065" y="1975527"/>
                </a:lnTo>
                <a:lnTo>
                  <a:pt x="2269948" y="1930951"/>
                </a:lnTo>
                <a:lnTo>
                  <a:pt x="2274677" y="1886231"/>
                </a:lnTo>
                <a:lnTo>
                  <a:pt x="2278247" y="1841388"/>
                </a:lnTo>
                <a:lnTo>
                  <a:pt x="2280656" y="1796449"/>
                </a:lnTo>
                <a:lnTo>
                  <a:pt x="2281898" y="1751437"/>
                </a:lnTo>
                <a:lnTo>
                  <a:pt x="2281971" y="1706376"/>
                </a:lnTo>
                <a:lnTo>
                  <a:pt x="2280871" y="1661290"/>
                </a:lnTo>
                <a:lnTo>
                  <a:pt x="2278593" y="1616204"/>
                </a:lnTo>
                <a:lnTo>
                  <a:pt x="2275134" y="1571141"/>
                </a:lnTo>
                <a:lnTo>
                  <a:pt x="2270490" y="1526127"/>
                </a:lnTo>
                <a:lnTo>
                  <a:pt x="2264657" y="1481184"/>
                </a:lnTo>
                <a:lnTo>
                  <a:pt x="2257632" y="1436338"/>
                </a:lnTo>
                <a:lnTo>
                  <a:pt x="2249410" y="1391613"/>
                </a:lnTo>
                <a:lnTo>
                  <a:pt x="2239987" y="1347032"/>
                </a:lnTo>
                <a:lnTo>
                  <a:pt x="2229360" y="1302620"/>
                </a:lnTo>
                <a:lnTo>
                  <a:pt x="2217526" y="1258402"/>
                </a:lnTo>
                <a:lnTo>
                  <a:pt x="2204479" y="1214400"/>
                </a:lnTo>
                <a:lnTo>
                  <a:pt x="2190217" y="1170640"/>
                </a:lnTo>
                <a:lnTo>
                  <a:pt x="2174736" y="1127146"/>
                </a:lnTo>
                <a:lnTo>
                  <a:pt x="2158031" y="1083942"/>
                </a:lnTo>
                <a:lnTo>
                  <a:pt x="2140098" y="1041051"/>
                </a:lnTo>
                <a:lnTo>
                  <a:pt x="2120935" y="998499"/>
                </a:lnTo>
                <a:lnTo>
                  <a:pt x="2100537" y="956310"/>
                </a:lnTo>
                <a:lnTo>
                  <a:pt x="2078900" y="914507"/>
                </a:lnTo>
                <a:lnTo>
                  <a:pt x="2056021" y="873115"/>
                </a:lnTo>
                <a:lnTo>
                  <a:pt x="2031895" y="832157"/>
                </a:lnTo>
                <a:lnTo>
                  <a:pt x="2006519" y="791660"/>
                </a:lnTo>
                <a:lnTo>
                  <a:pt x="1979890" y="751645"/>
                </a:lnTo>
                <a:lnTo>
                  <a:pt x="1952002" y="712138"/>
                </a:lnTo>
                <a:lnTo>
                  <a:pt x="1923045" y="673407"/>
                </a:lnTo>
                <a:lnTo>
                  <a:pt x="1893216" y="635716"/>
                </a:lnTo>
                <a:lnTo>
                  <a:pt x="1862540" y="599067"/>
                </a:lnTo>
                <a:lnTo>
                  <a:pt x="1831041" y="563466"/>
                </a:lnTo>
                <a:lnTo>
                  <a:pt x="1798744" y="528916"/>
                </a:lnTo>
                <a:lnTo>
                  <a:pt x="1765672" y="495421"/>
                </a:lnTo>
                <a:lnTo>
                  <a:pt x="1731850" y="462984"/>
                </a:lnTo>
                <a:lnTo>
                  <a:pt x="1697301" y="431609"/>
                </a:lnTo>
                <a:lnTo>
                  <a:pt x="1662051" y="401301"/>
                </a:lnTo>
                <a:lnTo>
                  <a:pt x="1626122" y="372062"/>
                </a:lnTo>
                <a:lnTo>
                  <a:pt x="1589540" y="343898"/>
                </a:lnTo>
                <a:lnTo>
                  <a:pt x="1552329" y="316811"/>
                </a:lnTo>
                <a:lnTo>
                  <a:pt x="1514512" y="290806"/>
                </a:lnTo>
                <a:lnTo>
                  <a:pt x="1476115" y="265886"/>
                </a:lnTo>
                <a:lnTo>
                  <a:pt x="1437160" y="242055"/>
                </a:lnTo>
                <a:lnTo>
                  <a:pt x="1397673" y="219318"/>
                </a:lnTo>
                <a:lnTo>
                  <a:pt x="1357677" y="197677"/>
                </a:lnTo>
                <a:lnTo>
                  <a:pt x="1317197" y="177137"/>
                </a:lnTo>
                <a:lnTo>
                  <a:pt x="1276257" y="157701"/>
                </a:lnTo>
                <a:lnTo>
                  <a:pt x="1234881" y="139374"/>
                </a:lnTo>
                <a:lnTo>
                  <a:pt x="1193094" y="122159"/>
                </a:lnTo>
                <a:lnTo>
                  <a:pt x="1150918" y="106060"/>
                </a:lnTo>
                <a:lnTo>
                  <a:pt x="1108380" y="91081"/>
                </a:lnTo>
                <a:lnTo>
                  <a:pt x="1065502" y="77226"/>
                </a:lnTo>
                <a:lnTo>
                  <a:pt x="1022309" y="64498"/>
                </a:lnTo>
                <a:lnTo>
                  <a:pt x="978825" y="52901"/>
                </a:lnTo>
                <a:lnTo>
                  <a:pt x="935075" y="42439"/>
                </a:lnTo>
                <a:lnTo>
                  <a:pt x="891083" y="33117"/>
                </a:lnTo>
                <a:lnTo>
                  <a:pt x="846872" y="24937"/>
                </a:lnTo>
                <a:lnTo>
                  <a:pt x="802467" y="17904"/>
                </a:lnTo>
                <a:lnTo>
                  <a:pt x="757892" y="12021"/>
                </a:lnTo>
                <a:lnTo>
                  <a:pt x="713172" y="7293"/>
                </a:lnTo>
                <a:lnTo>
                  <a:pt x="668330" y="3723"/>
                </a:lnTo>
                <a:lnTo>
                  <a:pt x="623390" y="1315"/>
                </a:lnTo>
                <a:lnTo>
                  <a:pt x="578378" y="72"/>
                </a:lnTo>
                <a:lnTo>
                  <a:pt x="533317" y="0"/>
                </a:lnTo>
                <a:close/>
              </a:path>
            </a:pathLst>
          </a:custGeom>
          <a:solidFill>
            <a:schemeClr val="accent1"/>
          </a:solidFill>
        </p:spPr>
        <p:txBody>
          <a:bodyPr wrap="square" lIns="0" tIns="0" rIns="0" bIns="0" rtlCol="0"/>
          <a:lstStyle/>
          <a:p>
            <a:endParaRPr dirty="0"/>
          </a:p>
        </p:txBody>
      </p:sp>
      <p:sp>
        <p:nvSpPr>
          <p:cNvPr id="9" name="object 4"/>
          <p:cNvSpPr/>
          <p:nvPr userDrawn="1"/>
        </p:nvSpPr>
        <p:spPr>
          <a:xfrm>
            <a:off x="8905898" y="8159765"/>
            <a:ext cx="3455669" cy="3148964"/>
          </a:xfrm>
          <a:custGeom>
            <a:avLst/>
            <a:gdLst/>
            <a:ahLst/>
            <a:cxnLst/>
            <a:rect l="l" t="t" r="r" b="b"/>
            <a:pathLst>
              <a:path w="3455670" h="3148965">
                <a:moveTo>
                  <a:pt x="1705936" y="0"/>
                </a:moveTo>
                <a:lnTo>
                  <a:pt x="1660057" y="1191"/>
                </a:lnTo>
                <a:lnTo>
                  <a:pt x="1614346" y="3602"/>
                </a:lnTo>
                <a:lnTo>
                  <a:pt x="1568825" y="7221"/>
                </a:lnTo>
                <a:lnTo>
                  <a:pt x="1523515" y="12038"/>
                </a:lnTo>
                <a:lnTo>
                  <a:pt x="1478438" y="18041"/>
                </a:lnTo>
                <a:lnTo>
                  <a:pt x="1433616" y="25219"/>
                </a:lnTo>
                <a:lnTo>
                  <a:pt x="1389072" y="33560"/>
                </a:lnTo>
                <a:lnTo>
                  <a:pt x="1344826" y="43055"/>
                </a:lnTo>
                <a:lnTo>
                  <a:pt x="1300900" y="53692"/>
                </a:lnTo>
                <a:lnTo>
                  <a:pt x="1257317" y="65459"/>
                </a:lnTo>
                <a:lnTo>
                  <a:pt x="1214098" y="78345"/>
                </a:lnTo>
                <a:lnTo>
                  <a:pt x="1171266" y="92340"/>
                </a:lnTo>
                <a:lnTo>
                  <a:pt x="1128841" y="107432"/>
                </a:lnTo>
                <a:lnTo>
                  <a:pt x="1086845" y="123610"/>
                </a:lnTo>
                <a:lnTo>
                  <a:pt x="1045302" y="140863"/>
                </a:lnTo>
                <a:lnTo>
                  <a:pt x="1004231" y="159180"/>
                </a:lnTo>
                <a:lnTo>
                  <a:pt x="963656" y="178550"/>
                </a:lnTo>
                <a:lnTo>
                  <a:pt x="923597" y="198961"/>
                </a:lnTo>
                <a:lnTo>
                  <a:pt x="884078" y="220403"/>
                </a:lnTo>
                <a:lnTo>
                  <a:pt x="845118" y="242864"/>
                </a:lnTo>
                <a:lnTo>
                  <a:pt x="806742" y="266334"/>
                </a:lnTo>
                <a:lnTo>
                  <a:pt x="768969" y="290801"/>
                </a:lnTo>
                <a:lnTo>
                  <a:pt x="731822" y="316253"/>
                </a:lnTo>
                <a:lnTo>
                  <a:pt x="695324" y="342681"/>
                </a:lnTo>
                <a:lnTo>
                  <a:pt x="659494" y="370072"/>
                </a:lnTo>
                <a:lnTo>
                  <a:pt x="624357" y="398416"/>
                </a:lnTo>
                <a:lnTo>
                  <a:pt x="589932" y="427702"/>
                </a:lnTo>
                <a:lnTo>
                  <a:pt x="556243" y="457918"/>
                </a:lnTo>
                <a:lnTo>
                  <a:pt x="523311" y="489053"/>
                </a:lnTo>
                <a:lnTo>
                  <a:pt x="491157" y="521097"/>
                </a:lnTo>
                <a:lnTo>
                  <a:pt x="459804" y="554038"/>
                </a:lnTo>
                <a:lnTo>
                  <a:pt x="429273" y="587864"/>
                </a:lnTo>
                <a:lnTo>
                  <a:pt x="399587" y="622566"/>
                </a:lnTo>
                <a:lnTo>
                  <a:pt x="370766" y="658131"/>
                </a:lnTo>
                <a:lnTo>
                  <a:pt x="342834" y="694548"/>
                </a:lnTo>
                <a:lnTo>
                  <a:pt x="315798" y="731826"/>
                </a:lnTo>
                <a:lnTo>
                  <a:pt x="289719" y="769897"/>
                </a:lnTo>
                <a:lnTo>
                  <a:pt x="264581" y="808806"/>
                </a:lnTo>
                <a:lnTo>
                  <a:pt x="240417" y="848522"/>
                </a:lnTo>
                <a:lnTo>
                  <a:pt x="217251" y="889036"/>
                </a:lnTo>
                <a:lnTo>
                  <a:pt x="195103" y="930336"/>
                </a:lnTo>
                <a:lnTo>
                  <a:pt x="173996" y="972410"/>
                </a:lnTo>
                <a:lnTo>
                  <a:pt x="153952" y="1015248"/>
                </a:lnTo>
                <a:lnTo>
                  <a:pt x="134991" y="1058839"/>
                </a:lnTo>
                <a:lnTo>
                  <a:pt x="117137" y="1103171"/>
                </a:lnTo>
                <a:lnTo>
                  <a:pt x="100410" y="1148233"/>
                </a:lnTo>
                <a:lnTo>
                  <a:pt x="84833" y="1194014"/>
                </a:lnTo>
                <a:lnTo>
                  <a:pt x="70522" y="1240208"/>
                </a:lnTo>
                <a:lnTo>
                  <a:pt x="57565" y="1286495"/>
                </a:lnTo>
                <a:lnTo>
                  <a:pt x="45949" y="1332855"/>
                </a:lnTo>
                <a:lnTo>
                  <a:pt x="35665" y="1379265"/>
                </a:lnTo>
                <a:lnTo>
                  <a:pt x="26699" y="1425703"/>
                </a:lnTo>
                <a:lnTo>
                  <a:pt x="19043" y="1472149"/>
                </a:lnTo>
                <a:lnTo>
                  <a:pt x="12684" y="1518578"/>
                </a:lnTo>
                <a:lnTo>
                  <a:pt x="7611" y="1564971"/>
                </a:lnTo>
                <a:lnTo>
                  <a:pt x="3814" y="1611305"/>
                </a:lnTo>
                <a:lnTo>
                  <a:pt x="1280" y="1657559"/>
                </a:lnTo>
                <a:lnTo>
                  <a:pt x="0" y="1703710"/>
                </a:lnTo>
                <a:lnTo>
                  <a:pt x="19" y="1751993"/>
                </a:lnTo>
                <a:lnTo>
                  <a:pt x="1153" y="1795618"/>
                </a:lnTo>
                <a:lnTo>
                  <a:pt x="3564" y="1841330"/>
                </a:lnTo>
                <a:lnTo>
                  <a:pt x="7184" y="1886853"/>
                </a:lnTo>
                <a:lnTo>
                  <a:pt x="12001" y="1932165"/>
                </a:lnTo>
                <a:lnTo>
                  <a:pt x="18005" y="1977243"/>
                </a:lnTo>
                <a:lnTo>
                  <a:pt x="25183" y="2022066"/>
                </a:lnTo>
                <a:lnTo>
                  <a:pt x="33525" y="2066612"/>
                </a:lnTo>
                <a:lnTo>
                  <a:pt x="43021" y="2110859"/>
                </a:lnTo>
                <a:lnTo>
                  <a:pt x="53657" y="2154786"/>
                </a:lnTo>
                <a:lnTo>
                  <a:pt x="65425" y="2198370"/>
                </a:lnTo>
                <a:lnTo>
                  <a:pt x="78312" y="2241589"/>
                </a:lnTo>
                <a:lnTo>
                  <a:pt x="92307" y="2284423"/>
                </a:lnTo>
                <a:lnTo>
                  <a:pt x="107399" y="2326849"/>
                </a:lnTo>
                <a:lnTo>
                  <a:pt x="123578" y="2368845"/>
                </a:lnTo>
                <a:lnTo>
                  <a:pt x="140831" y="2410389"/>
                </a:lnTo>
                <a:lnTo>
                  <a:pt x="159148" y="2451460"/>
                </a:lnTo>
                <a:lnTo>
                  <a:pt x="178518" y="2492036"/>
                </a:lnTo>
                <a:lnTo>
                  <a:pt x="198929" y="2532095"/>
                </a:lnTo>
                <a:lnTo>
                  <a:pt x="220371" y="2571615"/>
                </a:lnTo>
                <a:lnTo>
                  <a:pt x="242832" y="2610574"/>
                </a:lnTo>
                <a:lnTo>
                  <a:pt x="266301" y="2648951"/>
                </a:lnTo>
                <a:lnTo>
                  <a:pt x="290768" y="2686723"/>
                </a:lnTo>
                <a:lnTo>
                  <a:pt x="316232" y="2723885"/>
                </a:lnTo>
                <a:lnTo>
                  <a:pt x="342647" y="2760368"/>
                </a:lnTo>
                <a:lnTo>
                  <a:pt x="370038" y="2796196"/>
                </a:lnTo>
                <a:lnTo>
                  <a:pt x="398381" y="2831333"/>
                </a:lnTo>
                <a:lnTo>
                  <a:pt x="427666" y="2865757"/>
                </a:lnTo>
                <a:lnTo>
                  <a:pt x="457881" y="2899445"/>
                </a:lnTo>
                <a:lnTo>
                  <a:pt x="489015" y="2932376"/>
                </a:lnTo>
                <a:lnTo>
                  <a:pt x="521058" y="2964529"/>
                </a:lnTo>
                <a:lnTo>
                  <a:pt x="553997" y="2995880"/>
                </a:lnTo>
                <a:lnTo>
                  <a:pt x="587822" y="3026409"/>
                </a:lnTo>
                <a:lnTo>
                  <a:pt x="622522" y="3056094"/>
                </a:lnTo>
                <a:lnTo>
                  <a:pt x="658085" y="3084913"/>
                </a:lnTo>
                <a:lnTo>
                  <a:pt x="694501" y="3112843"/>
                </a:lnTo>
                <a:lnTo>
                  <a:pt x="731758" y="3139864"/>
                </a:lnTo>
                <a:lnTo>
                  <a:pt x="744796" y="3148796"/>
                </a:lnTo>
                <a:lnTo>
                  <a:pt x="2710148" y="3148796"/>
                </a:lnTo>
                <a:lnTo>
                  <a:pt x="2760302" y="3113011"/>
                </a:lnTo>
                <a:lnTo>
                  <a:pt x="2796130" y="3085620"/>
                </a:lnTo>
                <a:lnTo>
                  <a:pt x="2831266" y="3057276"/>
                </a:lnTo>
                <a:lnTo>
                  <a:pt x="2865689" y="3027990"/>
                </a:lnTo>
                <a:lnTo>
                  <a:pt x="2899377" y="2997774"/>
                </a:lnTo>
                <a:lnTo>
                  <a:pt x="2932308" y="2966639"/>
                </a:lnTo>
                <a:lnTo>
                  <a:pt x="2964460" y="2934595"/>
                </a:lnTo>
                <a:lnTo>
                  <a:pt x="2995811" y="2901655"/>
                </a:lnTo>
                <a:lnTo>
                  <a:pt x="3026340" y="2867828"/>
                </a:lnTo>
                <a:lnTo>
                  <a:pt x="3056024" y="2833127"/>
                </a:lnTo>
                <a:lnTo>
                  <a:pt x="3084842" y="2797562"/>
                </a:lnTo>
                <a:lnTo>
                  <a:pt x="3112773" y="2761144"/>
                </a:lnTo>
                <a:lnTo>
                  <a:pt x="3139804" y="2723869"/>
                </a:lnTo>
                <a:lnTo>
                  <a:pt x="3165882" y="2685796"/>
                </a:lnTo>
                <a:lnTo>
                  <a:pt x="3191017" y="2646887"/>
                </a:lnTo>
                <a:lnTo>
                  <a:pt x="3215178" y="2607170"/>
                </a:lnTo>
                <a:lnTo>
                  <a:pt x="3238341" y="2566656"/>
                </a:lnTo>
                <a:lnTo>
                  <a:pt x="3260485" y="2525357"/>
                </a:lnTo>
                <a:lnTo>
                  <a:pt x="3281589" y="2483282"/>
                </a:lnTo>
                <a:lnTo>
                  <a:pt x="3301630" y="2440444"/>
                </a:lnTo>
                <a:lnTo>
                  <a:pt x="3320586" y="2396854"/>
                </a:lnTo>
                <a:lnTo>
                  <a:pt x="3338437" y="2352522"/>
                </a:lnTo>
                <a:lnTo>
                  <a:pt x="3355160" y="2307460"/>
                </a:lnTo>
                <a:lnTo>
                  <a:pt x="3370733" y="2261678"/>
                </a:lnTo>
                <a:lnTo>
                  <a:pt x="3385043" y="2215486"/>
                </a:lnTo>
                <a:lnTo>
                  <a:pt x="3398001" y="2169200"/>
                </a:lnTo>
                <a:lnTo>
                  <a:pt x="3409617" y="2122842"/>
                </a:lnTo>
                <a:lnTo>
                  <a:pt x="3419902" y="2076433"/>
                </a:lnTo>
                <a:lnTo>
                  <a:pt x="3428868" y="2029996"/>
                </a:lnTo>
                <a:lnTo>
                  <a:pt x="3436525" y="1983551"/>
                </a:lnTo>
                <a:lnTo>
                  <a:pt x="3442885" y="1937122"/>
                </a:lnTo>
                <a:lnTo>
                  <a:pt x="3447958" y="1890730"/>
                </a:lnTo>
                <a:lnTo>
                  <a:pt x="3451757" y="1844397"/>
                </a:lnTo>
                <a:lnTo>
                  <a:pt x="3454291" y="1798144"/>
                </a:lnTo>
                <a:lnTo>
                  <a:pt x="3455573" y="1751993"/>
                </a:lnTo>
                <a:lnTo>
                  <a:pt x="3455554" y="1703710"/>
                </a:lnTo>
                <a:lnTo>
                  <a:pt x="3454422" y="1660086"/>
                </a:lnTo>
                <a:lnTo>
                  <a:pt x="3452012" y="1614374"/>
                </a:lnTo>
                <a:lnTo>
                  <a:pt x="3448394" y="1568851"/>
                </a:lnTo>
                <a:lnTo>
                  <a:pt x="3443578" y="1523539"/>
                </a:lnTo>
                <a:lnTo>
                  <a:pt x="3437576" y="1478461"/>
                </a:lnTo>
                <a:lnTo>
                  <a:pt x="3430399" y="1433638"/>
                </a:lnTo>
                <a:lnTo>
                  <a:pt x="3422058" y="1389092"/>
                </a:lnTo>
                <a:lnTo>
                  <a:pt x="3412564" y="1344844"/>
                </a:lnTo>
                <a:lnTo>
                  <a:pt x="3401929" y="1300918"/>
                </a:lnTo>
                <a:lnTo>
                  <a:pt x="3390163" y="1257333"/>
                </a:lnTo>
                <a:lnTo>
                  <a:pt x="3377277" y="1214113"/>
                </a:lnTo>
                <a:lnTo>
                  <a:pt x="3363283" y="1171279"/>
                </a:lnTo>
                <a:lnTo>
                  <a:pt x="3348192" y="1128853"/>
                </a:lnTo>
                <a:lnTo>
                  <a:pt x="3332015" y="1086856"/>
                </a:lnTo>
                <a:lnTo>
                  <a:pt x="3314763" y="1045311"/>
                </a:lnTo>
                <a:lnTo>
                  <a:pt x="3296447" y="1004240"/>
                </a:lnTo>
                <a:lnTo>
                  <a:pt x="3277079" y="963663"/>
                </a:lnTo>
                <a:lnTo>
                  <a:pt x="3256668" y="923604"/>
                </a:lnTo>
                <a:lnTo>
                  <a:pt x="3235227" y="884083"/>
                </a:lnTo>
                <a:lnTo>
                  <a:pt x="3212767" y="845124"/>
                </a:lnTo>
                <a:lnTo>
                  <a:pt x="3189299" y="806746"/>
                </a:lnTo>
                <a:lnTo>
                  <a:pt x="3164833" y="768973"/>
                </a:lnTo>
                <a:lnTo>
                  <a:pt x="3139368" y="731807"/>
                </a:lnTo>
                <a:lnTo>
                  <a:pt x="3112955" y="695327"/>
                </a:lnTo>
                <a:lnTo>
                  <a:pt x="3085564" y="659497"/>
                </a:lnTo>
                <a:lnTo>
                  <a:pt x="3057221" y="624360"/>
                </a:lnTo>
                <a:lnTo>
                  <a:pt x="3027937" y="589935"/>
                </a:lnTo>
                <a:lnTo>
                  <a:pt x="2997722" y="556246"/>
                </a:lnTo>
                <a:lnTo>
                  <a:pt x="2966587" y="523314"/>
                </a:lnTo>
                <a:lnTo>
                  <a:pt x="2934545" y="491161"/>
                </a:lnTo>
                <a:lnTo>
                  <a:pt x="2901605" y="459809"/>
                </a:lnTo>
                <a:lnTo>
                  <a:pt x="2867779" y="429279"/>
                </a:lnTo>
                <a:lnTo>
                  <a:pt x="2833078" y="399593"/>
                </a:lnTo>
                <a:lnTo>
                  <a:pt x="2797514" y="370774"/>
                </a:lnTo>
                <a:lnTo>
                  <a:pt x="2761097" y="342843"/>
                </a:lnTo>
                <a:lnTo>
                  <a:pt x="2723839" y="315821"/>
                </a:lnTo>
                <a:lnTo>
                  <a:pt x="2685750" y="289731"/>
                </a:lnTo>
                <a:lnTo>
                  <a:pt x="2646842" y="264595"/>
                </a:lnTo>
                <a:lnTo>
                  <a:pt x="2607125" y="240434"/>
                </a:lnTo>
                <a:lnTo>
                  <a:pt x="2566612" y="217270"/>
                </a:lnTo>
                <a:lnTo>
                  <a:pt x="2525313" y="195125"/>
                </a:lnTo>
                <a:lnTo>
                  <a:pt x="2483239" y="174021"/>
                </a:lnTo>
                <a:lnTo>
                  <a:pt x="2440401" y="153979"/>
                </a:lnTo>
                <a:lnTo>
                  <a:pt x="2396811" y="135022"/>
                </a:lnTo>
                <a:lnTo>
                  <a:pt x="2352479" y="117171"/>
                </a:lnTo>
                <a:lnTo>
                  <a:pt x="2307417" y="100448"/>
                </a:lnTo>
                <a:lnTo>
                  <a:pt x="2261636" y="84875"/>
                </a:lnTo>
                <a:lnTo>
                  <a:pt x="2215444" y="70565"/>
                </a:lnTo>
                <a:lnTo>
                  <a:pt x="2169159" y="57607"/>
                </a:lnTo>
                <a:lnTo>
                  <a:pt x="2122801" y="45992"/>
                </a:lnTo>
                <a:lnTo>
                  <a:pt x="2076393" y="35707"/>
                </a:lnTo>
                <a:lnTo>
                  <a:pt x="2029957" y="26741"/>
                </a:lnTo>
                <a:lnTo>
                  <a:pt x="1983514" y="19084"/>
                </a:lnTo>
                <a:lnTo>
                  <a:pt x="1937086" y="12725"/>
                </a:lnTo>
                <a:lnTo>
                  <a:pt x="1890695" y="7652"/>
                </a:lnTo>
                <a:lnTo>
                  <a:pt x="1844363" y="3854"/>
                </a:lnTo>
                <a:lnTo>
                  <a:pt x="1798111" y="1320"/>
                </a:lnTo>
                <a:lnTo>
                  <a:pt x="1751962" y="39"/>
                </a:lnTo>
                <a:lnTo>
                  <a:pt x="1705936" y="0"/>
                </a:lnTo>
                <a:close/>
              </a:path>
            </a:pathLst>
          </a:custGeom>
          <a:solidFill>
            <a:schemeClr val="accent1"/>
          </a:solidFill>
        </p:spPr>
        <p:txBody>
          <a:bodyPr wrap="square" lIns="0" tIns="0" rIns="0" bIns="0" rtlCol="0"/>
          <a:lstStyle/>
          <a:p>
            <a:endParaRPr dirty="0"/>
          </a:p>
        </p:txBody>
      </p:sp>
      <p:sp>
        <p:nvSpPr>
          <p:cNvPr id="10" name="object 5"/>
          <p:cNvSpPr/>
          <p:nvPr userDrawn="1"/>
        </p:nvSpPr>
        <p:spPr>
          <a:xfrm>
            <a:off x="8905898" y="4111699"/>
            <a:ext cx="3455669" cy="3456303"/>
          </a:xfrm>
          <a:custGeom>
            <a:avLst/>
            <a:gdLst/>
            <a:ahLst/>
            <a:cxnLst/>
            <a:rect l="l" t="t" r="r" b="b"/>
            <a:pathLst>
              <a:path w="3455670" h="3456304">
                <a:moveTo>
                  <a:pt x="1749669" y="0"/>
                </a:moveTo>
                <a:lnTo>
                  <a:pt x="1703641" y="39"/>
                </a:lnTo>
                <a:lnTo>
                  <a:pt x="1657489" y="1321"/>
                </a:lnTo>
                <a:lnTo>
                  <a:pt x="1611235" y="3855"/>
                </a:lnTo>
                <a:lnTo>
                  <a:pt x="1564900" y="7654"/>
                </a:lnTo>
                <a:lnTo>
                  <a:pt x="1518506" y="12728"/>
                </a:lnTo>
                <a:lnTo>
                  <a:pt x="1472074" y="19087"/>
                </a:lnTo>
                <a:lnTo>
                  <a:pt x="1425628" y="26745"/>
                </a:lnTo>
                <a:lnTo>
                  <a:pt x="1379188" y="35710"/>
                </a:lnTo>
                <a:lnTo>
                  <a:pt x="1332776" y="45995"/>
                </a:lnTo>
                <a:lnTo>
                  <a:pt x="1286415" y="57611"/>
                </a:lnTo>
                <a:lnTo>
                  <a:pt x="1240126" y="70569"/>
                </a:lnTo>
                <a:lnTo>
                  <a:pt x="1193930" y="84879"/>
                </a:lnTo>
                <a:lnTo>
                  <a:pt x="1148153" y="100452"/>
                </a:lnTo>
                <a:lnTo>
                  <a:pt x="1103094" y="117175"/>
                </a:lnTo>
                <a:lnTo>
                  <a:pt x="1058766" y="135026"/>
                </a:lnTo>
                <a:lnTo>
                  <a:pt x="1015179" y="153983"/>
                </a:lnTo>
                <a:lnTo>
                  <a:pt x="972345" y="174025"/>
                </a:lnTo>
                <a:lnTo>
                  <a:pt x="930273" y="195129"/>
                </a:lnTo>
                <a:lnTo>
                  <a:pt x="888977" y="217274"/>
                </a:lnTo>
                <a:lnTo>
                  <a:pt x="848466" y="240438"/>
                </a:lnTo>
                <a:lnTo>
                  <a:pt x="808751" y="264599"/>
                </a:lnTo>
                <a:lnTo>
                  <a:pt x="769845" y="289736"/>
                </a:lnTo>
                <a:lnTo>
                  <a:pt x="731758" y="315825"/>
                </a:lnTo>
                <a:lnTo>
                  <a:pt x="694501" y="342847"/>
                </a:lnTo>
                <a:lnTo>
                  <a:pt x="658085" y="370778"/>
                </a:lnTo>
                <a:lnTo>
                  <a:pt x="622522" y="399598"/>
                </a:lnTo>
                <a:lnTo>
                  <a:pt x="587822" y="429283"/>
                </a:lnTo>
                <a:lnTo>
                  <a:pt x="553997" y="459813"/>
                </a:lnTo>
                <a:lnTo>
                  <a:pt x="521058" y="491165"/>
                </a:lnTo>
                <a:lnTo>
                  <a:pt x="489015" y="523318"/>
                </a:lnTo>
                <a:lnTo>
                  <a:pt x="457881" y="556250"/>
                </a:lnTo>
                <a:lnTo>
                  <a:pt x="427666" y="589940"/>
                </a:lnTo>
                <a:lnTo>
                  <a:pt x="398381" y="624364"/>
                </a:lnTo>
                <a:lnTo>
                  <a:pt x="370038" y="659502"/>
                </a:lnTo>
                <a:lnTo>
                  <a:pt x="342647" y="695331"/>
                </a:lnTo>
                <a:lnTo>
                  <a:pt x="316220" y="731830"/>
                </a:lnTo>
                <a:lnTo>
                  <a:pt x="290768" y="768977"/>
                </a:lnTo>
                <a:lnTo>
                  <a:pt x="266301" y="806750"/>
                </a:lnTo>
                <a:lnTo>
                  <a:pt x="242832" y="845128"/>
                </a:lnTo>
                <a:lnTo>
                  <a:pt x="220371" y="884088"/>
                </a:lnTo>
                <a:lnTo>
                  <a:pt x="198929" y="923608"/>
                </a:lnTo>
                <a:lnTo>
                  <a:pt x="178518" y="963668"/>
                </a:lnTo>
                <a:lnTo>
                  <a:pt x="159148" y="1004244"/>
                </a:lnTo>
                <a:lnTo>
                  <a:pt x="140831" y="1045316"/>
                </a:lnTo>
                <a:lnTo>
                  <a:pt x="123578" y="1086861"/>
                </a:lnTo>
                <a:lnTo>
                  <a:pt x="107399" y="1128857"/>
                </a:lnTo>
                <a:lnTo>
                  <a:pt x="92307" y="1171283"/>
                </a:lnTo>
                <a:lnTo>
                  <a:pt x="78312" y="1214117"/>
                </a:lnTo>
                <a:lnTo>
                  <a:pt x="65425" y="1257337"/>
                </a:lnTo>
                <a:lnTo>
                  <a:pt x="53657" y="1300922"/>
                </a:lnTo>
                <a:lnTo>
                  <a:pt x="43021" y="1344849"/>
                </a:lnTo>
                <a:lnTo>
                  <a:pt x="33525" y="1389096"/>
                </a:lnTo>
                <a:lnTo>
                  <a:pt x="25183" y="1433642"/>
                </a:lnTo>
                <a:lnTo>
                  <a:pt x="18005" y="1478465"/>
                </a:lnTo>
                <a:lnTo>
                  <a:pt x="12001" y="1523543"/>
                </a:lnTo>
                <a:lnTo>
                  <a:pt x="7184" y="1568855"/>
                </a:lnTo>
                <a:lnTo>
                  <a:pt x="3564" y="1614378"/>
                </a:lnTo>
                <a:lnTo>
                  <a:pt x="1153" y="1660090"/>
                </a:lnTo>
                <a:lnTo>
                  <a:pt x="19" y="1703714"/>
                </a:lnTo>
                <a:lnTo>
                  <a:pt x="0" y="1751997"/>
                </a:lnTo>
                <a:lnTo>
                  <a:pt x="1280" y="1798148"/>
                </a:lnTo>
                <a:lnTo>
                  <a:pt x="3814" y="1844401"/>
                </a:lnTo>
                <a:lnTo>
                  <a:pt x="7611" y="1890734"/>
                </a:lnTo>
                <a:lnTo>
                  <a:pt x="12684" y="1937127"/>
                </a:lnTo>
                <a:lnTo>
                  <a:pt x="19043" y="1983556"/>
                </a:lnTo>
                <a:lnTo>
                  <a:pt x="26699" y="2030000"/>
                </a:lnTo>
                <a:lnTo>
                  <a:pt x="35665" y="2076437"/>
                </a:lnTo>
                <a:lnTo>
                  <a:pt x="45949" y="2122846"/>
                </a:lnTo>
                <a:lnTo>
                  <a:pt x="57565" y="2169204"/>
                </a:lnTo>
                <a:lnTo>
                  <a:pt x="70522" y="2215490"/>
                </a:lnTo>
                <a:lnTo>
                  <a:pt x="84833" y="2261682"/>
                </a:lnTo>
                <a:lnTo>
                  <a:pt x="100410" y="2307464"/>
                </a:lnTo>
                <a:lnTo>
                  <a:pt x="117137" y="2352526"/>
                </a:lnTo>
                <a:lnTo>
                  <a:pt x="134991" y="2396858"/>
                </a:lnTo>
                <a:lnTo>
                  <a:pt x="153952" y="2440448"/>
                </a:lnTo>
                <a:lnTo>
                  <a:pt x="173996" y="2483286"/>
                </a:lnTo>
                <a:lnTo>
                  <a:pt x="195103" y="2525361"/>
                </a:lnTo>
                <a:lnTo>
                  <a:pt x="217251" y="2566660"/>
                </a:lnTo>
                <a:lnTo>
                  <a:pt x="240417" y="2607174"/>
                </a:lnTo>
                <a:lnTo>
                  <a:pt x="264581" y="2646891"/>
                </a:lnTo>
                <a:lnTo>
                  <a:pt x="289719" y="2685800"/>
                </a:lnTo>
                <a:lnTo>
                  <a:pt x="315811" y="2723889"/>
                </a:lnTo>
                <a:lnTo>
                  <a:pt x="342834" y="2761148"/>
                </a:lnTo>
                <a:lnTo>
                  <a:pt x="370766" y="2797566"/>
                </a:lnTo>
                <a:lnTo>
                  <a:pt x="399587" y="2833131"/>
                </a:lnTo>
                <a:lnTo>
                  <a:pt x="429273" y="2867832"/>
                </a:lnTo>
                <a:lnTo>
                  <a:pt x="459804" y="2901659"/>
                </a:lnTo>
                <a:lnTo>
                  <a:pt x="491157" y="2934599"/>
                </a:lnTo>
                <a:lnTo>
                  <a:pt x="523311" y="2966643"/>
                </a:lnTo>
                <a:lnTo>
                  <a:pt x="556243" y="2997778"/>
                </a:lnTo>
                <a:lnTo>
                  <a:pt x="589932" y="3027994"/>
                </a:lnTo>
                <a:lnTo>
                  <a:pt x="624357" y="3057280"/>
                </a:lnTo>
                <a:lnTo>
                  <a:pt x="659494" y="3085624"/>
                </a:lnTo>
                <a:lnTo>
                  <a:pt x="695324" y="3113015"/>
                </a:lnTo>
                <a:lnTo>
                  <a:pt x="731822" y="3139443"/>
                </a:lnTo>
                <a:lnTo>
                  <a:pt x="768969" y="3164895"/>
                </a:lnTo>
                <a:lnTo>
                  <a:pt x="806742" y="3189362"/>
                </a:lnTo>
                <a:lnTo>
                  <a:pt x="845118" y="3212831"/>
                </a:lnTo>
                <a:lnTo>
                  <a:pt x="884078" y="3235292"/>
                </a:lnTo>
                <a:lnTo>
                  <a:pt x="923597" y="3256734"/>
                </a:lnTo>
                <a:lnTo>
                  <a:pt x="963656" y="3277145"/>
                </a:lnTo>
                <a:lnTo>
                  <a:pt x="1004231" y="3296515"/>
                </a:lnTo>
                <a:lnTo>
                  <a:pt x="1045302" y="3314832"/>
                </a:lnTo>
                <a:lnTo>
                  <a:pt x="1086845" y="3332085"/>
                </a:lnTo>
                <a:lnTo>
                  <a:pt x="1128841" y="3348263"/>
                </a:lnTo>
                <a:lnTo>
                  <a:pt x="1171266" y="3363355"/>
                </a:lnTo>
                <a:lnTo>
                  <a:pt x="1214098" y="3377349"/>
                </a:lnTo>
                <a:lnTo>
                  <a:pt x="1257317" y="3390235"/>
                </a:lnTo>
                <a:lnTo>
                  <a:pt x="1300900" y="3402002"/>
                </a:lnTo>
                <a:lnTo>
                  <a:pt x="1344826" y="3412638"/>
                </a:lnTo>
                <a:lnTo>
                  <a:pt x="1389072" y="3422133"/>
                </a:lnTo>
                <a:lnTo>
                  <a:pt x="1433616" y="3430475"/>
                </a:lnTo>
                <a:lnTo>
                  <a:pt x="1478438" y="3437652"/>
                </a:lnTo>
                <a:lnTo>
                  <a:pt x="1523515" y="3443655"/>
                </a:lnTo>
                <a:lnTo>
                  <a:pt x="1568825" y="3448471"/>
                </a:lnTo>
                <a:lnTo>
                  <a:pt x="1614346" y="3452090"/>
                </a:lnTo>
                <a:lnTo>
                  <a:pt x="1660057" y="3454501"/>
                </a:lnTo>
                <a:lnTo>
                  <a:pt x="1705936" y="3455692"/>
                </a:lnTo>
                <a:lnTo>
                  <a:pt x="1751962" y="3455652"/>
                </a:lnTo>
                <a:lnTo>
                  <a:pt x="1798111" y="3454371"/>
                </a:lnTo>
                <a:lnTo>
                  <a:pt x="1844363" y="3451836"/>
                </a:lnTo>
                <a:lnTo>
                  <a:pt x="1890695" y="3448038"/>
                </a:lnTo>
                <a:lnTo>
                  <a:pt x="1937086" y="3442964"/>
                </a:lnTo>
                <a:lnTo>
                  <a:pt x="1983514" y="3436605"/>
                </a:lnTo>
                <a:lnTo>
                  <a:pt x="2029957" y="3428947"/>
                </a:lnTo>
                <a:lnTo>
                  <a:pt x="2076393" y="3419982"/>
                </a:lnTo>
                <a:lnTo>
                  <a:pt x="2122801" y="3409696"/>
                </a:lnTo>
                <a:lnTo>
                  <a:pt x="2169159" y="3398080"/>
                </a:lnTo>
                <a:lnTo>
                  <a:pt x="2215444" y="3385122"/>
                </a:lnTo>
                <a:lnTo>
                  <a:pt x="2261636" y="3370811"/>
                </a:lnTo>
                <a:lnTo>
                  <a:pt x="2307417" y="3355238"/>
                </a:lnTo>
                <a:lnTo>
                  <a:pt x="2352479" y="3338515"/>
                </a:lnTo>
                <a:lnTo>
                  <a:pt x="2396811" y="3320664"/>
                </a:lnTo>
                <a:lnTo>
                  <a:pt x="2440401" y="3301707"/>
                </a:lnTo>
                <a:lnTo>
                  <a:pt x="2483239" y="3281666"/>
                </a:lnTo>
                <a:lnTo>
                  <a:pt x="2525313" y="3260562"/>
                </a:lnTo>
                <a:lnTo>
                  <a:pt x="2566612" y="3238418"/>
                </a:lnTo>
                <a:lnTo>
                  <a:pt x="2607125" y="3215254"/>
                </a:lnTo>
                <a:lnTo>
                  <a:pt x="2646842" y="3191094"/>
                </a:lnTo>
                <a:lnTo>
                  <a:pt x="2685750" y="3165958"/>
                </a:lnTo>
                <a:lnTo>
                  <a:pt x="2723839" y="3139869"/>
                </a:lnTo>
                <a:lnTo>
                  <a:pt x="2761097" y="3112848"/>
                </a:lnTo>
                <a:lnTo>
                  <a:pt x="2797514" y="3084917"/>
                </a:lnTo>
                <a:lnTo>
                  <a:pt x="2833078" y="3056098"/>
                </a:lnTo>
                <a:lnTo>
                  <a:pt x="2867779" y="3026413"/>
                </a:lnTo>
                <a:lnTo>
                  <a:pt x="2901605" y="2995884"/>
                </a:lnTo>
                <a:lnTo>
                  <a:pt x="2934545" y="2964533"/>
                </a:lnTo>
                <a:lnTo>
                  <a:pt x="2966587" y="2932380"/>
                </a:lnTo>
                <a:lnTo>
                  <a:pt x="2997722" y="2899449"/>
                </a:lnTo>
                <a:lnTo>
                  <a:pt x="3027937" y="2865761"/>
                </a:lnTo>
                <a:lnTo>
                  <a:pt x="3057221" y="2831337"/>
                </a:lnTo>
                <a:lnTo>
                  <a:pt x="3085564" y="2796200"/>
                </a:lnTo>
                <a:lnTo>
                  <a:pt x="3112955" y="2760372"/>
                </a:lnTo>
                <a:lnTo>
                  <a:pt x="3139381" y="2723873"/>
                </a:lnTo>
                <a:lnTo>
                  <a:pt x="3164833" y="2686727"/>
                </a:lnTo>
                <a:lnTo>
                  <a:pt x="3189299" y="2648955"/>
                </a:lnTo>
                <a:lnTo>
                  <a:pt x="3212767" y="2610578"/>
                </a:lnTo>
                <a:lnTo>
                  <a:pt x="3235227" y="2571619"/>
                </a:lnTo>
                <a:lnTo>
                  <a:pt x="3256668" y="2532099"/>
                </a:lnTo>
                <a:lnTo>
                  <a:pt x="3277079" y="2492040"/>
                </a:lnTo>
                <a:lnTo>
                  <a:pt x="3296447" y="2451464"/>
                </a:lnTo>
                <a:lnTo>
                  <a:pt x="3314763" y="2410393"/>
                </a:lnTo>
                <a:lnTo>
                  <a:pt x="3332015" y="2368849"/>
                </a:lnTo>
                <a:lnTo>
                  <a:pt x="3348192" y="2326853"/>
                </a:lnTo>
                <a:lnTo>
                  <a:pt x="3363283" y="2284427"/>
                </a:lnTo>
                <a:lnTo>
                  <a:pt x="3377277" y="2241594"/>
                </a:lnTo>
                <a:lnTo>
                  <a:pt x="3390163" y="2198374"/>
                </a:lnTo>
                <a:lnTo>
                  <a:pt x="3401929" y="2154790"/>
                </a:lnTo>
                <a:lnTo>
                  <a:pt x="3412564" y="2110863"/>
                </a:lnTo>
                <a:lnTo>
                  <a:pt x="3422058" y="2066616"/>
                </a:lnTo>
                <a:lnTo>
                  <a:pt x="3430399" y="2022070"/>
                </a:lnTo>
                <a:lnTo>
                  <a:pt x="3437576" y="1977247"/>
                </a:lnTo>
                <a:lnTo>
                  <a:pt x="3443578" y="1932169"/>
                </a:lnTo>
                <a:lnTo>
                  <a:pt x="3448394" y="1886858"/>
                </a:lnTo>
                <a:lnTo>
                  <a:pt x="3452012" y="1841334"/>
                </a:lnTo>
                <a:lnTo>
                  <a:pt x="3454422" y="1795622"/>
                </a:lnTo>
                <a:lnTo>
                  <a:pt x="3455555" y="1751997"/>
                </a:lnTo>
                <a:lnTo>
                  <a:pt x="3455573" y="1703714"/>
                </a:lnTo>
                <a:lnTo>
                  <a:pt x="3454291" y="1657563"/>
                </a:lnTo>
                <a:lnTo>
                  <a:pt x="3451757" y="1611310"/>
                </a:lnTo>
                <a:lnTo>
                  <a:pt x="3447958" y="1564975"/>
                </a:lnTo>
                <a:lnTo>
                  <a:pt x="3442885" y="1518583"/>
                </a:lnTo>
                <a:lnTo>
                  <a:pt x="3436525" y="1472153"/>
                </a:lnTo>
                <a:lnTo>
                  <a:pt x="3428868" y="1425708"/>
                </a:lnTo>
                <a:lnTo>
                  <a:pt x="3419902" y="1379269"/>
                </a:lnTo>
                <a:lnTo>
                  <a:pt x="3409617" y="1332859"/>
                </a:lnTo>
                <a:lnTo>
                  <a:pt x="3398001" y="1286500"/>
                </a:lnTo>
                <a:lnTo>
                  <a:pt x="3385043" y="1240212"/>
                </a:lnTo>
                <a:lnTo>
                  <a:pt x="3370733" y="1194018"/>
                </a:lnTo>
                <a:lnTo>
                  <a:pt x="3355159" y="1148235"/>
                </a:lnTo>
                <a:lnTo>
                  <a:pt x="3338436" y="1103171"/>
                </a:lnTo>
                <a:lnTo>
                  <a:pt x="3320585" y="1058837"/>
                </a:lnTo>
                <a:lnTo>
                  <a:pt x="3301628" y="1015245"/>
                </a:lnTo>
                <a:lnTo>
                  <a:pt x="3281586" y="972406"/>
                </a:lnTo>
                <a:lnTo>
                  <a:pt x="3260482" y="930330"/>
                </a:lnTo>
                <a:lnTo>
                  <a:pt x="3238338" y="889029"/>
                </a:lnTo>
                <a:lnTo>
                  <a:pt x="3215174" y="848514"/>
                </a:lnTo>
                <a:lnTo>
                  <a:pt x="3191014" y="808796"/>
                </a:lnTo>
                <a:lnTo>
                  <a:pt x="3165878" y="769886"/>
                </a:lnTo>
                <a:lnTo>
                  <a:pt x="3139789" y="731796"/>
                </a:lnTo>
                <a:lnTo>
                  <a:pt x="3112768" y="694536"/>
                </a:lnTo>
                <a:lnTo>
                  <a:pt x="3084838" y="658118"/>
                </a:lnTo>
                <a:lnTo>
                  <a:pt x="3056020" y="622552"/>
                </a:lnTo>
                <a:lnTo>
                  <a:pt x="3026335" y="587851"/>
                </a:lnTo>
                <a:lnTo>
                  <a:pt x="2995807" y="554024"/>
                </a:lnTo>
                <a:lnTo>
                  <a:pt x="2964455" y="521083"/>
                </a:lnTo>
                <a:lnTo>
                  <a:pt x="2932303" y="489039"/>
                </a:lnTo>
                <a:lnTo>
                  <a:pt x="2899373" y="457904"/>
                </a:lnTo>
                <a:lnTo>
                  <a:pt x="2865685" y="427688"/>
                </a:lnTo>
                <a:lnTo>
                  <a:pt x="2831262" y="398402"/>
                </a:lnTo>
                <a:lnTo>
                  <a:pt x="2796125" y="370058"/>
                </a:lnTo>
                <a:lnTo>
                  <a:pt x="2760297" y="342667"/>
                </a:lnTo>
                <a:lnTo>
                  <a:pt x="2723799" y="316240"/>
                </a:lnTo>
                <a:lnTo>
                  <a:pt x="2686653" y="290787"/>
                </a:lnTo>
                <a:lnTo>
                  <a:pt x="2648882" y="266321"/>
                </a:lnTo>
                <a:lnTo>
                  <a:pt x="2610505" y="242852"/>
                </a:lnTo>
                <a:lnTo>
                  <a:pt x="2571546" y="220391"/>
                </a:lnTo>
                <a:lnTo>
                  <a:pt x="2532027" y="198949"/>
                </a:lnTo>
                <a:lnTo>
                  <a:pt x="2491969" y="178539"/>
                </a:lnTo>
                <a:lnTo>
                  <a:pt x="2451393" y="159169"/>
                </a:lnTo>
                <a:lnTo>
                  <a:pt x="2410323" y="140853"/>
                </a:lnTo>
                <a:lnTo>
                  <a:pt x="2368779" y="123601"/>
                </a:lnTo>
                <a:lnTo>
                  <a:pt x="2326783" y="107423"/>
                </a:lnTo>
                <a:lnTo>
                  <a:pt x="2284357" y="92332"/>
                </a:lnTo>
                <a:lnTo>
                  <a:pt x="2241524" y="78338"/>
                </a:lnTo>
                <a:lnTo>
                  <a:pt x="2198304" y="65452"/>
                </a:lnTo>
                <a:lnTo>
                  <a:pt x="2154720" y="53685"/>
                </a:lnTo>
                <a:lnTo>
                  <a:pt x="2110794" y="43050"/>
                </a:lnTo>
                <a:lnTo>
                  <a:pt x="2066547" y="33556"/>
                </a:lnTo>
                <a:lnTo>
                  <a:pt x="2022000" y="25215"/>
                </a:lnTo>
                <a:lnTo>
                  <a:pt x="1977177" y="18037"/>
                </a:lnTo>
                <a:lnTo>
                  <a:pt x="1932099" y="12035"/>
                </a:lnTo>
                <a:lnTo>
                  <a:pt x="1886787" y="7219"/>
                </a:lnTo>
                <a:lnTo>
                  <a:pt x="1841263" y="3601"/>
                </a:lnTo>
                <a:lnTo>
                  <a:pt x="1795550" y="1190"/>
                </a:lnTo>
                <a:lnTo>
                  <a:pt x="1749669" y="0"/>
                </a:lnTo>
                <a:close/>
              </a:path>
            </a:pathLst>
          </a:custGeom>
          <a:solidFill>
            <a:schemeClr val="accent1"/>
          </a:solidFill>
        </p:spPr>
        <p:txBody>
          <a:bodyPr wrap="square" lIns="0" tIns="0" rIns="0" bIns="0" rtlCol="0"/>
          <a:lstStyle/>
          <a:p>
            <a:endParaRPr dirty="0"/>
          </a:p>
        </p:txBody>
      </p:sp>
      <p:sp>
        <p:nvSpPr>
          <p:cNvPr id="11" name="object 6"/>
          <p:cNvSpPr/>
          <p:nvPr userDrawn="1"/>
        </p:nvSpPr>
        <p:spPr>
          <a:xfrm>
            <a:off x="6526875" y="837062"/>
            <a:ext cx="3455036" cy="3455670"/>
          </a:xfrm>
          <a:custGeom>
            <a:avLst/>
            <a:gdLst/>
            <a:ahLst/>
            <a:cxnLst/>
            <a:rect l="l" t="t" r="r" b="b"/>
            <a:pathLst>
              <a:path w="3455034" h="3455670">
                <a:moveTo>
                  <a:pt x="1748577" y="0"/>
                </a:moveTo>
                <a:lnTo>
                  <a:pt x="1703514" y="72"/>
                </a:lnTo>
                <a:lnTo>
                  <a:pt x="1658500" y="1315"/>
                </a:lnTo>
                <a:lnTo>
                  <a:pt x="1613559" y="3723"/>
                </a:lnTo>
                <a:lnTo>
                  <a:pt x="1568715" y="7293"/>
                </a:lnTo>
                <a:lnTo>
                  <a:pt x="1523992" y="12021"/>
                </a:lnTo>
                <a:lnTo>
                  <a:pt x="1479416" y="17904"/>
                </a:lnTo>
                <a:lnTo>
                  <a:pt x="1435009" y="24937"/>
                </a:lnTo>
                <a:lnTo>
                  <a:pt x="1390796" y="33117"/>
                </a:lnTo>
                <a:lnTo>
                  <a:pt x="1346801" y="42439"/>
                </a:lnTo>
                <a:lnTo>
                  <a:pt x="1303049" y="52901"/>
                </a:lnTo>
                <a:lnTo>
                  <a:pt x="1259564" y="64498"/>
                </a:lnTo>
                <a:lnTo>
                  <a:pt x="1216369" y="77226"/>
                </a:lnTo>
                <a:lnTo>
                  <a:pt x="1173489" y="91081"/>
                </a:lnTo>
                <a:lnTo>
                  <a:pt x="1130949" y="106060"/>
                </a:lnTo>
                <a:lnTo>
                  <a:pt x="1088772" y="122159"/>
                </a:lnTo>
                <a:lnTo>
                  <a:pt x="1046982" y="139374"/>
                </a:lnTo>
                <a:lnTo>
                  <a:pt x="1005604" y="157701"/>
                </a:lnTo>
                <a:lnTo>
                  <a:pt x="964663" y="177137"/>
                </a:lnTo>
                <a:lnTo>
                  <a:pt x="924181" y="197677"/>
                </a:lnTo>
                <a:lnTo>
                  <a:pt x="884184" y="219318"/>
                </a:lnTo>
                <a:lnTo>
                  <a:pt x="844695" y="242055"/>
                </a:lnTo>
                <a:lnTo>
                  <a:pt x="805739" y="265886"/>
                </a:lnTo>
                <a:lnTo>
                  <a:pt x="767340" y="290806"/>
                </a:lnTo>
                <a:lnTo>
                  <a:pt x="729522" y="316811"/>
                </a:lnTo>
                <a:lnTo>
                  <a:pt x="692310" y="343898"/>
                </a:lnTo>
                <a:lnTo>
                  <a:pt x="655727" y="372062"/>
                </a:lnTo>
                <a:lnTo>
                  <a:pt x="619798" y="401301"/>
                </a:lnTo>
                <a:lnTo>
                  <a:pt x="584546" y="431609"/>
                </a:lnTo>
                <a:lnTo>
                  <a:pt x="549997" y="462984"/>
                </a:lnTo>
                <a:lnTo>
                  <a:pt x="516174" y="495421"/>
                </a:lnTo>
                <a:lnTo>
                  <a:pt x="483101" y="528916"/>
                </a:lnTo>
                <a:lnTo>
                  <a:pt x="450803" y="563466"/>
                </a:lnTo>
                <a:lnTo>
                  <a:pt x="419304" y="599067"/>
                </a:lnTo>
                <a:lnTo>
                  <a:pt x="388628" y="635716"/>
                </a:lnTo>
                <a:lnTo>
                  <a:pt x="358799" y="673407"/>
                </a:lnTo>
                <a:lnTo>
                  <a:pt x="329842" y="712138"/>
                </a:lnTo>
                <a:lnTo>
                  <a:pt x="301958" y="751645"/>
                </a:lnTo>
                <a:lnTo>
                  <a:pt x="275332" y="791660"/>
                </a:lnTo>
                <a:lnTo>
                  <a:pt x="249960" y="832157"/>
                </a:lnTo>
                <a:lnTo>
                  <a:pt x="225838" y="873115"/>
                </a:lnTo>
                <a:lnTo>
                  <a:pt x="202963" y="914507"/>
                </a:lnTo>
                <a:lnTo>
                  <a:pt x="181329" y="956310"/>
                </a:lnTo>
                <a:lnTo>
                  <a:pt x="160935" y="998499"/>
                </a:lnTo>
                <a:lnTo>
                  <a:pt x="141775" y="1041051"/>
                </a:lnTo>
                <a:lnTo>
                  <a:pt x="123845" y="1083942"/>
                </a:lnTo>
                <a:lnTo>
                  <a:pt x="107143" y="1127146"/>
                </a:lnTo>
                <a:lnTo>
                  <a:pt x="91664" y="1170640"/>
                </a:lnTo>
                <a:lnTo>
                  <a:pt x="77405" y="1214400"/>
                </a:lnTo>
                <a:lnTo>
                  <a:pt x="64361" y="1258402"/>
                </a:lnTo>
                <a:lnTo>
                  <a:pt x="52528" y="1302620"/>
                </a:lnTo>
                <a:lnTo>
                  <a:pt x="41904" y="1347032"/>
                </a:lnTo>
                <a:lnTo>
                  <a:pt x="32484" y="1391613"/>
                </a:lnTo>
                <a:lnTo>
                  <a:pt x="24263" y="1436338"/>
                </a:lnTo>
                <a:lnTo>
                  <a:pt x="17240" y="1481184"/>
                </a:lnTo>
                <a:lnTo>
                  <a:pt x="11408" y="1526127"/>
                </a:lnTo>
                <a:lnTo>
                  <a:pt x="6766" y="1571141"/>
                </a:lnTo>
                <a:lnTo>
                  <a:pt x="3308" y="1616204"/>
                </a:lnTo>
                <a:lnTo>
                  <a:pt x="1031" y="1661290"/>
                </a:lnTo>
                <a:lnTo>
                  <a:pt x="0" y="1703600"/>
                </a:lnTo>
                <a:lnTo>
                  <a:pt x="6" y="1751437"/>
                </a:lnTo>
                <a:lnTo>
                  <a:pt x="1249" y="1796449"/>
                </a:lnTo>
                <a:lnTo>
                  <a:pt x="3658" y="1841388"/>
                </a:lnTo>
                <a:lnTo>
                  <a:pt x="7229" y="1886231"/>
                </a:lnTo>
                <a:lnTo>
                  <a:pt x="11958" y="1930951"/>
                </a:lnTo>
                <a:lnTo>
                  <a:pt x="17842" y="1975527"/>
                </a:lnTo>
                <a:lnTo>
                  <a:pt x="24875" y="2019932"/>
                </a:lnTo>
                <a:lnTo>
                  <a:pt x="33055" y="2064144"/>
                </a:lnTo>
                <a:lnTo>
                  <a:pt x="42378" y="2108137"/>
                </a:lnTo>
                <a:lnTo>
                  <a:pt x="52840" y="2151888"/>
                </a:lnTo>
                <a:lnTo>
                  <a:pt x="64437" y="2195372"/>
                </a:lnTo>
                <a:lnTo>
                  <a:pt x="77165" y="2238566"/>
                </a:lnTo>
                <a:lnTo>
                  <a:pt x="91020" y="2281445"/>
                </a:lnTo>
                <a:lnTo>
                  <a:pt x="105999" y="2323985"/>
                </a:lnTo>
                <a:lnTo>
                  <a:pt x="122097" y="2366161"/>
                </a:lnTo>
                <a:lnTo>
                  <a:pt x="139312" y="2407950"/>
                </a:lnTo>
                <a:lnTo>
                  <a:pt x="157638" y="2449327"/>
                </a:lnTo>
                <a:lnTo>
                  <a:pt x="177073" y="2490269"/>
                </a:lnTo>
                <a:lnTo>
                  <a:pt x="197612" y="2530750"/>
                </a:lnTo>
                <a:lnTo>
                  <a:pt x="219252" y="2570747"/>
                </a:lnTo>
                <a:lnTo>
                  <a:pt x="241988" y="2610236"/>
                </a:lnTo>
                <a:lnTo>
                  <a:pt x="265817" y="2649192"/>
                </a:lnTo>
                <a:lnTo>
                  <a:pt x="290735" y="2687591"/>
                </a:lnTo>
                <a:lnTo>
                  <a:pt x="316738" y="2725409"/>
                </a:lnTo>
                <a:lnTo>
                  <a:pt x="343823" y="2762622"/>
                </a:lnTo>
                <a:lnTo>
                  <a:pt x="371985" y="2799205"/>
                </a:lnTo>
                <a:lnTo>
                  <a:pt x="401221" y="2835135"/>
                </a:lnTo>
                <a:lnTo>
                  <a:pt x="431527" y="2870387"/>
                </a:lnTo>
                <a:lnTo>
                  <a:pt x="462899" y="2904938"/>
                </a:lnTo>
                <a:lnTo>
                  <a:pt x="495333" y="2938762"/>
                </a:lnTo>
                <a:lnTo>
                  <a:pt x="528825" y="2971835"/>
                </a:lnTo>
                <a:lnTo>
                  <a:pt x="563372" y="3004134"/>
                </a:lnTo>
                <a:lnTo>
                  <a:pt x="598970" y="3035635"/>
                </a:lnTo>
                <a:lnTo>
                  <a:pt x="635615" y="3066312"/>
                </a:lnTo>
                <a:lnTo>
                  <a:pt x="673302" y="3096142"/>
                </a:lnTo>
                <a:lnTo>
                  <a:pt x="712029" y="3125101"/>
                </a:lnTo>
                <a:lnTo>
                  <a:pt x="751540" y="3152987"/>
                </a:lnTo>
                <a:lnTo>
                  <a:pt x="791558" y="3179615"/>
                </a:lnTo>
                <a:lnTo>
                  <a:pt x="832060" y="3204989"/>
                </a:lnTo>
                <a:lnTo>
                  <a:pt x="873021" y="3229113"/>
                </a:lnTo>
                <a:lnTo>
                  <a:pt x="914416" y="3251991"/>
                </a:lnTo>
                <a:lnTo>
                  <a:pt x="956222" y="3273626"/>
                </a:lnTo>
                <a:lnTo>
                  <a:pt x="998415" y="3294023"/>
                </a:lnTo>
                <a:lnTo>
                  <a:pt x="1040970" y="3313185"/>
                </a:lnTo>
                <a:lnTo>
                  <a:pt x="1083862" y="3331116"/>
                </a:lnTo>
                <a:lnTo>
                  <a:pt x="1127069" y="3347820"/>
                </a:lnTo>
                <a:lnTo>
                  <a:pt x="1170566" y="3363301"/>
                </a:lnTo>
                <a:lnTo>
                  <a:pt x="1214328" y="3377563"/>
                </a:lnTo>
                <a:lnTo>
                  <a:pt x="1258331" y="3390608"/>
                </a:lnTo>
                <a:lnTo>
                  <a:pt x="1302551" y="3402442"/>
                </a:lnTo>
                <a:lnTo>
                  <a:pt x="1346965" y="3413069"/>
                </a:lnTo>
                <a:lnTo>
                  <a:pt x="1391547" y="3422491"/>
                </a:lnTo>
                <a:lnTo>
                  <a:pt x="1436273" y="3430713"/>
                </a:lnTo>
                <a:lnTo>
                  <a:pt x="1481120" y="3437738"/>
                </a:lnTo>
                <a:lnTo>
                  <a:pt x="1526064" y="3443571"/>
                </a:lnTo>
                <a:lnTo>
                  <a:pt x="1571079" y="3448215"/>
                </a:lnTo>
                <a:lnTo>
                  <a:pt x="1616142" y="3451674"/>
                </a:lnTo>
                <a:lnTo>
                  <a:pt x="1661228" y="3453952"/>
                </a:lnTo>
                <a:lnTo>
                  <a:pt x="1706315" y="3455053"/>
                </a:lnTo>
                <a:lnTo>
                  <a:pt x="1751376" y="3454980"/>
                </a:lnTo>
                <a:lnTo>
                  <a:pt x="1796388" y="3453737"/>
                </a:lnTo>
                <a:lnTo>
                  <a:pt x="1841328" y="3451329"/>
                </a:lnTo>
                <a:lnTo>
                  <a:pt x="1886170" y="3447759"/>
                </a:lnTo>
                <a:lnTo>
                  <a:pt x="1930890" y="3443031"/>
                </a:lnTo>
                <a:lnTo>
                  <a:pt x="1975465" y="3437148"/>
                </a:lnTo>
                <a:lnTo>
                  <a:pt x="2019870" y="3430115"/>
                </a:lnTo>
                <a:lnTo>
                  <a:pt x="2064081" y="3421935"/>
                </a:lnTo>
                <a:lnTo>
                  <a:pt x="2108073" y="3412613"/>
                </a:lnTo>
                <a:lnTo>
                  <a:pt x="2151823" y="3402151"/>
                </a:lnTo>
                <a:lnTo>
                  <a:pt x="2195307" y="3390555"/>
                </a:lnTo>
                <a:lnTo>
                  <a:pt x="2238500" y="3377827"/>
                </a:lnTo>
                <a:lnTo>
                  <a:pt x="2281377" y="3363971"/>
                </a:lnTo>
                <a:lnTo>
                  <a:pt x="2323916" y="3348992"/>
                </a:lnTo>
                <a:lnTo>
                  <a:pt x="2366091" y="3332893"/>
                </a:lnTo>
                <a:lnTo>
                  <a:pt x="2407878" y="3315678"/>
                </a:lnTo>
                <a:lnTo>
                  <a:pt x="2449254" y="3297351"/>
                </a:lnTo>
                <a:lnTo>
                  <a:pt x="2490194" y="3277915"/>
                </a:lnTo>
                <a:lnTo>
                  <a:pt x="2530674" y="3257375"/>
                </a:lnTo>
                <a:lnTo>
                  <a:pt x="2570669" y="3235734"/>
                </a:lnTo>
                <a:lnTo>
                  <a:pt x="2610156" y="3212997"/>
                </a:lnTo>
                <a:lnTo>
                  <a:pt x="2649111" y="3189166"/>
                </a:lnTo>
                <a:lnTo>
                  <a:pt x="2687508" y="3164246"/>
                </a:lnTo>
                <a:lnTo>
                  <a:pt x="2725324" y="3138241"/>
                </a:lnTo>
                <a:lnTo>
                  <a:pt x="2762535" y="3111154"/>
                </a:lnTo>
                <a:lnTo>
                  <a:pt x="2799117" y="3082990"/>
                </a:lnTo>
                <a:lnTo>
                  <a:pt x="2835045" y="3053751"/>
                </a:lnTo>
                <a:lnTo>
                  <a:pt x="2870295" y="3023443"/>
                </a:lnTo>
                <a:lnTo>
                  <a:pt x="2904843" y="2992069"/>
                </a:lnTo>
                <a:lnTo>
                  <a:pt x="2938665" y="2959632"/>
                </a:lnTo>
                <a:lnTo>
                  <a:pt x="2971737" y="2926136"/>
                </a:lnTo>
                <a:lnTo>
                  <a:pt x="3004034" y="2891586"/>
                </a:lnTo>
                <a:lnTo>
                  <a:pt x="3035532" y="2855985"/>
                </a:lnTo>
                <a:lnTo>
                  <a:pt x="3066207" y="2819336"/>
                </a:lnTo>
                <a:lnTo>
                  <a:pt x="3096035" y="2781645"/>
                </a:lnTo>
                <a:lnTo>
                  <a:pt x="3124992" y="2742914"/>
                </a:lnTo>
                <a:lnTo>
                  <a:pt x="3152880" y="2703405"/>
                </a:lnTo>
                <a:lnTo>
                  <a:pt x="3179510" y="2663389"/>
                </a:lnTo>
                <a:lnTo>
                  <a:pt x="3204885" y="2622889"/>
                </a:lnTo>
                <a:lnTo>
                  <a:pt x="3229011" y="2581930"/>
                </a:lnTo>
                <a:lnTo>
                  <a:pt x="3251890" y="2540537"/>
                </a:lnTo>
                <a:lnTo>
                  <a:pt x="3273527" y="2498732"/>
                </a:lnTo>
                <a:lnTo>
                  <a:pt x="3293925" y="2456542"/>
                </a:lnTo>
                <a:lnTo>
                  <a:pt x="3313089" y="2413988"/>
                </a:lnTo>
                <a:lnTo>
                  <a:pt x="3331021" y="2371097"/>
                </a:lnTo>
                <a:lnTo>
                  <a:pt x="3347726" y="2327892"/>
                </a:lnTo>
                <a:lnTo>
                  <a:pt x="3363208" y="2284397"/>
                </a:lnTo>
                <a:lnTo>
                  <a:pt x="3377470" y="2240637"/>
                </a:lnTo>
                <a:lnTo>
                  <a:pt x="3390517" y="2196635"/>
                </a:lnTo>
                <a:lnTo>
                  <a:pt x="3402352" y="2152416"/>
                </a:lnTo>
                <a:lnTo>
                  <a:pt x="3412979" y="2108004"/>
                </a:lnTo>
                <a:lnTo>
                  <a:pt x="3422401" y="2063423"/>
                </a:lnTo>
                <a:lnTo>
                  <a:pt x="3430624" y="2018697"/>
                </a:lnTo>
                <a:lnTo>
                  <a:pt x="3437650" y="1973851"/>
                </a:lnTo>
                <a:lnTo>
                  <a:pt x="3443483" y="1928909"/>
                </a:lnTo>
                <a:lnTo>
                  <a:pt x="3448127" y="1883895"/>
                </a:lnTo>
                <a:lnTo>
                  <a:pt x="3451587" y="1838832"/>
                </a:lnTo>
                <a:lnTo>
                  <a:pt x="3453865" y="1793747"/>
                </a:lnTo>
                <a:lnTo>
                  <a:pt x="3454899" y="1751437"/>
                </a:lnTo>
                <a:lnTo>
                  <a:pt x="3454894" y="1703600"/>
                </a:lnTo>
                <a:lnTo>
                  <a:pt x="3453652" y="1658588"/>
                </a:lnTo>
                <a:lnTo>
                  <a:pt x="3451244" y="1613650"/>
                </a:lnTo>
                <a:lnTo>
                  <a:pt x="3447675" y="1568808"/>
                </a:lnTo>
                <a:lnTo>
                  <a:pt x="3442947" y="1524088"/>
                </a:lnTo>
                <a:lnTo>
                  <a:pt x="3437065" y="1479513"/>
                </a:lnTo>
                <a:lnTo>
                  <a:pt x="3430032" y="1435109"/>
                </a:lnTo>
                <a:lnTo>
                  <a:pt x="3421853" y="1390898"/>
                </a:lnTo>
                <a:lnTo>
                  <a:pt x="3412531" y="1346905"/>
                </a:lnTo>
                <a:lnTo>
                  <a:pt x="3402070" y="1303155"/>
                </a:lnTo>
                <a:lnTo>
                  <a:pt x="3390474" y="1259671"/>
                </a:lnTo>
                <a:lnTo>
                  <a:pt x="3377747" y="1216478"/>
                </a:lnTo>
                <a:lnTo>
                  <a:pt x="3363892" y="1173600"/>
                </a:lnTo>
                <a:lnTo>
                  <a:pt x="3348914" y="1131061"/>
                </a:lnTo>
                <a:lnTo>
                  <a:pt x="3332816" y="1088885"/>
                </a:lnTo>
                <a:lnTo>
                  <a:pt x="3315602" y="1047097"/>
                </a:lnTo>
                <a:lnTo>
                  <a:pt x="3297276" y="1005721"/>
                </a:lnTo>
                <a:lnTo>
                  <a:pt x="3277842" y="964780"/>
                </a:lnTo>
                <a:lnTo>
                  <a:pt x="3257303" y="924299"/>
                </a:lnTo>
                <a:lnTo>
                  <a:pt x="3235664" y="884303"/>
                </a:lnTo>
                <a:lnTo>
                  <a:pt x="3212928" y="844815"/>
                </a:lnTo>
                <a:lnTo>
                  <a:pt x="3189099" y="805859"/>
                </a:lnTo>
                <a:lnTo>
                  <a:pt x="3164181" y="767461"/>
                </a:lnTo>
                <a:lnTo>
                  <a:pt x="3138178" y="729643"/>
                </a:lnTo>
                <a:lnTo>
                  <a:pt x="3111094" y="692431"/>
                </a:lnTo>
                <a:lnTo>
                  <a:pt x="3082932" y="655847"/>
                </a:lnTo>
                <a:lnTo>
                  <a:pt x="3053696" y="619918"/>
                </a:lnTo>
                <a:lnTo>
                  <a:pt x="3023390" y="584666"/>
                </a:lnTo>
                <a:lnTo>
                  <a:pt x="2992018" y="550116"/>
                </a:lnTo>
                <a:lnTo>
                  <a:pt x="2959584" y="516292"/>
                </a:lnTo>
                <a:lnTo>
                  <a:pt x="2926092" y="483218"/>
                </a:lnTo>
                <a:lnTo>
                  <a:pt x="2891545" y="450919"/>
                </a:lnTo>
                <a:lnTo>
                  <a:pt x="2855947" y="419419"/>
                </a:lnTo>
                <a:lnTo>
                  <a:pt x="2819303" y="388741"/>
                </a:lnTo>
                <a:lnTo>
                  <a:pt x="2781615" y="358910"/>
                </a:lnTo>
                <a:lnTo>
                  <a:pt x="2742888" y="329951"/>
                </a:lnTo>
                <a:lnTo>
                  <a:pt x="2703377" y="302065"/>
                </a:lnTo>
                <a:lnTo>
                  <a:pt x="2663359" y="275437"/>
                </a:lnTo>
                <a:lnTo>
                  <a:pt x="2622857" y="250063"/>
                </a:lnTo>
                <a:lnTo>
                  <a:pt x="2581896" y="225939"/>
                </a:lnTo>
                <a:lnTo>
                  <a:pt x="2540500" y="203061"/>
                </a:lnTo>
                <a:lnTo>
                  <a:pt x="2498693" y="181426"/>
                </a:lnTo>
                <a:lnTo>
                  <a:pt x="2456500" y="161029"/>
                </a:lnTo>
                <a:lnTo>
                  <a:pt x="2413944" y="141867"/>
                </a:lnTo>
                <a:lnTo>
                  <a:pt x="2371050" y="123936"/>
                </a:lnTo>
                <a:lnTo>
                  <a:pt x="2327843" y="107232"/>
                </a:lnTo>
                <a:lnTo>
                  <a:pt x="2284345" y="91751"/>
                </a:lnTo>
                <a:lnTo>
                  <a:pt x="2240582" y="77490"/>
                </a:lnTo>
                <a:lnTo>
                  <a:pt x="2196577" y="64444"/>
                </a:lnTo>
                <a:lnTo>
                  <a:pt x="2152356" y="52610"/>
                </a:lnTo>
                <a:lnTo>
                  <a:pt x="2107941" y="41983"/>
                </a:lnTo>
                <a:lnTo>
                  <a:pt x="2063357" y="32561"/>
                </a:lnTo>
                <a:lnTo>
                  <a:pt x="2018629" y="24339"/>
                </a:lnTo>
                <a:lnTo>
                  <a:pt x="1973780" y="17314"/>
                </a:lnTo>
                <a:lnTo>
                  <a:pt x="1928836" y="11481"/>
                </a:lnTo>
                <a:lnTo>
                  <a:pt x="1883819" y="6837"/>
                </a:lnTo>
                <a:lnTo>
                  <a:pt x="1838754" y="3378"/>
                </a:lnTo>
                <a:lnTo>
                  <a:pt x="1793665" y="1100"/>
                </a:lnTo>
                <a:lnTo>
                  <a:pt x="1748577" y="0"/>
                </a:lnTo>
                <a:close/>
              </a:path>
            </a:pathLst>
          </a:custGeom>
          <a:solidFill>
            <a:schemeClr val="accent1"/>
          </a:solidFill>
        </p:spPr>
        <p:txBody>
          <a:bodyPr wrap="square" lIns="0" tIns="0" rIns="0" bIns="0" rtlCol="0"/>
          <a:lstStyle/>
          <a:p>
            <a:endParaRPr dirty="0"/>
          </a:p>
        </p:txBody>
      </p:sp>
      <p:sp>
        <p:nvSpPr>
          <p:cNvPr id="12" name="object 7"/>
          <p:cNvSpPr/>
          <p:nvPr userDrawn="1"/>
        </p:nvSpPr>
        <p:spPr>
          <a:xfrm>
            <a:off x="12514934" y="9776886"/>
            <a:ext cx="2139315" cy="1532256"/>
          </a:xfrm>
          <a:custGeom>
            <a:avLst/>
            <a:gdLst/>
            <a:ahLst/>
            <a:cxnLst/>
            <a:rect l="l" t="t" r="r" b="b"/>
            <a:pathLst>
              <a:path w="2139315" h="1532254">
                <a:moveTo>
                  <a:pt x="1079814" y="0"/>
                </a:moveTo>
                <a:lnTo>
                  <a:pt x="1034454" y="518"/>
                </a:lnTo>
                <a:lnTo>
                  <a:pt x="989350" y="2961"/>
                </a:lnTo>
                <a:lnTo>
                  <a:pt x="944556" y="7300"/>
                </a:lnTo>
                <a:lnTo>
                  <a:pt x="900127" y="13506"/>
                </a:lnTo>
                <a:lnTo>
                  <a:pt x="856119" y="21553"/>
                </a:lnTo>
                <a:lnTo>
                  <a:pt x="812585" y="31411"/>
                </a:lnTo>
                <a:lnTo>
                  <a:pt x="769581" y="43054"/>
                </a:lnTo>
                <a:lnTo>
                  <a:pt x="727160" y="56453"/>
                </a:lnTo>
                <a:lnTo>
                  <a:pt x="685379" y="71581"/>
                </a:lnTo>
                <a:lnTo>
                  <a:pt x="644292" y="88409"/>
                </a:lnTo>
                <a:lnTo>
                  <a:pt x="603953" y="106909"/>
                </a:lnTo>
                <a:lnTo>
                  <a:pt x="564418" y="127055"/>
                </a:lnTo>
                <a:lnTo>
                  <a:pt x="525740" y="148816"/>
                </a:lnTo>
                <a:lnTo>
                  <a:pt x="487976" y="172167"/>
                </a:lnTo>
                <a:lnTo>
                  <a:pt x="451179" y="197079"/>
                </a:lnTo>
                <a:lnTo>
                  <a:pt x="415405" y="223523"/>
                </a:lnTo>
                <a:lnTo>
                  <a:pt x="380707" y="251473"/>
                </a:lnTo>
                <a:lnTo>
                  <a:pt x="347142" y="280900"/>
                </a:lnTo>
                <a:lnTo>
                  <a:pt x="314763" y="311776"/>
                </a:lnTo>
                <a:lnTo>
                  <a:pt x="283626" y="344073"/>
                </a:lnTo>
                <a:lnTo>
                  <a:pt x="253785" y="377764"/>
                </a:lnTo>
                <a:lnTo>
                  <a:pt x="225295" y="412821"/>
                </a:lnTo>
                <a:lnTo>
                  <a:pt x="198210" y="449214"/>
                </a:lnTo>
                <a:lnTo>
                  <a:pt x="172586" y="486918"/>
                </a:lnTo>
                <a:lnTo>
                  <a:pt x="148478" y="525903"/>
                </a:lnTo>
                <a:lnTo>
                  <a:pt x="125939" y="566143"/>
                </a:lnTo>
                <a:lnTo>
                  <a:pt x="105026" y="607608"/>
                </a:lnTo>
                <a:lnTo>
                  <a:pt x="85791" y="650271"/>
                </a:lnTo>
                <a:lnTo>
                  <a:pt x="68292" y="694104"/>
                </a:lnTo>
                <a:lnTo>
                  <a:pt x="52581" y="739080"/>
                </a:lnTo>
                <a:lnTo>
                  <a:pt x="38852" y="784695"/>
                </a:lnTo>
                <a:lnTo>
                  <a:pt x="27242" y="830438"/>
                </a:lnTo>
                <a:lnTo>
                  <a:pt x="17723" y="876254"/>
                </a:lnTo>
                <a:lnTo>
                  <a:pt x="10267" y="922088"/>
                </a:lnTo>
                <a:lnTo>
                  <a:pt x="4846" y="967886"/>
                </a:lnTo>
                <a:lnTo>
                  <a:pt x="1433" y="1013593"/>
                </a:lnTo>
                <a:lnTo>
                  <a:pt x="0" y="1059153"/>
                </a:lnTo>
                <a:lnTo>
                  <a:pt x="517" y="1104512"/>
                </a:lnTo>
                <a:lnTo>
                  <a:pt x="2959" y="1149616"/>
                </a:lnTo>
                <a:lnTo>
                  <a:pt x="7297" y="1194410"/>
                </a:lnTo>
                <a:lnTo>
                  <a:pt x="13502" y="1238838"/>
                </a:lnTo>
                <a:lnTo>
                  <a:pt x="21547" y="1282847"/>
                </a:lnTo>
                <a:lnTo>
                  <a:pt x="31405" y="1326381"/>
                </a:lnTo>
                <a:lnTo>
                  <a:pt x="43047" y="1369385"/>
                </a:lnTo>
                <a:lnTo>
                  <a:pt x="56445" y="1411805"/>
                </a:lnTo>
                <a:lnTo>
                  <a:pt x="71571" y="1453586"/>
                </a:lnTo>
                <a:lnTo>
                  <a:pt x="88398" y="1494673"/>
                </a:lnTo>
                <a:lnTo>
                  <a:pt x="105366" y="1531671"/>
                </a:lnTo>
                <a:lnTo>
                  <a:pt x="2033790" y="1531671"/>
                </a:lnTo>
                <a:lnTo>
                  <a:pt x="2053183" y="1488695"/>
                </a:lnTo>
                <a:lnTo>
                  <a:pt x="2070683" y="1444862"/>
                </a:lnTo>
                <a:lnTo>
                  <a:pt x="2086393" y="1399887"/>
                </a:lnTo>
                <a:lnTo>
                  <a:pt x="2100122" y="1354268"/>
                </a:lnTo>
                <a:lnTo>
                  <a:pt x="2111731" y="1308521"/>
                </a:lnTo>
                <a:lnTo>
                  <a:pt x="2121249" y="1262701"/>
                </a:lnTo>
                <a:lnTo>
                  <a:pt x="2128705" y="1216864"/>
                </a:lnTo>
                <a:lnTo>
                  <a:pt x="2134125" y="1171063"/>
                </a:lnTo>
                <a:lnTo>
                  <a:pt x="2137537" y="1125354"/>
                </a:lnTo>
                <a:lnTo>
                  <a:pt x="2138971" y="1079791"/>
                </a:lnTo>
                <a:lnTo>
                  <a:pt x="2138453" y="1034429"/>
                </a:lnTo>
                <a:lnTo>
                  <a:pt x="2136011" y="989323"/>
                </a:lnTo>
                <a:lnTo>
                  <a:pt x="2131673" y="944527"/>
                </a:lnTo>
                <a:lnTo>
                  <a:pt x="2125468" y="900097"/>
                </a:lnTo>
                <a:lnTo>
                  <a:pt x="2117422" y="856088"/>
                </a:lnTo>
                <a:lnTo>
                  <a:pt x="2107565" y="812553"/>
                </a:lnTo>
                <a:lnTo>
                  <a:pt x="2095923" y="769547"/>
                </a:lnTo>
                <a:lnTo>
                  <a:pt x="2082525" y="727126"/>
                </a:lnTo>
                <a:lnTo>
                  <a:pt x="2067399" y="685345"/>
                </a:lnTo>
                <a:lnTo>
                  <a:pt x="2050572" y="644257"/>
                </a:lnTo>
                <a:lnTo>
                  <a:pt x="2032072" y="603918"/>
                </a:lnTo>
                <a:lnTo>
                  <a:pt x="2011928" y="564383"/>
                </a:lnTo>
                <a:lnTo>
                  <a:pt x="1990167" y="525706"/>
                </a:lnTo>
                <a:lnTo>
                  <a:pt x="1966818" y="487942"/>
                </a:lnTo>
                <a:lnTo>
                  <a:pt x="1941907" y="451145"/>
                </a:lnTo>
                <a:lnTo>
                  <a:pt x="1915463" y="415371"/>
                </a:lnTo>
                <a:lnTo>
                  <a:pt x="1887514" y="380675"/>
                </a:lnTo>
                <a:lnTo>
                  <a:pt x="1858087" y="347111"/>
                </a:lnTo>
                <a:lnTo>
                  <a:pt x="1827211" y="314733"/>
                </a:lnTo>
                <a:lnTo>
                  <a:pt x="1794914" y="283597"/>
                </a:lnTo>
                <a:lnTo>
                  <a:pt x="1761222" y="253758"/>
                </a:lnTo>
                <a:lnTo>
                  <a:pt x="1726166" y="225270"/>
                </a:lnTo>
                <a:lnTo>
                  <a:pt x="1689771" y="198187"/>
                </a:lnTo>
                <a:lnTo>
                  <a:pt x="1652066" y="172566"/>
                </a:lnTo>
                <a:lnTo>
                  <a:pt x="1613079" y="148460"/>
                </a:lnTo>
                <a:lnTo>
                  <a:pt x="1572838" y="125924"/>
                </a:lnTo>
                <a:lnTo>
                  <a:pt x="1531371" y="105013"/>
                </a:lnTo>
                <a:lnTo>
                  <a:pt x="1488705" y="85781"/>
                </a:lnTo>
                <a:lnTo>
                  <a:pt x="1444869" y="68285"/>
                </a:lnTo>
                <a:lnTo>
                  <a:pt x="1399891" y="52577"/>
                </a:lnTo>
                <a:lnTo>
                  <a:pt x="1354275" y="38848"/>
                </a:lnTo>
                <a:lnTo>
                  <a:pt x="1308531" y="27238"/>
                </a:lnTo>
                <a:lnTo>
                  <a:pt x="1262714" y="17720"/>
                </a:lnTo>
                <a:lnTo>
                  <a:pt x="1216879" y="10264"/>
                </a:lnTo>
                <a:lnTo>
                  <a:pt x="1171081" y="4845"/>
                </a:lnTo>
                <a:lnTo>
                  <a:pt x="1125374" y="1432"/>
                </a:lnTo>
                <a:lnTo>
                  <a:pt x="1079814" y="0"/>
                </a:lnTo>
                <a:close/>
              </a:path>
            </a:pathLst>
          </a:custGeom>
          <a:solidFill>
            <a:schemeClr val="accent2"/>
          </a:solidFill>
        </p:spPr>
        <p:txBody>
          <a:bodyPr wrap="square" lIns="0" tIns="0" rIns="0" bIns="0" rtlCol="0"/>
          <a:lstStyle/>
          <a:p>
            <a:endParaRPr dirty="0"/>
          </a:p>
        </p:txBody>
      </p:sp>
      <p:sp>
        <p:nvSpPr>
          <p:cNvPr id="13" name="object 8"/>
          <p:cNvSpPr/>
          <p:nvPr userDrawn="1"/>
        </p:nvSpPr>
        <p:spPr>
          <a:xfrm>
            <a:off x="12514934" y="381131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14" name="object 9"/>
          <p:cNvSpPr/>
          <p:nvPr userDrawn="1"/>
        </p:nvSpPr>
        <p:spPr>
          <a:xfrm>
            <a:off x="9008733" y="3"/>
            <a:ext cx="2138679" cy="1123950"/>
          </a:xfrm>
          <a:custGeom>
            <a:avLst/>
            <a:gdLst/>
            <a:ahLst/>
            <a:cxnLst/>
            <a:rect l="l" t="t" r="r" b="b"/>
            <a:pathLst>
              <a:path w="2138679" h="1123950">
                <a:moveTo>
                  <a:pt x="2137041" y="0"/>
                </a:moveTo>
                <a:lnTo>
                  <a:pt x="1490" y="0"/>
                </a:lnTo>
                <a:lnTo>
                  <a:pt x="364" y="22612"/>
                </a:lnTo>
                <a:lnTo>
                  <a:pt x="0" y="67098"/>
                </a:lnTo>
                <a:lnTo>
                  <a:pt x="1476" y="111510"/>
                </a:lnTo>
                <a:lnTo>
                  <a:pt x="4784" y="155788"/>
                </a:lnTo>
                <a:lnTo>
                  <a:pt x="9914" y="199870"/>
                </a:lnTo>
                <a:lnTo>
                  <a:pt x="16857" y="243697"/>
                </a:lnTo>
                <a:lnTo>
                  <a:pt x="25602" y="287207"/>
                </a:lnTo>
                <a:lnTo>
                  <a:pt x="36140" y="330339"/>
                </a:lnTo>
                <a:lnTo>
                  <a:pt x="48462" y="373034"/>
                </a:lnTo>
                <a:lnTo>
                  <a:pt x="62557" y="415230"/>
                </a:lnTo>
                <a:lnTo>
                  <a:pt x="78417" y="456866"/>
                </a:lnTo>
                <a:lnTo>
                  <a:pt x="96031" y="497882"/>
                </a:lnTo>
                <a:lnTo>
                  <a:pt x="115390" y="538217"/>
                </a:lnTo>
                <a:lnTo>
                  <a:pt x="136485" y="577811"/>
                </a:lnTo>
                <a:lnTo>
                  <a:pt x="159305" y="616602"/>
                </a:lnTo>
                <a:lnTo>
                  <a:pt x="183842" y="654530"/>
                </a:lnTo>
                <a:lnTo>
                  <a:pt x="210085" y="691535"/>
                </a:lnTo>
                <a:lnTo>
                  <a:pt x="238024" y="727555"/>
                </a:lnTo>
                <a:lnTo>
                  <a:pt x="267651" y="762529"/>
                </a:lnTo>
                <a:lnTo>
                  <a:pt x="298956" y="796398"/>
                </a:lnTo>
                <a:lnTo>
                  <a:pt x="331928" y="829100"/>
                </a:lnTo>
                <a:lnTo>
                  <a:pt x="366559" y="860575"/>
                </a:lnTo>
                <a:lnTo>
                  <a:pt x="402839" y="890761"/>
                </a:lnTo>
                <a:lnTo>
                  <a:pt x="440758" y="919599"/>
                </a:lnTo>
                <a:lnTo>
                  <a:pt x="479901" y="946750"/>
                </a:lnTo>
                <a:lnTo>
                  <a:pt x="519821" y="971926"/>
                </a:lnTo>
                <a:lnTo>
                  <a:pt x="560456" y="995135"/>
                </a:lnTo>
                <a:lnTo>
                  <a:pt x="601746" y="1016389"/>
                </a:lnTo>
                <a:lnTo>
                  <a:pt x="643629" y="1035695"/>
                </a:lnTo>
                <a:lnTo>
                  <a:pt x="686046" y="1053063"/>
                </a:lnTo>
                <a:lnTo>
                  <a:pt x="728935" y="1068505"/>
                </a:lnTo>
                <a:lnTo>
                  <a:pt x="772236" y="1082028"/>
                </a:lnTo>
                <a:lnTo>
                  <a:pt x="815889" y="1093642"/>
                </a:lnTo>
                <a:lnTo>
                  <a:pt x="859832" y="1103358"/>
                </a:lnTo>
                <a:lnTo>
                  <a:pt x="904004" y="1111185"/>
                </a:lnTo>
                <a:lnTo>
                  <a:pt x="948346" y="1117132"/>
                </a:lnTo>
                <a:lnTo>
                  <a:pt x="992795" y="1121209"/>
                </a:lnTo>
                <a:lnTo>
                  <a:pt x="1037293" y="1123425"/>
                </a:lnTo>
                <a:lnTo>
                  <a:pt x="1081777" y="1123791"/>
                </a:lnTo>
                <a:lnTo>
                  <a:pt x="1126188" y="1122315"/>
                </a:lnTo>
                <a:lnTo>
                  <a:pt x="1170464" y="1119008"/>
                </a:lnTo>
                <a:lnTo>
                  <a:pt x="1214545" y="1113879"/>
                </a:lnTo>
                <a:lnTo>
                  <a:pt x="1258370" y="1106937"/>
                </a:lnTo>
                <a:lnTo>
                  <a:pt x="1301878" y="1098193"/>
                </a:lnTo>
                <a:lnTo>
                  <a:pt x="1345009" y="1087655"/>
                </a:lnTo>
                <a:lnTo>
                  <a:pt x="1387702" y="1075334"/>
                </a:lnTo>
                <a:lnTo>
                  <a:pt x="1429896" y="1061239"/>
                </a:lnTo>
                <a:lnTo>
                  <a:pt x="1471531" y="1045379"/>
                </a:lnTo>
                <a:lnTo>
                  <a:pt x="1512545" y="1027765"/>
                </a:lnTo>
                <a:lnTo>
                  <a:pt x="1552879" y="1008406"/>
                </a:lnTo>
                <a:lnTo>
                  <a:pt x="1592471" y="987311"/>
                </a:lnTo>
                <a:lnTo>
                  <a:pt x="1631261" y="964490"/>
                </a:lnTo>
                <a:lnTo>
                  <a:pt x="1669188" y="939953"/>
                </a:lnTo>
                <a:lnTo>
                  <a:pt x="1706191" y="913709"/>
                </a:lnTo>
                <a:lnTo>
                  <a:pt x="1742210" y="885768"/>
                </a:lnTo>
                <a:lnTo>
                  <a:pt x="1777184" y="856139"/>
                </a:lnTo>
                <a:lnTo>
                  <a:pt x="1811052" y="824833"/>
                </a:lnTo>
                <a:lnTo>
                  <a:pt x="1843753" y="791858"/>
                </a:lnTo>
                <a:lnTo>
                  <a:pt x="1875228" y="757225"/>
                </a:lnTo>
                <a:lnTo>
                  <a:pt x="1905414" y="720942"/>
                </a:lnTo>
                <a:lnTo>
                  <a:pt x="1934252" y="683020"/>
                </a:lnTo>
                <a:lnTo>
                  <a:pt x="1961403" y="643876"/>
                </a:lnTo>
                <a:lnTo>
                  <a:pt x="1986578" y="603957"/>
                </a:lnTo>
                <a:lnTo>
                  <a:pt x="2009787" y="563322"/>
                </a:lnTo>
                <a:lnTo>
                  <a:pt x="2031040" y="522032"/>
                </a:lnTo>
                <a:lnTo>
                  <a:pt x="2050345" y="480149"/>
                </a:lnTo>
                <a:lnTo>
                  <a:pt x="2067714" y="437732"/>
                </a:lnTo>
                <a:lnTo>
                  <a:pt x="2083154" y="394843"/>
                </a:lnTo>
                <a:lnTo>
                  <a:pt x="2096677" y="351541"/>
                </a:lnTo>
                <a:lnTo>
                  <a:pt x="2108291" y="307889"/>
                </a:lnTo>
                <a:lnTo>
                  <a:pt x="2118006" y="263946"/>
                </a:lnTo>
                <a:lnTo>
                  <a:pt x="2125832" y="219774"/>
                </a:lnTo>
                <a:lnTo>
                  <a:pt x="2131778" y="175432"/>
                </a:lnTo>
                <a:lnTo>
                  <a:pt x="2135855" y="130982"/>
                </a:lnTo>
                <a:lnTo>
                  <a:pt x="2138071" y="86485"/>
                </a:lnTo>
                <a:lnTo>
                  <a:pt x="2138437" y="42001"/>
                </a:lnTo>
                <a:lnTo>
                  <a:pt x="2137041" y="0"/>
                </a:lnTo>
                <a:close/>
              </a:path>
            </a:pathLst>
          </a:custGeom>
          <a:solidFill>
            <a:schemeClr val="accent2"/>
          </a:solidFill>
        </p:spPr>
        <p:txBody>
          <a:bodyPr wrap="square" lIns="0" tIns="0" rIns="0" bIns="0" rtlCol="0"/>
          <a:lstStyle/>
          <a:p>
            <a:endParaRPr dirty="0"/>
          </a:p>
        </p:txBody>
      </p:sp>
      <p:sp>
        <p:nvSpPr>
          <p:cNvPr id="15" name="object 10"/>
          <p:cNvSpPr/>
          <p:nvPr userDrawn="1"/>
        </p:nvSpPr>
        <p:spPr>
          <a:xfrm>
            <a:off x="12987672" y="6794340"/>
            <a:ext cx="2138679" cy="2138680"/>
          </a:xfrm>
          <a:custGeom>
            <a:avLst/>
            <a:gdLst/>
            <a:ahLst/>
            <a:cxnLst/>
            <a:rect l="l" t="t" r="r" b="b"/>
            <a:pathLst>
              <a:path w="2138680" h="2138679">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211582" y="1707867"/>
                </a:lnTo>
                <a:lnTo>
                  <a:pt x="238878" y="1742929"/>
                </a:lnTo>
                <a:lnTo>
                  <a:pt x="267578" y="1776805"/>
                </a:lnTo>
                <a:lnTo>
                  <a:pt x="297636" y="1809452"/>
                </a:lnTo>
                <a:lnTo>
                  <a:pt x="329010" y="1840827"/>
                </a:lnTo>
                <a:lnTo>
                  <a:pt x="361657" y="1870886"/>
                </a:lnTo>
                <a:lnTo>
                  <a:pt x="395532" y="1899586"/>
                </a:lnTo>
                <a:lnTo>
                  <a:pt x="430592" y="1926884"/>
                </a:lnTo>
                <a:lnTo>
                  <a:pt x="466794" y="1952735"/>
                </a:lnTo>
                <a:lnTo>
                  <a:pt x="504094" y="1977096"/>
                </a:lnTo>
                <a:lnTo>
                  <a:pt x="542450" y="1999925"/>
                </a:lnTo>
                <a:lnTo>
                  <a:pt x="581817" y="2021177"/>
                </a:lnTo>
                <a:lnTo>
                  <a:pt x="622151" y="2040809"/>
                </a:lnTo>
                <a:lnTo>
                  <a:pt x="663410" y="2058777"/>
                </a:lnTo>
                <a:lnTo>
                  <a:pt x="705550" y="2075039"/>
                </a:lnTo>
                <a:lnTo>
                  <a:pt x="748528" y="2089550"/>
                </a:lnTo>
                <a:lnTo>
                  <a:pt x="792300" y="2102268"/>
                </a:lnTo>
                <a:lnTo>
                  <a:pt x="836822" y="2113148"/>
                </a:lnTo>
                <a:lnTo>
                  <a:pt x="882051" y="2122148"/>
                </a:lnTo>
                <a:lnTo>
                  <a:pt x="927945" y="2129223"/>
                </a:lnTo>
                <a:lnTo>
                  <a:pt x="974458" y="2134330"/>
                </a:lnTo>
                <a:lnTo>
                  <a:pt x="1021548" y="2137427"/>
                </a:lnTo>
                <a:lnTo>
                  <a:pt x="1069171" y="2138468"/>
                </a:lnTo>
                <a:lnTo>
                  <a:pt x="1116800" y="2137427"/>
                </a:lnTo>
                <a:lnTo>
                  <a:pt x="1163896" y="2134330"/>
                </a:lnTo>
                <a:lnTo>
                  <a:pt x="1210414" y="2129223"/>
                </a:lnTo>
                <a:lnTo>
                  <a:pt x="1256312" y="2122148"/>
                </a:lnTo>
                <a:lnTo>
                  <a:pt x="1301547" y="2113148"/>
                </a:lnTo>
                <a:lnTo>
                  <a:pt x="1346073" y="2102268"/>
                </a:lnTo>
                <a:lnTo>
                  <a:pt x="1389849" y="2089550"/>
                </a:lnTo>
                <a:lnTo>
                  <a:pt x="1432831" y="2075039"/>
                </a:lnTo>
                <a:lnTo>
                  <a:pt x="1474975" y="2058777"/>
                </a:lnTo>
                <a:lnTo>
                  <a:pt x="1516238" y="2040809"/>
                </a:lnTo>
                <a:lnTo>
                  <a:pt x="1556576" y="2021177"/>
                </a:lnTo>
                <a:lnTo>
                  <a:pt x="1595946" y="1999925"/>
                </a:lnTo>
                <a:lnTo>
                  <a:pt x="1634304" y="1977096"/>
                </a:lnTo>
                <a:lnTo>
                  <a:pt x="1671607" y="1952735"/>
                </a:lnTo>
                <a:lnTo>
                  <a:pt x="1707812" y="1926884"/>
                </a:lnTo>
                <a:lnTo>
                  <a:pt x="1742875" y="1899586"/>
                </a:lnTo>
                <a:lnTo>
                  <a:pt x="1776752" y="1870886"/>
                </a:lnTo>
                <a:lnTo>
                  <a:pt x="1809400" y="1840827"/>
                </a:lnTo>
                <a:lnTo>
                  <a:pt x="1840776" y="1809452"/>
                </a:lnTo>
                <a:lnTo>
                  <a:pt x="1870837" y="1776805"/>
                </a:lnTo>
                <a:lnTo>
                  <a:pt x="1899538" y="1742929"/>
                </a:lnTo>
                <a:lnTo>
                  <a:pt x="1926836" y="1707867"/>
                </a:lnTo>
                <a:lnTo>
                  <a:pt x="1952688" y="1671664"/>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dirty="0"/>
          </a:p>
        </p:txBody>
      </p:sp>
      <p:sp>
        <p:nvSpPr>
          <p:cNvPr id="16" name="object 11"/>
          <p:cNvSpPr/>
          <p:nvPr userDrawn="1"/>
        </p:nvSpPr>
        <p:spPr>
          <a:xfrm>
            <a:off x="11144189" y="1120764"/>
            <a:ext cx="2138679" cy="2138680"/>
          </a:xfrm>
          <a:custGeom>
            <a:avLst/>
            <a:gdLst/>
            <a:ahLst/>
            <a:cxnLst/>
            <a:rect l="l" t="t" r="r" b="b"/>
            <a:pathLst>
              <a:path w="2138680" h="2138679">
                <a:moveTo>
                  <a:pt x="1081729" y="0"/>
                </a:moveTo>
                <a:lnTo>
                  <a:pt x="1037244" y="365"/>
                </a:lnTo>
                <a:lnTo>
                  <a:pt x="992745" y="2582"/>
                </a:lnTo>
                <a:lnTo>
                  <a:pt x="948295" y="6659"/>
                </a:lnTo>
                <a:lnTo>
                  <a:pt x="903953" y="12607"/>
                </a:lnTo>
                <a:lnTo>
                  <a:pt x="859780" y="20434"/>
                </a:lnTo>
                <a:lnTo>
                  <a:pt x="815836" y="30150"/>
                </a:lnTo>
                <a:lnTo>
                  <a:pt x="772184" y="41766"/>
                </a:lnTo>
                <a:lnTo>
                  <a:pt x="728882" y="55290"/>
                </a:lnTo>
                <a:lnTo>
                  <a:pt x="685993" y="70733"/>
                </a:lnTo>
                <a:lnTo>
                  <a:pt x="643576" y="88104"/>
                </a:lnTo>
                <a:lnTo>
                  <a:pt x="601692" y="107412"/>
                </a:lnTo>
                <a:lnTo>
                  <a:pt x="560402" y="128667"/>
                </a:lnTo>
                <a:lnTo>
                  <a:pt x="519767" y="151879"/>
                </a:lnTo>
                <a:lnTo>
                  <a:pt x="479848" y="177057"/>
                </a:lnTo>
                <a:lnTo>
                  <a:pt x="440704" y="204212"/>
                </a:lnTo>
                <a:lnTo>
                  <a:pt x="402786" y="233049"/>
                </a:lnTo>
                <a:lnTo>
                  <a:pt x="366506" y="263234"/>
                </a:lnTo>
                <a:lnTo>
                  <a:pt x="331876" y="294708"/>
                </a:lnTo>
                <a:lnTo>
                  <a:pt x="298905" y="327409"/>
                </a:lnTo>
                <a:lnTo>
                  <a:pt x="267602" y="361277"/>
                </a:lnTo>
                <a:lnTo>
                  <a:pt x="237977" y="396250"/>
                </a:lnTo>
                <a:lnTo>
                  <a:pt x="210039" y="432268"/>
                </a:lnTo>
                <a:lnTo>
                  <a:pt x="183798" y="469271"/>
                </a:lnTo>
                <a:lnTo>
                  <a:pt x="159264" y="507198"/>
                </a:lnTo>
                <a:lnTo>
                  <a:pt x="136446" y="545988"/>
                </a:lnTo>
                <a:lnTo>
                  <a:pt x="115355" y="585580"/>
                </a:lnTo>
                <a:lnTo>
                  <a:pt x="95998" y="625914"/>
                </a:lnTo>
                <a:lnTo>
                  <a:pt x="78387" y="666928"/>
                </a:lnTo>
                <a:lnTo>
                  <a:pt x="62531" y="708563"/>
                </a:lnTo>
                <a:lnTo>
                  <a:pt x="48438" y="750757"/>
                </a:lnTo>
                <a:lnTo>
                  <a:pt x="36120" y="793450"/>
                </a:lnTo>
                <a:lnTo>
                  <a:pt x="25585" y="836582"/>
                </a:lnTo>
                <a:lnTo>
                  <a:pt x="16843" y="880090"/>
                </a:lnTo>
                <a:lnTo>
                  <a:pt x="9904" y="923915"/>
                </a:lnTo>
                <a:lnTo>
                  <a:pt x="4778" y="967996"/>
                </a:lnTo>
                <a:lnTo>
                  <a:pt x="1473" y="1012273"/>
                </a:lnTo>
                <a:lnTo>
                  <a:pt x="0" y="1056683"/>
                </a:lnTo>
                <a:lnTo>
                  <a:pt x="367" y="1101168"/>
                </a:lnTo>
                <a:lnTo>
                  <a:pt x="2586" y="1145666"/>
                </a:lnTo>
                <a:lnTo>
                  <a:pt x="6665" y="1190116"/>
                </a:lnTo>
                <a:lnTo>
                  <a:pt x="12613" y="1234458"/>
                </a:lnTo>
                <a:lnTo>
                  <a:pt x="20441" y="1278630"/>
                </a:lnTo>
                <a:lnTo>
                  <a:pt x="30159" y="1322573"/>
                </a:lnTo>
                <a:lnTo>
                  <a:pt x="41775" y="1366226"/>
                </a:lnTo>
                <a:lnTo>
                  <a:pt x="55299" y="1409527"/>
                </a:lnTo>
                <a:lnTo>
                  <a:pt x="70741" y="1452417"/>
                </a:lnTo>
                <a:lnTo>
                  <a:pt x="88111" y="1494834"/>
                </a:lnTo>
                <a:lnTo>
                  <a:pt x="107418" y="1536718"/>
                </a:lnTo>
                <a:lnTo>
                  <a:pt x="128672" y="1578008"/>
                </a:lnTo>
                <a:lnTo>
                  <a:pt x="151882" y="1618643"/>
                </a:lnTo>
                <a:lnTo>
                  <a:pt x="177058" y="1658562"/>
                </a:lnTo>
                <a:lnTo>
                  <a:pt x="204209" y="1697706"/>
                </a:lnTo>
                <a:lnTo>
                  <a:pt x="233047" y="1735624"/>
                </a:lnTo>
                <a:lnTo>
                  <a:pt x="263233" y="1771904"/>
                </a:lnTo>
                <a:lnTo>
                  <a:pt x="294707" y="1806535"/>
                </a:lnTo>
                <a:lnTo>
                  <a:pt x="327409" y="1839508"/>
                </a:lnTo>
                <a:lnTo>
                  <a:pt x="361277" y="1870812"/>
                </a:lnTo>
                <a:lnTo>
                  <a:pt x="396251" y="1900439"/>
                </a:lnTo>
                <a:lnTo>
                  <a:pt x="432269" y="1928379"/>
                </a:lnTo>
                <a:lnTo>
                  <a:pt x="469273" y="1954622"/>
                </a:lnTo>
                <a:lnTo>
                  <a:pt x="507200" y="1979158"/>
                </a:lnTo>
                <a:lnTo>
                  <a:pt x="545989" y="2001979"/>
                </a:lnTo>
                <a:lnTo>
                  <a:pt x="585582" y="2023073"/>
                </a:lnTo>
                <a:lnTo>
                  <a:pt x="625915" y="2042432"/>
                </a:lnTo>
                <a:lnTo>
                  <a:pt x="666930" y="2060047"/>
                </a:lnTo>
                <a:lnTo>
                  <a:pt x="708565" y="2075906"/>
                </a:lnTo>
                <a:lnTo>
                  <a:pt x="750759" y="2090002"/>
                </a:lnTo>
                <a:lnTo>
                  <a:pt x="793452" y="2102323"/>
                </a:lnTo>
                <a:lnTo>
                  <a:pt x="836583" y="2112862"/>
                </a:lnTo>
                <a:lnTo>
                  <a:pt x="880091" y="2121607"/>
                </a:lnTo>
                <a:lnTo>
                  <a:pt x="923916" y="2128549"/>
                </a:lnTo>
                <a:lnTo>
                  <a:pt x="967997" y="2133679"/>
                </a:lnTo>
                <a:lnTo>
                  <a:pt x="1012273" y="2136987"/>
                </a:lnTo>
                <a:lnTo>
                  <a:pt x="1056683" y="2138464"/>
                </a:lnTo>
                <a:lnTo>
                  <a:pt x="1101168" y="2138100"/>
                </a:lnTo>
                <a:lnTo>
                  <a:pt x="1145665" y="2135884"/>
                </a:lnTo>
                <a:lnTo>
                  <a:pt x="1190115" y="2131808"/>
                </a:lnTo>
                <a:lnTo>
                  <a:pt x="1234457" y="2125863"/>
                </a:lnTo>
                <a:lnTo>
                  <a:pt x="1278629" y="2118037"/>
                </a:lnTo>
                <a:lnTo>
                  <a:pt x="1322572" y="2108323"/>
                </a:lnTo>
                <a:lnTo>
                  <a:pt x="1366224" y="2096709"/>
                </a:lnTo>
                <a:lnTo>
                  <a:pt x="1409525" y="2083187"/>
                </a:lnTo>
                <a:lnTo>
                  <a:pt x="1452415" y="2067746"/>
                </a:lnTo>
                <a:lnTo>
                  <a:pt x="1494832" y="2050378"/>
                </a:lnTo>
                <a:lnTo>
                  <a:pt x="1536715" y="2031073"/>
                </a:lnTo>
                <a:lnTo>
                  <a:pt x="1578005" y="2009820"/>
                </a:lnTo>
                <a:lnTo>
                  <a:pt x="1618640" y="1986611"/>
                </a:lnTo>
                <a:lnTo>
                  <a:pt x="1658559" y="1961436"/>
                </a:lnTo>
                <a:lnTo>
                  <a:pt x="1697703" y="1934285"/>
                </a:lnTo>
                <a:lnTo>
                  <a:pt x="1735621" y="1905447"/>
                </a:lnTo>
                <a:lnTo>
                  <a:pt x="1771901" y="1875260"/>
                </a:lnTo>
                <a:lnTo>
                  <a:pt x="1806531" y="1843786"/>
                </a:lnTo>
                <a:lnTo>
                  <a:pt x="1839502" y="1811084"/>
                </a:lnTo>
                <a:lnTo>
                  <a:pt x="1870805" y="1777215"/>
                </a:lnTo>
                <a:lnTo>
                  <a:pt x="1900431" y="1742240"/>
                </a:lnTo>
                <a:lnTo>
                  <a:pt x="1928369" y="1706220"/>
                </a:lnTo>
                <a:lnTo>
                  <a:pt x="1954610" y="1669216"/>
                </a:lnTo>
                <a:lnTo>
                  <a:pt x="1979144" y="1631288"/>
                </a:lnTo>
                <a:lnTo>
                  <a:pt x="2001962" y="1592497"/>
                </a:lnTo>
                <a:lnTo>
                  <a:pt x="2023055" y="1552903"/>
                </a:lnTo>
                <a:lnTo>
                  <a:pt x="2042412" y="1512568"/>
                </a:lnTo>
                <a:lnTo>
                  <a:pt x="2060024" y="1471552"/>
                </a:lnTo>
                <a:lnTo>
                  <a:pt x="2075881" y="1429916"/>
                </a:lnTo>
                <a:lnTo>
                  <a:pt x="2089974" y="1387720"/>
                </a:lnTo>
                <a:lnTo>
                  <a:pt x="2102294" y="1345025"/>
                </a:lnTo>
                <a:lnTo>
                  <a:pt x="2112830" y="1301893"/>
                </a:lnTo>
                <a:lnTo>
                  <a:pt x="2121573" y="1258383"/>
                </a:lnTo>
                <a:lnTo>
                  <a:pt x="2128514" y="1214556"/>
                </a:lnTo>
                <a:lnTo>
                  <a:pt x="2133643" y="1170473"/>
                </a:lnTo>
                <a:lnTo>
                  <a:pt x="2136950" y="1126196"/>
                </a:lnTo>
                <a:lnTo>
                  <a:pt x="2138425" y="1081783"/>
                </a:lnTo>
                <a:lnTo>
                  <a:pt x="2138060" y="1037298"/>
                </a:lnTo>
                <a:lnTo>
                  <a:pt x="2135844" y="992798"/>
                </a:lnTo>
                <a:lnTo>
                  <a:pt x="2131768" y="948347"/>
                </a:lnTo>
                <a:lnTo>
                  <a:pt x="2125823" y="904004"/>
                </a:lnTo>
                <a:lnTo>
                  <a:pt x="2117998" y="859830"/>
                </a:lnTo>
                <a:lnTo>
                  <a:pt x="2108285" y="815886"/>
                </a:lnTo>
                <a:lnTo>
                  <a:pt x="2096673" y="772233"/>
                </a:lnTo>
                <a:lnTo>
                  <a:pt x="2083153" y="728930"/>
                </a:lnTo>
                <a:lnTo>
                  <a:pt x="2067715" y="686040"/>
                </a:lnTo>
                <a:lnTo>
                  <a:pt x="2050350" y="643622"/>
                </a:lnTo>
                <a:lnTo>
                  <a:pt x="2031048" y="601738"/>
                </a:lnTo>
                <a:lnTo>
                  <a:pt x="2009800" y="560448"/>
                </a:lnTo>
                <a:lnTo>
                  <a:pt x="1986596" y="519813"/>
                </a:lnTo>
                <a:lnTo>
                  <a:pt x="1961427" y="479893"/>
                </a:lnTo>
                <a:lnTo>
                  <a:pt x="1934282" y="440749"/>
                </a:lnTo>
                <a:lnTo>
                  <a:pt x="1905438" y="402830"/>
                </a:lnTo>
                <a:lnTo>
                  <a:pt x="1875245" y="366551"/>
                </a:lnTo>
                <a:lnTo>
                  <a:pt x="1843765" y="331920"/>
                </a:lnTo>
                <a:lnTo>
                  <a:pt x="1811058" y="298947"/>
                </a:lnTo>
                <a:lnTo>
                  <a:pt x="1777184" y="267643"/>
                </a:lnTo>
                <a:lnTo>
                  <a:pt x="1742206" y="238016"/>
                </a:lnTo>
                <a:lnTo>
                  <a:pt x="1706182" y="210076"/>
                </a:lnTo>
                <a:lnTo>
                  <a:pt x="1669175" y="183833"/>
                </a:lnTo>
                <a:lnTo>
                  <a:pt x="1631244" y="159297"/>
                </a:lnTo>
                <a:lnTo>
                  <a:pt x="1592450" y="136477"/>
                </a:lnTo>
                <a:lnTo>
                  <a:pt x="1552854" y="115383"/>
                </a:lnTo>
                <a:lnTo>
                  <a:pt x="1512518" y="96024"/>
                </a:lnTo>
                <a:lnTo>
                  <a:pt x="1471500" y="78410"/>
                </a:lnTo>
                <a:lnTo>
                  <a:pt x="1429862" y="62551"/>
                </a:lnTo>
                <a:lnTo>
                  <a:pt x="1387666" y="48456"/>
                </a:lnTo>
                <a:lnTo>
                  <a:pt x="1344971" y="36135"/>
                </a:lnTo>
                <a:lnTo>
                  <a:pt x="1301837" y="25597"/>
                </a:lnTo>
                <a:lnTo>
                  <a:pt x="1258327" y="16853"/>
                </a:lnTo>
                <a:lnTo>
                  <a:pt x="1214501" y="9911"/>
                </a:lnTo>
                <a:lnTo>
                  <a:pt x="1170418" y="4782"/>
                </a:lnTo>
                <a:lnTo>
                  <a:pt x="1126141" y="1475"/>
                </a:lnTo>
                <a:lnTo>
                  <a:pt x="1081729" y="0"/>
                </a:lnTo>
                <a:close/>
              </a:path>
            </a:pathLst>
          </a:custGeom>
          <a:solidFill>
            <a:schemeClr val="accent2"/>
          </a:solidFill>
        </p:spPr>
        <p:txBody>
          <a:bodyPr wrap="square" lIns="0" tIns="0" rIns="0" bIns="0" rtlCol="0"/>
          <a:lstStyle/>
          <a:p>
            <a:endParaRPr dirty="0"/>
          </a:p>
        </p:txBody>
      </p:sp>
      <p:sp>
        <p:nvSpPr>
          <p:cNvPr id="17" name="object 12"/>
          <p:cNvSpPr/>
          <p:nvPr userDrawn="1"/>
        </p:nvSpPr>
        <p:spPr>
          <a:xfrm>
            <a:off x="14881420" y="10758509"/>
            <a:ext cx="1433195" cy="550544"/>
          </a:xfrm>
          <a:custGeom>
            <a:avLst/>
            <a:gdLst/>
            <a:ahLst/>
            <a:cxnLst/>
            <a:rect l="l" t="t" r="r" b="b"/>
            <a:pathLst>
              <a:path w="1433194" h="550545">
                <a:moveTo>
                  <a:pt x="710807" y="0"/>
                </a:moveTo>
                <a:lnTo>
                  <a:pt x="664395" y="1799"/>
                </a:lnTo>
                <a:lnTo>
                  <a:pt x="618445" y="6484"/>
                </a:lnTo>
                <a:lnTo>
                  <a:pt x="573080" y="13993"/>
                </a:lnTo>
                <a:lnTo>
                  <a:pt x="528424" y="24262"/>
                </a:lnTo>
                <a:lnTo>
                  <a:pt x="484599" y="37228"/>
                </a:lnTo>
                <a:lnTo>
                  <a:pt x="441728" y="52829"/>
                </a:lnTo>
                <a:lnTo>
                  <a:pt x="399936" y="71003"/>
                </a:lnTo>
                <a:lnTo>
                  <a:pt x="359345" y="91686"/>
                </a:lnTo>
                <a:lnTo>
                  <a:pt x="320079" y="114815"/>
                </a:lnTo>
                <a:lnTo>
                  <a:pt x="282260" y="140329"/>
                </a:lnTo>
                <a:lnTo>
                  <a:pt x="246011" y="168164"/>
                </a:lnTo>
                <a:lnTo>
                  <a:pt x="211457" y="198257"/>
                </a:lnTo>
                <a:lnTo>
                  <a:pt x="178720" y="230547"/>
                </a:lnTo>
                <a:lnTo>
                  <a:pt x="147923" y="264969"/>
                </a:lnTo>
                <a:lnTo>
                  <a:pt x="119190" y="301461"/>
                </a:lnTo>
                <a:lnTo>
                  <a:pt x="92644" y="339962"/>
                </a:lnTo>
                <a:lnTo>
                  <a:pt x="68408" y="380407"/>
                </a:lnTo>
                <a:lnTo>
                  <a:pt x="46605" y="422734"/>
                </a:lnTo>
                <a:lnTo>
                  <a:pt x="27358" y="466881"/>
                </a:lnTo>
                <a:lnTo>
                  <a:pt x="10791" y="512784"/>
                </a:lnTo>
                <a:lnTo>
                  <a:pt x="0" y="550049"/>
                </a:lnTo>
                <a:lnTo>
                  <a:pt x="1432771" y="550049"/>
                </a:lnTo>
                <a:lnTo>
                  <a:pt x="1421021" y="510331"/>
                </a:lnTo>
                <a:lnTo>
                  <a:pt x="1405419" y="467460"/>
                </a:lnTo>
                <a:lnTo>
                  <a:pt x="1387246" y="425667"/>
                </a:lnTo>
                <a:lnTo>
                  <a:pt x="1366563" y="385075"/>
                </a:lnTo>
                <a:lnTo>
                  <a:pt x="1343433" y="345807"/>
                </a:lnTo>
                <a:lnTo>
                  <a:pt x="1317920" y="307986"/>
                </a:lnTo>
                <a:lnTo>
                  <a:pt x="1290085" y="271736"/>
                </a:lnTo>
                <a:lnTo>
                  <a:pt x="1259992" y="237179"/>
                </a:lnTo>
                <a:lnTo>
                  <a:pt x="1227704" y="204440"/>
                </a:lnTo>
                <a:lnTo>
                  <a:pt x="1193283" y="173640"/>
                </a:lnTo>
                <a:lnTo>
                  <a:pt x="1156792" y="144904"/>
                </a:lnTo>
                <a:lnTo>
                  <a:pt x="1118294" y="118355"/>
                </a:lnTo>
                <a:lnTo>
                  <a:pt x="1077851" y="94115"/>
                </a:lnTo>
                <a:lnTo>
                  <a:pt x="1035527" y="72308"/>
                </a:lnTo>
                <a:lnTo>
                  <a:pt x="991384" y="53057"/>
                </a:lnTo>
                <a:lnTo>
                  <a:pt x="945485" y="36485"/>
                </a:lnTo>
                <a:lnTo>
                  <a:pt x="898611" y="22914"/>
                </a:lnTo>
                <a:lnTo>
                  <a:pt x="851583" y="12543"/>
                </a:lnTo>
                <a:lnTo>
                  <a:pt x="804525" y="5309"/>
                </a:lnTo>
                <a:lnTo>
                  <a:pt x="757558" y="1149"/>
                </a:lnTo>
                <a:lnTo>
                  <a:pt x="710807" y="0"/>
                </a:lnTo>
                <a:close/>
              </a:path>
            </a:pathLst>
          </a:custGeom>
          <a:solidFill>
            <a:schemeClr val="accent1"/>
          </a:solidFill>
        </p:spPr>
        <p:txBody>
          <a:bodyPr wrap="square" lIns="0" tIns="0" rIns="0" bIns="0" rtlCol="0"/>
          <a:lstStyle/>
          <a:p>
            <a:endParaRPr dirty="0"/>
          </a:p>
        </p:txBody>
      </p:sp>
      <p:sp>
        <p:nvSpPr>
          <p:cNvPr id="18" name="object 13"/>
          <p:cNvSpPr/>
          <p:nvPr userDrawn="1"/>
        </p:nvSpPr>
        <p:spPr>
          <a:xfrm>
            <a:off x="14855713" y="3484680"/>
            <a:ext cx="1483994" cy="1483995"/>
          </a:xfrm>
          <a:custGeom>
            <a:avLst/>
            <a:gdLst/>
            <a:ahLst/>
            <a:cxnLst/>
            <a:rect l="l" t="t" r="r" b="b"/>
            <a:pathLst>
              <a:path w="1483994" h="1483995">
                <a:moveTo>
                  <a:pt x="747437" y="0"/>
                </a:moveTo>
                <a:lnTo>
                  <a:pt x="700689" y="1149"/>
                </a:lnTo>
                <a:lnTo>
                  <a:pt x="653724" y="5309"/>
                </a:lnTo>
                <a:lnTo>
                  <a:pt x="606667" y="12543"/>
                </a:lnTo>
                <a:lnTo>
                  <a:pt x="559641" y="22915"/>
                </a:lnTo>
                <a:lnTo>
                  <a:pt x="512767" y="36485"/>
                </a:lnTo>
                <a:lnTo>
                  <a:pt x="466859" y="53057"/>
                </a:lnTo>
                <a:lnTo>
                  <a:pt x="422708" y="72307"/>
                </a:lnTo>
                <a:lnTo>
                  <a:pt x="380378" y="94113"/>
                </a:lnTo>
                <a:lnTo>
                  <a:pt x="339930" y="118352"/>
                </a:lnTo>
                <a:lnTo>
                  <a:pt x="301428" y="144901"/>
                </a:lnTo>
                <a:lnTo>
                  <a:pt x="264935" y="173635"/>
                </a:lnTo>
                <a:lnTo>
                  <a:pt x="230512" y="204433"/>
                </a:lnTo>
                <a:lnTo>
                  <a:pt x="198223" y="237171"/>
                </a:lnTo>
                <a:lnTo>
                  <a:pt x="168130" y="271726"/>
                </a:lnTo>
                <a:lnTo>
                  <a:pt x="140296" y="307974"/>
                </a:lnTo>
                <a:lnTo>
                  <a:pt x="114784" y="345793"/>
                </a:lnTo>
                <a:lnTo>
                  <a:pt x="91657" y="385060"/>
                </a:lnTo>
                <a:lnTo>
                  <a:pt x="70976" y="425651"/>
                </a:lnTo>
                <a:lnTo>
                  <a:pt x="52806" y="467443"/>
                </a:lnTo>
                <a:lnTo>
                  <a:pt x="37207" y="510314"/>
                </a:lnTo>
                <a:lnTo>
                  <a:pt x="24245" y="554139"/>
                </a:lnTo>
                <a:lnTo>
                  <a:pt x="13980" y="598796"/>
                </a:lnTo>
                <a:lnTo>
                  <a:pt x="6475" y="644162"/>
                </a:lnTo>
                <a:lnTo>
                  <a:pt x="1794" y="690113"/>
                </a:lnTo>
                <a:lnTo>
                  <a:pt x="0" y="736527"/>
                </a:lnTo>
                <a:lnTo>
                  <a:pt x="1153" y="783280"/>
                </a:lnTo>
                <a:lnTo>
                  <a:pt x="5318" y="830249"/>
                </a:lnTo>
                <a:lnTo>
                  <a:pt x="12558" y="877311"/>
                </a:lnTo>
                <a:lnTo>
                  <a:pt x="22934" y="924342"/>
                </a:lnTo>
                <a:lnTo>
                  <a:pt x="36509" y="971221"/>
                </a:lnTo>
                <a:lnTo>
                  <a:pt x="53076" y="1017118"/>
                </a:lnTo>
                <a:lnTo>
                  <a:pt x="72323" y="1061260"/>
                </a:lnTo>
                <a:lnTo>
                  <a:pt x="94125" y="1103582"/>
                </a:lnTo>
                <a:lnTo>
                  <a:pt x="118361" y="1144023"/>
                </a:lnTo>
                <a:lnTo>
                  <a:pt x="144907" y="1182519"/>
                </a:lnTo>
                <a:lnTo>
                  <a:pt x="173640" y="1219009"/>
                </a:lnTo>
                <a:lnTo>
                  <a:pt x="204436" y="1253428"/>
                </a:lnTo>
                <a:lnTo>
                  <a:pt x="237173" y="1285715"/>
                </a:lnTo>
                <a:lnTo>
                  <a:pt x="271726" y="1315806"/>
                </a:lnTo>
                <a:lnTo>
                  <a:pt x="307974" y="1343639"/>
                </a:lnTo>
                <a:lnTo>
                  <a:pt x="345792" y="1369151"/>
                </a:lnTo>
                <a:lnTo>
                  <a:pt x="385058" y="1392280"/>
                </a:lnTo>
                <a:lnTo>
                  <a:pt x="425649" y="1412962"/>
                </a:lnTo>
                <a:lnTo>
                  <a:pt x="467440" y="1431134"/>
                </a:lnTo>
                <a:lnTo>
                  <a:pt x="510310" y="1446735"/>
                </a:lnTo>
                <a:lnTo>
                  <a:pt x="554134" y="1459701"/>
                </a:lnTo>
                <a:lnTo>
                  <a:pt x="598790" y="1469970"/>
                </a:lnTo>
                <a:lnTo>
                  <a:pt x="644155" y="1477478"/>
                </a:lnTo>
                <a:lnTo>
                  <a:pt x="690104" y="1482164"/>
                </a:lnTo>
                <a:lnTo>
                  <a:pt x="736516" y="1483963"/>
                </a:lnTo>
                <a:lnTo>
                  <a:pt x="783266" y="1482814"/>
                </a:lnTo>
                <a:lnTo>
                  <a:pt x="830233" y="1478654"/>
                </a:lnTo>
                <a:lnTo>
                  <a:pt x="877291" y="1471420"/>
                </a:lnTo>
                <a:lnTo>
                  <a:pt x="924319" y="1461049"/>
                </a:lnTo>
                <a:lnTo>
                  <a:pt x="971193" y="1447479"/>
                </a:lnTo>
                <a:lnTo>
                  <a:pt x="1017092" y="1430907"/>
                </a:lnTo>
                <a:lnTo>
                  <a:pt x="1061234" y="1411656"/>
                </a:lnTo>
                <a:lnTo>
                  <a:pt x="1103559" y="1389849"/>
                </a:lnTo>
                <a:lnTo>
                  <a:pt x="1144001" y="1365609"/>
                </a:lnTo>
                <a:lnTo>
                  <a:pt x="1182499" y="1339059"/>
                </a:lnTo>
                <a:lnTo>
                  <a:pt x="1218991" y="1310323"/>
                </a:lnTo>
                <a:lnTo>
                  <a:pt x="1253412" y="1279524"/>
                </a:lnTo>
                <a:lnTo>
                  <a:pt x="1285700" y="1246784"/>
                </a:lnTo>
                <a:lnTo>
                  <a:pt x="1315793" y="1212228"/>
                </a:lnTo>
                <a:lnTo>
                  <a:pt x="1343628" y="1175978"/>
                </a:lnTo>
                <a:lnTo>
                  <a:pt x="1369142" y="1138157"/>
                </a:lnTo>
                <a:lnTo>
                  <a:pt x="1392272" y="1098889"/>
                </a:lnTo>
                <a:lnTo>
                  <a:pt x="1412955" y="1058297"/>
                </a:lnTo>
                <a:lnTo>
                  <a:pt x="1431129" y="1016503"/>
                </a:lnTo>
                <a:lnTo>
                  <a:pt x="1446730" y="973632"/>
                </a:lnTo>
                <a:lnTo>
                  <a:pt x="1459697" y="929806"/>
                </a:lnTo>
                <a:lnTo>
                  <a:pt x="1469966" y="885149"/>
                </a:lnTo>
                <a:lnTo>
                  <a:pt x="1477474" y="839784"/>
                </a:lnTo>
                <a:lnTo>
                  <a:pt x="1482159" y="793834"/>
                </a:lnTo>
                <a:lnTo>
                  <a:pt x="1483958" y="747421"/>
                </a:lnTo>
                <a:lnTo>
                  <a:pt x="1482807" y="700670"/>
                </a:lnTo>
                <a:lnTo>
                  <a:pt x="1478645" y="653704"/>
                </a:lnTo>
                <a:lnTo>
                  <a:pt x="1471409" y="606645"/>
                </a:lnTo>
                <a:lnTo>
                  <a:pt x="1461035" y="559617"/>
                </a:lnTo>
                <a:lnTo>
                  <a:pt x="1447461" y="512743"/>
                </a:lnTo>
                <a:lnTo>
                  <a:pt x="1430885" y="466844"/>
                </a:lnTo>
                <a:lnTo>
                  <a:pt x="1411630" y="422702"/>
                </a:lnTo>
                <a:lnTo>
                  <a:pt x="1389821" y="380379"/>
                </a:lnTo>
                <a:lnTo>
                  <a:pt x="1365580" y="339937"/>
                </a:lnTo>
                <a:lnTo>
                  <a:pt x="1339030" y="301440"/>
                </a:lnTo>
                <a:lnTo>
                  <a:pt x="1310294" y="264951"/>
                </a:lnTo>
                <a:lnTo>
                  <a:pt x="1279496" y="230531"/>
                </a:lnTo>
                <a:lnTo>
                  <a:pt x="1246758" y="198244"/>
                </a:lnTo>
                <a:lnTo>
                  <a:pt x="1212204" y="168153"/>
                </a:lnTo>
                <a:lnTo>
                  <a:pt x="1175956" y="140320"/>
                </a:lnTo>
                <a:lnTo>
                  <a:pt x="1138139" y="114808"/>
                </a:lnTo>
                <a:lnTo>
                  <a:pt x="1098874" y="91680"/>
                </a:lnTo>
                <a:lnTo>
                  <a:pt x="1058286" y="70998"/>
                </a:lnTo>
                <a:lnTo>
                  <a:pt x="1016497" y="52826"/>
                </a:lnTo>
                <a:lnTo>
                  <a:pt x="973629" y="37226"/>
                </a:lnTo>
                <a:lnTo>
                  <a:pt x="929808" y="24260"/>
                </a:lnTo>
                <a:lnTo>
                  <a:pt x="885155" y="13992"/>
                </a:lnTo>
                <a:lnTo>
                  <a:pt x="839793" y="6484"/>
                </a:lnTo>
                <a:lnTo>
                  <a:pt x="793846" y="1799"/>
                </a:lnTo>
                <a:lnTo>
                  <a:pt x="747437" y="0"/>
                </a:lnTo>
                <a:close/>
              </a:path>
            </a:pathLst>
          </a:custGeom>
          <a:solidFill>
            <a:schemeClr val="accent1"/>
          </a:solidFill>
        </p:spPr>
        <p:txBody>
          <a:bodyPr wrap="square" lIns="0" tIns="0" rIns="0" bIns="0" rtlCol="0"/>
          <a:lstStyle/>
          <a:p>
            <a:endParaRPr dirty="0"/>
          </a:p>
        </p:txBody>
      </p:sp>
      <p:sp>
        <p:nvSpPr>
          <p:cNvPr id="19" name="object 14"/>
          <p:cNvSpPr/>
          <p:nvPr userDrawn="1"/>
        </p:nvSpPr>
        <p:spPr>
          <a:xfrm>
            <a:off x="15367603" y="8352159"/>
            <a:ext cx="1483359" cy="1483360"/>
          </a:xfrm>
          <a:custGeom>
            <a:avLst/>
            <a:gdLst/>
            <a:ahLst/>
            <a:cxnLst/>
            <a:rect l="l" t="t" r="r" b="b"/>
            <a:pathLst>
              <a:path w="1483359" h="1483359">
                <a:moveTo>
                  <a:pt x="722324" y="0"/>
                </a:moveTo>
                <a:lnTo>
                  <a:pt x="674788" y="2707"/>
                </a:lnTo>
                <a:lnTo>
                  <a:pt x="627981" y="8403"/>
                </a:lnTo>
                <a:lnTo>
                  <a:pt x="582012" y="16999"/>
                </a:lnTo>
                <a:lnTo>
                  <a:pt x="536988" y="28409"/>
                </a:lnTo>
                <a:lnTo>
                  <a:pt x="493015" y="42546"/>
                </a:lnTo>
                <a:lnTo>
                  <a:pt x="450203" y="59323"/>
                </a:lnTo>
                <a:lnTo>
                  <a:pt x="408657" y="78653"/>
                </a:lnTo>
                <a:lnTo>
                  <a:pt x="368486" y="100448"/>
                </a:lnTo>
                <a:lnTo>
                  <a:pt x="329796" y="124622"/>
                </a:lnTo>
                <a:lnTo>
                  <a:pt x="292696" y="151088"/>
                </a:lnTo>
                <a:lnTo>
                  <a:pt x="257293" y="179758"/>
                </a:lnTo>
                <a:lnTo>
                  <a:pt x="223694" y="210546"/>
                </a:lnTo>
                <a:lnTo>
                  <a:pt x="192007" y="243365"/>
                </a:lnTo>
                <a:lnTo>
                  <a:pt x="162338" y="278128"/>
                </a:lnTo>
                <a:lnTo>
                  <a:pt x="134796" y="314747"/>
                </a:lnTo>
                <a:lnTo>
                  <a:pt x="109488" y="353135"/>
                </a:lnTo>
                <a:lnTo>
                  <a:pt x="86521" y="393207"/>
                </a:lnTo>
                <a:lnTo>
                  <a:pt x="66003" y="434874"/>
                </a:lnTo>
                <a:lnTo>
                  <a:pt x="48042" y="478049"/>
                </a:lnTo>
                <a:lnTo>
                  <a:pt x="32743" y="522646"/>
                </a:lnTo>
                <a:lnTo>
                  <a:pt x="20216" y="568577"/>
                </a:lnTo>
                <a:lnTo>
                  <a:pt x="10567" y="615756"/>
                </a:lnTo>
                <a:lnTo>
                  <a:pt x="3905" y="664096"/>
                </a:lnTo>
                <a:lnTo>
                  <a:pt x="371" y="712770"/>
                </a:lnTo>
                <a:lnTo>
                  <a:pt x="0" y="760929"/>
                </a:lnTo>
                <a:lnTo>
                  <a:pt x="2704" y="808465"/>
                </a:lnTo>
                <a:lnTo>
                  <a:pt x="8396" y="855272"/>
                </a:lnTo>
                <a:lnTo>
                  <a:pt x="16990" y="901241"/>
                </a:lnTo>
                <a:lnTo>
                  <a:pt x="28398" y="946266"/>
                </a:lnTo>
                <a:lnTo>
                  <a:pt x="42534" y="990239"/>
                </a:lnTo>
                <a:lnTo>
                  <a:pt x="59309" y="1033052"/>
                </a:lnTo>
                <a:lnTo>
                  <a:pt x="78638" y="1074598"/>
                </a:lnTo>
                <a:lnTo>
                  <a:pt x="100432" y="1114770"/>
                </a:lnTo>
                <a:lnTo>
                  <a:pt x="124605" y="1153460"/>
                </a:lnTo>
                <a:lnTo>
                  <a:pt x="151071" y="1190561"/>
                </a:lnTo>
                <a:lnTo>
                  <a:pt x="179740" y="1225966"/>
                </a:lnTo>
                <a:lnTo>
                  <a:pt x="210528" y="1259566"/>
                </a:lnTo>
                <a:lnTo>
                  <a:pt x="243346" y="1291255"/>
                </a:lnTo>
                <a:lnTo>
                  <a:pt x="278108" y="1320926"/>
                </a:lnTo>
                <a:lnTo>
                  <a:pt x="314726" y="1348470"/>
                </a:lnTo>
                <a:lnTo>
                  <a:pt x="353113" y="1373780"/>
                </a:lnTo>
                <a:lnTo>
                  <a:pt x="393183" y="1396750"/>
                </a:lnTo>
                <a:lnTo>
                  <a:pt x="434847" y="1417271"/>
                </a:lnTo>
                <a:lnTo>
                  <a:pt x="478020" y="1435236"/>
                </a:lnTo>
                <a:lnTo>
                  <a:pt x="522614" y="1450538"/>
                </a:lnTo>
                <a:lnTo>
                  <a:pt x="568542" y="1463069"/>
                </a:lnTo>
                <a:lnTo>
                  <a:pt x="615717" y="1472723"/>
                </a:lnTo>
                <a:lnTo>
                  <a:pt x="664052" y="1479390"/>
                </a:lnTo>
                <a:lnTo>
                  <a:pt x="712727" y="1482919"/>
                </a:lnTo>
                <a:lnTo>
                  <a:pt x="760887" y="1483287"/>
                </a:lnTo>
                <a:lnTo>
                  <a:pt x="808425" y="1480579"/>
                </a:lnTo>
                <a:lnTo>
                  <a:pt x="855233" y="1474883"/>
                </a:lnTo>
                <a:lnTo>
                  <a:pt x="901203" y="1466287"/>
                </a:lnTo>
                <a:lnTo>
                  <a:pt x="946229" y="1454877"/>
                </a:lnTo>
                <a:lnTo>
                  <a:pt x="990202" y="1440740"/>
                </a:lnTo>
                <a:lnTo>
                  <a:pt x="1033017" y="1423963"/>
                </a:lnTo>
                <a:lnTo>
                  <a:pt x="1074564" y="1404634"/>
                </a:lnTo>
                <a:lnTo>
                  <a:pt x="1114737" y="1382838"/>
                </a:lnTo>
                <a:lnTo>
                  <a:pt x="1153429" y="1358664"/>
                </a:lnTo>
                <a:lnTo>
                  <a:pt x="1190531" y="1332198"/>
                </a:lnTo>
                <a:lnTo>
                  <a:pt x="1225937" y="1303528"/>
                </a:lnTo>
                <a:lnTo>
                  <a:pt x="1259540" y="1272740"/>
                </a:lnTo>
                <a:lnTo>
                  <a:pt x="1291231" y="1239921"/>
                </a:lnTo>
                <a:lnTo>
                  <a:pt x="1320903" y="1205159"/>
                </a:lnTo>
                <a:lnTo>
                  <a:pt x="1348450" y="1168539"/>
                </a:lnTo>
                <a:lnTo>
                  <a:pt x="1373763" y="1130151"/>
                </a:lnTo>
                <a:lnTo>
                  <a:pt x="1396735" y="1090079"/>
                </a:lnTo>
                <a:lnTo>
                  <a:pt x="1417259" y="1048413"/>
                </a:lnTo>
                <a:lnTo>
                  <a:pt x="1435228" y="1005237"/>
                </a:lnTo>
                <a:lnTo>
                  <a:pt x="1450534" y="960640"/>
                </a:lnTo>
                <a:lnTo>
                  <a:pt x="1463069" y="914709"/>
                </a:lnTo>
                <a:lnTo>
                  <a:pt x="1472726" y="867530"/>
                </a:lnTo>
                <a:lnTo>
                  <a:pt x="1479399" y="819190"/>
                </a:lnTo>
                <a:lnTo>
                  <a:pt x="1482923" y="770516"/>
                </a:lnTo>
                <a:lnTo>
                  <a:pt x="1483287" y="722358"/>
                </a:lnTo>
                <a:lnTo>
                  <a:pt x="1480576" y="674821"/>
                </a:lnTo>
                <a:lnTo>
                  <a:pt x="1474878" y="628014"/>
                </a:lnTo>
                <a:lnTo>
                  <a:pt x="1466279" y="582045"/>
                </a:lnTo>
                <a:lnTo>
                  <a:pt x="1454868" y="537020"/>
                </a:lnTo>
                <a:lnTo>
                  <a:pt x="1440730" y="493048"/>
                </a:lnTo>
                <a:lnTo>
                  <a:pt x="1423952" y="450234"/>
                </a:lnTo>
                <a:lnTo>
                  <a:pt x="1404622" y="408688"/>
                </a:lnTo>
                <a:lnTo>
                  <a:pt x="1382826" y="368516"/>
                </a:lnTo>
                <a:lnTo>
                  <a:pt x="1358652" y="329826"/>
                </a:lnTo>
                <a:lnTo>
                  <a:pt x="1332186" y="292725"/>
                </a:lnTo>
                <a:lnTo>
                  <a:pt x="1303516" y="257320"/>
                </a:lnTo>
                <a:lnTo>
                  <a:pt x="1272728" y="223720"/>
                </a:lnTo>
                <a:lnTo>
                  <a:pt x="1239909" y="192031"/>
                </a:lnTo>
                <a:lnTo>
                  <a:pt x="1205146" y="162360"/>
                </a:lnTo>
                <a:lnTo>
                  <a:pt x="1168526" y="134816"/>
                </a:lnTo>
                <a:lnTo>
                  <a:pt x="1130137" y="109506"/>
                </a:lnTo>
                <a:lnTo>
                  <a:pt x="1090064" y="86536"/>
                </a:lnTo>
                <a:lnTo>
                  <a:pt x="1048396" y="66015"/>
                </a:lnTo>
                <a:lnTo>
                  <a:pt x="1005218" y="48050"/>
                </a:lnTo>
                <a:lnTo>
                  <a:pt x="960619" y="32748"/>
                </a:lnTo>
                <a:lnTo>
                  <a:pt x="914684" y="20217"/>
                </a:lnTo>
                <a:lnTo>
                  <a:pt x="867501" y="10564"/>
                </a:lnTo>
                <a:lnTo>
                  <a:pt x="819157" y="3896"/>
                </a:lnTo>
                <a:lnTo>
                  <a:pt x="770483" y="367"/>
                </a:lnTo>
                <a:lnTo>
                  <a:pt x="722324" y="0"/>
                </a:lnTo>
                <a:close/>
              </a:path>
            </a:pathLst>
          </a:custGeom>
          <a:solidFill>
            <a:schemeClr val="accent1"/>
          </a:solidFill>
        </p:spPr>
        <p:txBody>
          <a:bodyPr wrap="square" lIns="0" tIns="0" rIns="0" bIns="0" rtlCol="0"/>
          <a:lstStyle/>
          <a:p>
            <a:endParaRPr dirty="0"/>
          </a:p>
        </p:txBody>
      </p:sp>
      <p:sp>
        <p:nvSpPr>
          <p:cNvPr id="20" name="object 15"/>
          <p:cNvSpPr/>
          <p:nvPr userDrawn="1"/>
        </p:nvSpPr>
        <p:spPr>
          <a:xfrm>
            <a:off x="13855079" y="1237050"/>
            <a:ext cx="1483994" cy="1483995"/>
          </a:xfrm>
          <a:custGeom>
            <a:avLst/>
            <a:gdLst/>
            <a:ahLst/>
            <a:cxnLst/>
            <a:rect l="l" t="t" r="r" b="b"/>
            <a:pathLst>
              <a:path w="1483994" h="1483995">
                <a:moveTo>
                  <a:pt x="730514" y="0"/>
                </a:moveTo>
                <a:lnTo>
                  <a:pt x="684580" y="2087"/>
                </a:lnTo>
                <a:lnTo>
                  <a:pt x="638661" y="7057"/>
                </a:lnTo>
                <a:lnTo>
                  <a:pt x="592891" y="14945"/>
                </a:lnTo>
                <a:lnTo>
                  <a:pt x="547402" y="25789"/>
                </a:lnTo>
                <a:lnTo>
                  <a:pt x="502328" y="39622"/>
                </a:lnTo>
                <a:lnTo>
                  <a:pt x="457803" y="56482"/>
                </a:lnTo>
                <a:lnTo>
                  <a:pt x="413961" y="76404"/>
                </a:lnTo>
                <a:lnTo>
                  <a:pt x="370934" y="99423"/>
                </a:lnTo>
                <a:lnTo>
                  <a:pt x="329485" y="125179"/>
                </a:lnTo>
                <a:lnTo>
                  <a:pt x="290311" y="153191"/>
                </a:lnTo>
                <a:lnTo>
                  <a:pt x="253448" y="183324"/>
                </a:lnTo>
                <a:lnTo>
                  <a:pt x="218931" y="215444"/>
                </a:lnTo>
                <a:lnTo>
                  <a:pt x="186796" y="249419"/>
                </a:lnTo>
                <a:lnTo>
                  <a:pt x="157079" y="285115"/>
                </a:lnTo>
                <a:lnTo>
                  <a:pt x="129815" y="322398"/>
                </a:lnTo>
                <a:lnTo>
                  <a:pt x="105041" y="361135"/>
                </a:lnTo>
                <a:lnTo>
                  <a:pt x="82792" y="401192"/>
                </a:lnTo>
                <a:lnTo>
                  <a:pt x="63104" y="442437"/>
                </a:lnTo>
                <a:lnTo>
                  <a:pt x="46013" y="484735"/>
                </a:lnTo>
                <a:lnTo>
                  <a:pt x="31554" y="527952"/>
                </a:lnTo>
                <a:lnTo>
                  <a:pt x="19763" y="571956"/>
                </a:lnTo>
                <a:lnTo>
                  <a:pt x="10677" y="616614"/>
                </a:lnTo>
                <a:lnTo>
                  <a:pt x="4330" y="661790"/>
                </a:lnTo>
                <a:lnTo>
                  <a:pt x="759" y="707353"/>
                </a:lnTo>
                <a:lnTo>
                  <a:pt x="0" y="753168"/>
                </a:lnTo>
                <a:lnTo>
                  <a:pt x="2087" y="799103"/>
                </a:lnTo>
                <a:lnTo>
                  <a:pt x="7057" y="845022"/>
                </a:lnTo>
                <a:lnTo>
                  <a:pt x="14946" y="890794"/>
                </a:lnTo>
                <a:lnTo>
                  <a:pt x="25790" y="936285"/>
                </a:lnTo>
                <a:lnTo>
                  <a:pt x="39624" y="981361"/>
                </a:lnTo>
                <a:lnTo>
                  <a:pt x="56483" y="1025888"/>
                </a:lnTo>
                <a:lnTo>
                  <a:pt x="76405" y="1069733"/>
                </a:lnTo>
                <a:lnTo>
                  <a:pt x="99424" y="1112763"/>
                </a:lnTo>
                <a:lnTo>
                  <a:pt x="125177" y="1154212"/>
                </a:lnTo>
                <a:lnTo>
                  <a:pt x="153186" y="1193386"/>
                </a:lnTo>
                <a:lnTo>
                  <a:pt x="183316" y="1230250"/>
                </a:lnTo>
                <a:lnTo>
                  <a:pt x="215435" y="1264767"/>
                </a:lnTo>
                <a:lnTo>
                  <a:pt x="249408" y="1296903"/>
                </a:lnTo>
                <a:lnTo>
                  <a:pt x="285103" y="1326620"/>
                </a:lnTo>
                <a:lnTo>
                  <a:pt x="322385" y="1353884"/>
                </a:lnTo>
                <a:lnTo>
                  <a:pt x="361121" y="1378659"/>
                </a:lnTo>
                <a:lnTo>
                  <a:pt x="401178" y="1400908"/>
                </a:lnTo>
                <a:lnTo>
                  <a:pt x="442423" y="1420597"/>
                </a:lnTo>
                <a:lnTo>
                  <a:pt x="484720" y="1437688"/>
                </a:lnTo>
                <a:lnTo>
                  <a:pt x="527938" y="1452147"/>
                </a:lnTo>
                <a:lnTo>
                  <a:pt x="571942" y="1463938"/>
                </a:lnTo>
                <a:lnTo>
                  <a:pt x="616599" y="1473025"/>
                </a:lnTo>
                <a:lnTo>
                  <a:pt x="661776" y="1479372"/>
                </a:lnTo>
                <a:lnTo>
                  <a:pt x="707338" y="1482943"/>
                </a:lnTo>
                <a:lnTo>
                  <a:pt x="753153" y="1483703"/>
                </a:lnTo>
                <a:lnTo>
                  <a:pt x="799087" y="1481615"/>
                </a:lnTo>
                <a:lnTo>
                  <a:pt x="845006" y="1476645"/>
                </a:lnTo>
                <a:lnTo>
                  <a:pt x="890777" y="1468755"/>
                </a:lnTo>
                <a:lnTo>
                  <a:pt x="936266" y="1457911"/>
                </a:lnTo>
                <a:lnTo>
                  <a:pt x="981339" y="1444077"/>
                </a:lnTo>
                <a:lnTo>
                  <a:pt x="1025864" y="1427216"/>
                </a:lnTo>
                <a:lnTo>
                  <a:pt x="1069707" y="1407294"/>
                </a:lnTo>
                <a:lnTo>
                  <a:pt x="1112733" y="1384274"/>
                </a:lnTo>
                <a:lnTo>
                  <a:pt x="1154182" y="1358521"/>
                </a:lnTo>
                <a:lnTo>
                  <a:pt x="1193356" y="1330514"/>
                </a:lnTo>
                <a:lnTo>
                  <a:pt x="1230220" y="1300384"/>
                </a:lnTo>
                <a:lnTo>
                  <a:pt x="1264737" y="1268266"/>
                </a:lnTo>
                <a:lnTo>
                  <a:pt x="1296872" y="1234294"/>
                </a:lnTo>
                <a:lnTo>
                  <a:pt x="1326589" y="1198599"/>
                </a:lnTo>
                <a:lnTo>
                  <a:pt x="1353852" y="1161317"/>
                </a:lnTo>
                <a:lnTo>
                  <a:pt x="1378626" y="1122581"/>
                </a:lnTo>
                <a:lnTo>
                  <a:pt x="1400875" y="1082524"/>
                </a:lnTo>
                <a:lnTo>
                  <a:pt x="1420563" y="1041280"/>
                </a:lnTo>
                <a:lnTo>
                  <a:pt x="1437654" y="998983"/>
                </a:lnTo>
                <a:lnTo>
                  <a:pt x="1452112" y="955765"/>
                </a:lnTo>
                <a:lnTo>
                  <a:pt x="1463903" y="911761"/>
                </a:lnTo>
                <a:lnTo>
                  <a:pt x="1472989" y="867103"/>
                </a:lnTo>
                <a:lnTo>
                  <a:pt x="1479335" y="821927"/>
                </a:lnTo>
                <a:lnTo>
                  <a:pt x="1482906" y="776365"/>
                </a:lnTo>
                <a:lnTo>
                  <a:pt x="1483665" y="730550"/>
                </a:lnTo>
                <a:lnTo>
                  <a:pt x="1481577" y="684616"/>
                </a:lnTo>
                <a:lnTo>
                  <a:pt x="1476606" y="638698"/>
                </a:lnTo>
                <a:lnTo>
                  <a:pt x="1468716" y="592927"/>
                </a:lnTo>
                <a:lnTo>
                  <a:pt x="1457871" y="547439"/>
                </a:lnTo>
                <a:lnTo>
                  <a:pt x="1444037" y="502366"/>
                </a:lnTo>
                <a:lnTo>
                  <a:pt x="1427176" y="457842"/>
                </a:lnTo>
                <a:lnTo>
                  <a:pt x="1407253" y="414000"/>
                </a:lnTo>
                <a:lnTo>
                  <a:pt x="1384233" y="370975"/>
                </a:lnTo>
                <a:lnTo>
                  <a:pt x="1358481" y="329521"/>
                </a:lnTo>
                <a:lnTo>
                  <a:pt x="1330474" y="290343"/>
                </a:lnTo>
                <a:lnTo>
                  <a:pt x="1300344" y="253475"/>
                </a:lnTo>
                <a:lnTo>
                  <a:pt x="1268227" y="218954"/>
                </a:lnTo>
                <a:lnTo>
                  <a:pt x="1234254" y="186816"/>
                </a:lnTo>
                <a:lnTo>
                  <a:pt x="1198560" y="157096"/>
                </a:lnTo>
                <a:lnTo>
                  <a:pt x="1161279" y="129829"/>
                </a:lnTo>
                <a:lnTo>
                  <a:pt x="1122543" y="105053"/>
                </a:lnTo>
                <a:lnTo>
                  <a:pt x="1082486" y="82802"/>
                </a:lnTo>
                <a:lnTo>
                  <a:pt x="1041243" y="63112"/>
                </a:lnTo>
                <a:lnTo>
                  <a:pt x="998945" y="46019"/>
                </a:lnTo>
                <a:lnTo>
                  <a:pt x="955728" y="31558"/>
                </a:lnTo>
                <a:lnTo>
                  <a:pt x="911724" y="19767"/>
                </a:lnTo>
                <a:lnTo>
                  <a:pt x="867067" y="10679"/>
                </a:lnTo>
                <a:lnTo>
                  <a:pt x="821891" y="4332"/>
                </a:lnTo>
                <a:lnTo>
                  <a:pt x="776329" y="760"/>
                </a:lnTo>
                <a:lnTo>
                  <a:pt x="730514" y="0"/>
                </a:lnTo>
                <a:close/>
              </a:path>
            </a:pathLst>
          </a:custGeom>
          <a:solidFill>
            <a:schemeClr val="accent1"/>
          </a:solidFill>
        </p:spPr>
        <p:txBody>
          <a:bodyPr wrap="square" lIns="0" tIns="0" rIns="0" bIns="0" rtlCol="0"/>
          <a:lstStyle/>
          <a:p>
            <a:endParaRPr dirty="0"/>
          </a:p>
        </p:txBody>
      </p:sp>
      <p:sp>
        <p:nvSpPr>
          <p:cNvPr id="21" name="object 16"/>
          <p:cNvSpPr/>
          <p:nvPr userDrawn="1"/>
        </p:nvSpPr>
        <p:spPr>
          <a:xfrm>
            <a:off x="15367599" y="5891707"/>
            <a:ext cx="1483359" cy="1483360"/>
          </a:xfrm>
          <a:custGeom>
            <a:avLst/>
            <a:gdLst/>
            <a:ahLst/>
            <a:cxnLst/>
            <a:rect l="l" t="t" r="r" b="b"/>
            <a:pathLst>
              <a:path w="1483359" h="1483359">
                <a:moveTo>
                  <a:pt x="760895" y="0"/>
                </a:moveTo>
                <a:lnTo>
                  <a:pt x="712736" y="367"/>
                </a:lnTo>
                <a:lnTo>
                  <a:pt x="664062" y="3896"/>
                </a:lnTo>
                <a:lnTo>
                  <a:pt x="615728" y="10564"/>
                </a:lnTo>
                <a:lnTo>
                  <a:pt x="568552" y="20217"/>
                </a:lnTo>
                <a:lnTo>
                  <a:pt x="522624" y="32748"/>
                </a:lnTo>
                <a:lnTo>
                  <a:pt x="478030" y="48050"/>
                </a:lnTo>
                <a:lnTo>
                  <a:pt x="434857" y="66015"/>
                </a:lnTo>
                <a:lnTo>
                  <a:pt x="393191" y="86536"/>
                </a:lnTo>
                <a:lnTo>
                  <a:pt x="353121" y="109506"/>
                </a:lnTo>
                <a:lnTo>
                  <a:pt x="314733" y="134816"/>
                </a:lnTo>
                <a:lnTo>
                  <a:pt x="278115" y="162360"/>
                </a:lnTo>
                <a:lnTo>
                  <a:pt x="243353" y="192031"/>
                </a:lnTo>
                <a:lnTo>
                  <a:pt x="210534" y="223720"/>
                </a:lnTo>
                <a:lnTo>
                  <a:pt x="179746" y="257320"/>
                </a:lnTo>
                <a:lnTo>
                  <a:pt x="151075" y="292725"/>
                </a:lnTo>
                <a:lnTo>
                  <a:pt x="124610" y="329826"/>
                </a:lnTo>
                <a:lnTo>
                  <a:pt x="100436" y="368516"/>
                </a:lnTo>
                <a:lnTo>
                  <a:pt x="78641" y="408688"/>
                </a:lnTo>
                <a:lnTo>
                  <a:pt x="59312" y="450234"/>
                </a:lnTo>
                <a:lnTo>
                  <a:pt x="42536" y="493048"/>
                </a:lnTo>
                <a:lnTo>
                  <a:pt x="28400" y="537020"/>
                </a:lnTo>
                <a:lnTo>
                  <a:pt x="16991" y="582045"/>
                </a:lnTo>
                <a:lnTo>
                  <a:pt x="8397" y="628014"/>
                </a:lnTo>
                <a:lnTo>
                  <a:pt x="2704" y="674821"/>
                </a:lnTo>
                <a:lnTo>
                  <a:pt x="0" y="722358"/>
                </a:lnTo>
                <a:lnTo>
                  <a:pt x="371" y="770516"/>
                </a:lnTo>
                <a:lnTo>
                  <a:pt x="3904" y="819190"/>
                </a:lnTo>
                <a:lnTo>
                  <a:pt x="10567" y="867530"/>
                </a:lnTo>
                <a:lnTo>
                  <a:pt x="20216" y="914709"/>
                </a:lnTo>
                <a:lnTo>
                  <a:pt x="32743" y="960640"/>
                </a:lnTo>
                <a:lnTo>
                  <a:pt x="48041" y="1005237"/>
                </a:lnTo>
                <a:lnTo>
                  <a:pt x="66003" y="1048413"/>
                </a:lnTo>
                <a:lnTo>
                  <a:pt x="86521" y="1090079"/>
                </a:lnTo>
                <a:lnTo>
                  <a:pt x="109488" y="1130151"/>
                </a:lnTo>
                <a:lnTo>
                  <a:pt x="134796" y="1168539"/>
                </a:lnTo>
                <a:lnTo>
                  <a:pt x="162338" y="1205159"/>
                </a:lnTo>
                <a:lnTo>
                  <a:pt x="192007" y="1239921"/>
                </a:lnTo>
                <a:lnTo>
                  <a:pt x="223695" y="1272740"/>
                </a:lnTo>
                <a:lnTo>
                  <a:pt x="257294" y="1303528"/>
                </a:lnTo>
                <a:lnTo>
                  <a:pt x="292698" y="1332198"/>
                </a:lnTo>
                <a:lnTo>
                  <a:pt x="329798" y="1358664"/>
                </a:lnTo>
                <a:lnTo>
                  <a:pt x="368488" y="1382838"/>
                </a:lnTo>
                <a:lnTo>
                  <a:pt x="408659" y="1404634"/>
                </a:lnTo>
                <a:lnTo>
                  <a:pt x="450206" y="1423963"/>
                </a:lnTo>
                <a:lnTo>
                  <a:pt x="493019" y="1440740"/>
                </a:lnTo>
                <a:lnTo>
                  <a:pt x="536992" y="1454877"/>
                </a:lnTo>
                <a:lnTo>
                  <a:pt x="582017" y="1466287"/>
                </a:lnTo>
                <a:lnTo>
                  <a:pt x="627987" y="1474883"/>
                </a:lnTo>
                <a:lnTo>
                  <a:pt x="674795" y="1480579"/>
                </a:lnTo>
                <a:lnTo>
                  <a:pt x="722332" y="1483287"/>
                </a:lnTo>
                <a:lnTo>
                  <a:pt x="770492" y="1482919"/>
                </a:lnTo>
                <a:lnTo>
                  <a:pt x="819168" y="1479390"/>
                </a:lnTo>
                <a:lnTo>
                  <a:pt x="867512" y="1472723"/>
                </a:lnTo>
                <a:lnTo>
                  <a:pt x="914694" y="1463069"/>
                </a:lnTo>
                <a:lnTo>
                  <a:pt x="960629" y="1450538"/>
                </a:lnTo>
                <a:lnTo>
                  <a:pt x="1005228" y="1435236"/>
                </a:lnTo>
                <a:lnTo>
                  <a:pt x="1048405" y="1417271"/>
                </a:lnTo>
                <a:lnTo>
                  <a:pt x="1090073" y="1396750"/>
                </a:lnTo>
                <a:lnTo>
                  <a:pt x="1130145" y="1373780"/>
                </a:lnTo>
                <a:lnTo>
                  <a:pt x="1168534" y="1348470"/>
                </a:lnTo>
                <a:lnTo>
                  <a:pt x="1205153" y="1320926"/>
                </a:lnTo>
                <a:lnTo>
                  <a:pt x="1239915" y="1291255"/>
                </a:lnTo>
                <a:lnTo>
                  <a:pt x="1272734" y="1259566"/>
                </a:lnTo>
                <a:lnTo>
                  <a:pt x="1303521" y="1225966"/>
                </a:lnTo>
                <a:lnTo>
                  <a:pt x="1332191" y="1190561"/>
                </a:lnTo>
                <a:lnTo>
                  <a:pt x="1358656" y="1153460"/>
                </a:lnTo>
                <a:lnTo>
                  <a:pt x="1382830" y="1114770"/>
                </a:lnTo>
                <a:lnTo>
                  <a:pt x="1404625" y="1074598"/>
                </a:lnTo>
                <a:lnTo>
                  <a:pt x="1423954" y="1033052"/>
                </a:lnTo>
                <a:lnTo>
                  <a:pt x="1440731" y="990239"/>
                </a:lnTo>
                <a:lnTo>
                  <a:pt x="1454869" y="946266"/>
                </a:lnTo>
                <a:lnTo>
                  <a:pt x="1466280" y="901241"/>
                </a:lnTo>
                <a:lnTo>
                  <a:pt x="1474878" y="855272"/>
                </a:lnTo>
                <a:lnTo>
                  <a:pt x="1480576" y="808465"/>
                </a:lnTo>
                <a:lnTo>
                  <a:pt x="1483287" y="760929"/>
                </a:lnTo>
                <a:lnTo>
                  <a:pt x="1482923" y="712770"/>
                </a:lnTo>
                <a:lnTo>
                  <a:pt x="1479399" y="664096"/>
                </a:lnTo>
                <a:lnTo>
                  <a:pt x="1472726" y="615756"/>
                </a:lnTo>
                <a:lnTo>
                  <a:pt x="1463069" y="568577"/>
                </a:lnTo>
                <a:lnTo>
                  <a:pt x="1450533" y="522646"/>
                </a:lnTo>
                <a:lnTo>
                  <a:pt x="1435228" y="478049"/>
                </a:lnTo>
                <a:lnTo>
                  <a:pt x="1417259" y="434874"/>
                </a:lnTo>
                <a:lnTo>
                  <a:pt x="1396735" y="393207"/>
                </a:lnTo>
                <a:lnTo>
                  <a:pt x="1373763" y="353135"/>
                </a:lnTo>
                <a:lnTo>
                  <a:pt x="1348450" y="314747"/>
                </a:lnTo>
                <a:lnTo>
                  <a:pt x="1320903" y="278128"/>
                </a:lnTo>
                <a:lnTo>
                  <a:pt x="1291231" y="243365"/>
                </a:lnTo>
                <a:lnTo>
                  <a:pt x="1259540" y="210546"/>
                </a:lnTo>
                <a:lnTo>
                  <a:pt x="1225938" y="179758"/>
                </a:lnTo>
                <a:lnTo>
                  <a:pt x="1190533" y="151088"/>
                </a:lnTo>
                <a:lnTo>
                  <a:pt x="1153430" y="124622"/>
                </a:lnTo>
                <a:lnTo>
                  <a:pt x="1114739" y="100448"/>
                </a:lnTo>
                <a:lnTo>
                  <a:pt x="1074567" y="78653"/>
                </a:lnTo>
                <a:lnTo>
                  <a:pt x="1033020" y="59323"/>
                </a:lnTo>
                <a:lnTo>
                  <a:pt x="990206" y="42546"/>
                </a:lnTo>
                <a:lnTo>
                  <a:pt x="946233" y="28409"/>
                </a:lnTo>
                <a:lnTo>
                  <a:pt x="901208" y="16999"/>
                </a:lnTo>
                <a:lnTo>
                  <a:pt x="855239" y="8403"/>
                </a:lnTo>
                <a:lnTo>
                  <a:pt x="808432" y="2707"/>
                </a:lnTo>
                <a:lnTo>
                  <a:pt x="760895" y="0"/>
                </a:lnTo>
                <a:close/>
              </a:path>
            </a:pathLst>
          </a:custGeom>
          <a:solidFill>
            <a:schemeClr val="accent1"/>
          </a:solidFill>
        </p:spPr>
        <p:txBody>
          <a:bodyPr wrap="square" lIns="0" tIns="0" rIns="0" bIns="0" rtlCol="0"/>
          <a:lstStyle/>
          <a:p>
            <a:endParaRPr dirty="0"/>
          </a:p>
        </p:txBody>
      </p:sp>
      <p:sp>
        <p:nvSpPr>
          <p:cNvPr id="22" name="object 17"/>
          <p:cNvSpPr/>
          <p:nvPr userDrawn="1"/>
        </p:nvSpPr>
        <p:spPr>
          <a:xfrm>
            <a:off x="12409289" y="0"/>
            <a:ext cx="1483359" cy="730250"/>
          </a:xfrm>
          <a:custGeom>
            <a:avLst/>
            <a:gdLst/>
            <a:ahLst/>
            <a:cxnLst/>
            <a:rect l="l" t="t" r="r" b="b"/>
            <a:pathLst>
              <a:path w="1483359" h="730250">
                <a:moveTo>
                  <a:pt x="1482988" y="0"/>
                </a:moveTo>
                <a:lnTo>
                  <a:pt x="0" y="0"/>
                </a:lnTo>
                <a:lnTo>
                  <a:pt x="156" y="17873"/>
                </a:lnTo>
                <a:lnTo>
                  <a:pt x="3342" y="63382"/>
                </a:lnTo>
                <a:lnTo>
                  <a:pt x="9324" y="108693"/>
                </a:lnTo>
                <a:lnTo>
                  <a:pt x="18108" y="153665"/>
                </a:lnTo>
                <a:lnTo>
                  <a:pt x="29701" y="198162"/>
                </a:lnTo>
                <a:lnTo>
                  <a:pt x="44112" y="242046"/>
                </a:lnTo>
                <a:lnTo>
                  <a:pt x="61346" y="285177"/>
                </a:lnTo>
                <a:lnTo>
                  <a:pt x="81412" y="327419"/>
                </a:lnTo>
                <a:lnTo>
                  <a:pt x="104317" y="368634"/>
                </a:lnTo>
                <a:lnTo>
                  <a:pt x="130067" y="408683"/>
                </a:lnTo>
                <a:lnTo>
                  <a:pt x="158670" y="447428"/>
                </a:lnTo>
                <a:lnTo>
                  <a:pt x="190133" y="484732"/>
                </a:lnTo>
                <a:lnTo>
                  <a:pt x="223939" y="519919"/>
                </a:lnTo>
                <a:lnTo>
                  <a:pt x="259480" y="552412"/>
                </a:lnTo>
                <a:lnTo>
                  <a:pt x="296615" y="582205"/>
                </a:lnTo>
                <a:lnTo>
                  <a:pt x="335208" y="609289"/>
                </a:lnTo>
                <a:lnTo>
                  <a:pt x="375120" y="633658"/>
                </a:lnTo>
                <a:lnTo>
                  <a:pt x="416214" y="655304"/>
                </a:lnTo>
                <a:lnTo>
                  <a:pt x="458350" y="674219"/>
                </a:lnTo>
                <a:lnTo>
                  <a:pt x="501392" y="690398"/>
                </a:lnTo>
                <a:lnTo>
                  <a:pt x="545200" y="703833"/>
                </a:lnTo>
                <a:lnTo>
                  <a:pt x="589638" y="714515"/>
                </a:lnTo>
                <a:lnTo>
                  <a:pt x="634566" y="722439"/>
                </a:lnTo>
                <a:lnTo>
                  <a:pt x="679848" y="727596"/>
                </a:lnTo>
                <a:lnTo>
                  <a:pt x="725344" y="729980"/>
                </a:lnTo>
                <a:lnTo>
                  <a:pt x="770917" y="729583"/>
                </a:lnTo>
                <a:lnTo>
                  <a:pt x="816428" y="726398"/>
                </a:lnTo>
                <a:lnTo>
                  <a:pt x="861740" y="720419"/>
                </a:lnTo>
                <a:lnTo>
                  <a:pt x="906715" y="711636"/>
                </a:lnTo>
                <a:lnTo>
                  <a:pt x="951214" y="700044"/>
                </a:lnTo>
                <a:lnTo>
                  <a:pt x="995100" y="685635"/>
                </a:lnTo>
                <a:lnTo>
                  <a:pt x="1038234" y="668402"/>
                </a:lnTo>
                <a:lnTo>
                  <a:pt x="1080478" y="648337"/>
                </a:lnTo>
                <a:lnTo>
                  <a:pt x="1121694" y="625434"/>
                </a:lnTo>
                <a:lnTo>
                  <a:pt x="1161745" y="599685"/>
                </a:lnTo>
                <a:lnTo>
                  <a:pt x="1200492" y="571083"/>
                </a:lnTo>
                <a:lnTo>
                  <a:pt x="1237797" y="539620"/>
                </a:lnTo>
                <a:lnTo>
                  <a:pt x="1272979" y="505812"/>
                </a:lnTo>
                <a:lnTo>
                  <a:pt x="1305469" y="470271"/>
                </a:lnTo>
                <a:lnTo>
                  <a:pt x="1335258" y="433134"/>
                </a:lnTo>
                <a:lnTo>
                  <a:pt x="1362339" y="394540"/>
                </a:lnTo>
                <a:lnTo>
                  <a:pt x="1386706" y="354627"/>
                </a:lnTo>
                <a:lnTo>
                  <a:pt x="1408350" y="313534"/>
                </a:lnTo>
                <a:lnTo>
                  <a:pt x="1427265" y="271397"/>
                </a:lnTo>
                <a:lnTo>
                  <a:pt x="1443443" y="228355"/>
                </a:lnTo>
                <a:lnTo>
                  <a:pt x="1456877" y="184547"/>
                </a:lnTo>
                <a:lnTo>
                  <a:pt x="1467559" y="140110"/>
                </a:lnTo>
                <a:lnTo>
                  <a:pt x="1475483" y="95182"/>
                </a:lnTo>
                <a:lnTo>
                  <a:pt x="1480641" y="49901"/>
                </a:lnTo>
                <a:lnTo>
                  <a:pt x="1483026" y="4407"/>
                </a:lnTo>
                <a:lnTo>
                  <a:pt x="1482988" y="0"/>
                </a:lnTo>
                <a:close/>
              </a:path>
            </a:pathLst>
          </a:custGeom>
          <a:solidFill>
            <a:schemeClr val="accent1"/>
          </a:solidFill>
        </p:spPr>
        <p:txBody>
          <a:bodyPr wrap="square" lIns="0" tIns="0" rIns="0" bIns="0" rtlCol="0"/>
          <a:lstStyle/>
          <a:p>
            <a:endParaRPr dirty="0"/>
          </a:p>
        </p:txBody>
      </p:sp>
      <p:sp>
        <p:nvSpPr>
          <p:cNvPr id="23" name="object 18"/>
          <p:cNvSpPr/>
          <p:nvPr userDrawn="1"/>
        </p:nvSpPr>
        <p:spPr>
          <a:xfrm>
            <a:off x="16570360" y="3268386"/>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dirty="0"/>
          </a:p>
        </p:txBody>
      </p:sp>
      <p:sp>
        <p:nvSpPr>
          <p:cNvPr id="24" name="object 19"/>
          <p:cNvSpPr/>
          <p:nvPr userDrawn="1"/>
        </p:nvSpPr>
        <p:spPr>
          <a:xfrm>
            <a:off x="17057755" y="9459823"/>
            <a:ext cx="969645" cy="969647"/>
          </a:xfrm>
          <a:custGeom>
            <a:avLst/>
            <a:gdLst/>
            <a:ahLst/>
            <a:cxnLst/>
            <a:rect l="l" t="t" r="r" b="b"/>
            <a:pathLst>
              <a:path w="969644" h="969645">
                <a:moveTo>
                  <a:pt x="468126" y="0"/>
                </a:moveTo>
                <a:lnTo>
                  <a:pt x="423027" y="3611"/>
                </a:lnTo>
                <a:lnTo>
                  <a:pt x="378960" y="11332"/>
                </a:lnTo>
                <a:lnTo>
                  <a:pt x="336157" y="22992"/>
                </a:lnTo>
                <a:lnTo>
                  <a:pt x="294851" y="38423"/>
                </a:lnTo>
                <a:lnTo>
                  <a:pt x="255275" y="57456"/>
                </a:lnTo>
                <a:lnTo>
                  <a:pt x="217660" y="79922"/>
                </a:lnTo>
                <a:lnTo>
                  <a:pt x="182240" y="105652"/>
                </a:lnTo>
                <a:lnTo>
                  <a:pt x="149247" y="134477"/>
                </a:lnTo>
                <a:lnTo>
                  <a:pt x="118913" y="166229"/>
                </a:lnTo>
                <a:lnTo>
                  <a:pt x="91471" y="200738"/>
                </a:lnTo>
                <a:lnTo>
                  <a:pt x="67153" y="237837"/>
                </a:lnTo>
                <a:lnTo>
                  <a:pt x="46192" y="277354"/>
                </a:lnTo>
                <a:lnTo>
                  <a:pt x="28821" y="319123"/>
                </a:lnTo>
                <a:lnTo>
                  <a:pt x="15271" y="362974"/>
                </a:lnTo>
                <a:lnTo>
                  <a:pt x="5775" y="408738"/>
                </a:lnTo>
                <a:lnTo>
                  <a:pt x="663" y="455204"/>
                </a:lnTo>
                <a:lnTo>
                  <a:pt x="0" y="501103"/>
                </a:lnTo>
                <a:lnTo>
                  <a:pt x="3614" y="546202"/>
                </a:lnTo>
                <a:lnTo>
                  <a:pt x="11338" y="590269"/>
                </a:lnTo>
                <a:lnTo>
                  <a:pt x="23002" y="633072"/>
                </a:lnTo>
                <a:lnTo>
                  <a:pt x="38438" y="674378"/>
                </a:lnTo>
                <a:lnTo>
                  <a:pt x="57476" y="713954"/>
                </a:lnTo>
                <a:lnTo>
                  <a:pt x="79948" y="751569"/>
                </a:lnTo>
                <a:lnTo>
                  <a:pt x="105684" y="786989"/>
                </a:lnTo>
                <a:lnTo>
                  <a:pt x="134517" y="819982"/>
                </a:lnTo>
                <a:lnTo>
                  <a:pt x="166276" y="850316"/>
                </a:lnTo>
                <a:lnTo>
                  <a:pt x="200793" y="877758"/>
                </a:lnTo>
                <a:lnTo>
                  <a:pt x="237898" y="902076"/>
                </a:lnTo>
                <a:lnTo>
                  <a:pt x="277424" y="923037"/>
                </a:lnTo>
                <a:lnTo>
                  <a:pt x="319200" y="940409"/>
                </a:lnTo>
                <a:lnTo>
                  <a:pt x="363059" y="953959"/>
                </a:lnTo>
                <a:lnTo>
                  <a:pt x="408830" y="963454"/>
                </a:lnTo>
                <a:lnTo>
                  <a:pt x="455282" y="968566"/>
                </a:lnTo>
                <a:lnTo>
                  <a:pt x="501168" y="969231"/>
                </a:lnTo>
                <a:lnTo>
                  <a:pt x="546256" y="965619"/>
                </a:lnTo>
                <a:lnTo>
                  <a:pt x="590314" y="957897"/>
                </a:lnTo>
                <a:lnTo>
                  <a:pt x="633108" y="946236"/>
                </a:lnTo>
                <a:lnTo>
                  <a:pt x="674406" y="930804"/>
                </a:lnTo>
                <a:lnTo>
                  <a:pt x="713976" y="911769"/>
                </a:lnTo>
                <a:lnTo>
                  <a:pt x="751585" y="889301"/>
                </a:lnTo>
                <a:lnTo>
                  <a:pt x="787000" y="863569"/>
                </a:lnTo>
                <a:lnTo>
                  <a:pt x="819990" y="834741"/>
                </a:lnTo>
                <a:lnTo>
                  <a:pt x="850321" y="802986"/>
                </a:lnTo>
                <a:lnTo>
                  <a:pt x="877760" y="768473"/>
                </a:lnTo>
                <a:lnTo>
                  <a:pt x="902076" y="731372"/>
                </a:lnTo>
                <a:lnTo>
                  <a:pt x="923036" y="691850"/>
                </a:lnTo>
                <a:lnTo>
                  <a:pt x="940407" y="650076"/>
                </a:lnTo>
                <a:lnTo>
                  <a:pt x="953957" y="606220"/>
                </a:lnTo>
                <a:lnTo>
                  <a:pt x="963452" y="560451"/>
                </a:lnTo>
                <a:lnTo>
                  <a:pt x="968564" y="513986"/>
                </a:lnTo>
                <a:lnTo>
                  <a:pt x="969228" y="468088"/>
                </a:lnTo>
                <a:lnTo>
                  <a:pt x="965614" y="422991"/>
                </a:lnTo>
                <a:lnTo>
                  <a:pt x="957892" y="378926"/>
                </a:lnTo>
                <a:lnTo>
                  <a:pt x="946229" y="336126"/>
                </a:lnTo>
                <a:lnTo>
                  <a:pt x="930796" y="294823"/>
                </a:lnTo>
                <a:lnTo>
                  <a:pt x="911761" y="255250"/>
                </a:lnTo>
                <a:lnTo>
                  <a:pt x="889293" y="217640"/>
                </a:lnTo>
                <a:lnTo>
                  <a:pt x="863561" y="182223"/>
                </a:lnTo>
                <a:lnTo>
                  <a:pt x="834734" y="149234"/>
                </a:lnTo>
                <a:lnTo>
                  <a:pt x="802981" y="118903"/>
                </a:lnTo>
                <a:lnTo>
                  <a:pt x="768472" y="91464"/>
                </a:lnTo>
                <a:lnTo>
                  <a:pt x="731375" y="67149"/>
                </a:lnTo>
                <a:lnTo>
                  <a:pt x="691860" y="46191"/>
                </a:lnTo>
                <a:lnTo>
                  <a:pt x="650094" y="28821"/>
                </a:lnTo>
                <a:lnTo>
                  <a:pt x="606248" y="15272"/>
                </a:lnTo>
                <a:lnTo>
                  <a:pt x="560491" y="5777"/>
                </a:lnTo>
                <a:lnTo>
                  <a:pt x="514025" y="665"/>
                </a:lnTo>
                <a:lnTo>
                  <a:pt x="468126" y="0"/>
                </a:lnTo>
                <a:close/>
              </a:path>
            </a:pathLst>
          </a:custGeom>
          <a:solidFill>
            <a:schemeClr val="accent2"/>
          </a:solidFill>
        </p:spPr>
        <p:txBody>
          <a:bodyPr wrap="square" lIns="0" tIns="0" rIns="0" bIns="0" rtlCol="0"/>
          <a:lstStyle/>
          <a:p>
            <a:endParaRPr dirty="0"/>
          </a:p>
        </p:txBody>
      </p:sp>
      <p:sp>
        <p:nvSpPr>
          <p:cNvPr id="25" name="object 20"/>
          <p:cNvSpPr/>
          <p:nvPr userDrawn="1"/>
        </p:nvSpPr>
        <p:spPr>
          <a:xfrm>
            <a:off x="15771432" y="1339772"/>
            <a:ext cx="970280" cy="970280"/>
          </a:xfrm>
          <a:custGeom>
            <a:avLst/>
            <a:gdLst/>
            <a:ahLst/>
            <a:cxnLst/>
            <a:rect l="l" t="t" r="r" b="b"/>
            <a:pathLst>
              <a:path w="970280" h="970280">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dirty="0"/>
          </a:p>
        </p:txBody>
      </p:sp>
      <p:sp>
        <p:nvSpPr>
          <p:cNvPr id="26" name="object 21"/>
          <p:cNvSpPr/>
          <p:nvPr userDrawn="1"/>
        </p:nvSpPr>
        <p:spPr>
          <a:xfrm>
            <a:off x="17221332" y="737874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dirty="0"/>
          </a:p>
        </p:txBody>
      </p:sp>
      <p:sp>
        <p:nvSpPr>
          <p:cNvPr id="27" name="object 22"/>
          <p:cNvSpPr/>
          <p:nvPr userDrawn="1"/>
        </p:nvSpPr>
        <p:spPr>
          <a:xfrm>
            <a:off x="14681012" y="3"/>
            <a:ext cx="969645" cy="530226"/>
          </a:xfrm>
          <a:custGeom>
            <a:avLst/>
            <a:gdLst/>
            <a:ahLst/>
            <a:cxnLst/>
            <a:rect l="l" t="t" r="r" b="b"/>
            <a:pathLst>
              <a:path w="969644" h="530225">
                <a:moveTo>
                  <a:pt x="967113" y="0"/>
                </a:moveTo>
                <a:lnTo>
                  <a:pt x="2326" y="0"/>
                </a:lnTo>
                <a:lnTo>
                  <a:pt x="0" y="34551"/>
                </a:lnTo>
                <a:lnTo>
                  <a:pt x="1006" y="78454"/>
                </a:lnTo>
                <a:lnTo>
                  <a:pt x="6008" y="122263"/>
                </a:lnTo>
                <a:lnTo>
                  <a:pt x="15049" y="165693"/>
                </a:lnTo>
                <a:lnTo>
                  <a:pt x="28175" y="208462"/>
                </a:lnTo>
                <a:lnTo>
                  <a:pt x="45430" y="250284"/>
                </a:lnTo>
                <a:lnTo>
                  <a:pt x="66860" y="290877"/>
                </a:lnTo>
                <a:lnTo>
                  <a:pt x="92510" y="329955"/>
                </a:lnTo>
                <a:lnTo>
                  <a:pt x="121750" y="366423"/>
                </a:lnTo>
                <a:lnTo>
                  <a:pt x="153733" y="399346"/>
                </a:lnTo>
                <a:lnTo>
                  <a:pt x="188175" y="428679"/>
                </a:lnTo>
                <a:lnTo>
                  <a:pt x="224792" y="454377"/>
                </a:lnTo>
                <a:lnTo>
                  <a:pt x="263301" y="476394"/>
                </a:lnTo>
                <a:lnTo>
                  <a:pt x="303418" y="494687"/>
                </a:lnTo>
                <a:lnTo>
                  <a:pt x="344860" y="509209"/>
                </a:lnTo>
                <a:lnTo>
                  <a:pt x="387341" y="519917"/>
                </a:lnTo>
                <a:lnTo>
                  <a:pt x="430579" y="526765"/>
                </a:lnTo>
                <a:lnTo>
                  <a:pt x="474291" y="529708"/>
                </a:lnTo>
                <a:lnTo>
                  <a:pt x="518191" y="528702"/>
                </a:lnTo>
                <a:lnTo>
                  <a:pt x="561998" y="523700"/>
                </a:lnTo>
                <a:lnTo>
                  <a:pt x="605426" y="514659"/>
                </a:lnTo>
                <a:lnTo>
                  <a:pt x="648192" y="501533"/>
                </a:lnTo>
                <a:lnTo>
                  <a:pt x="690013" y="484278"/>
                </a:lnTo>
                <a:lnTo>
                  <a:pt x="730604" y="462848"/>
                </a:lnTo>
                <a:lnTo>
                  <a:pt x="769683" y="437198"/>
                </a:lnTo>
                <a:lnTo>
                  <a:pt x="806151" y="407965"/>
                </a:lnTo>
                <a:lnTo>
                  <a:pt x="839073" y="375986"/>
                </a:lnTo>
                <a:lnTo>
                  <a:pt x="868406" y="341548"/>
                </a:lnTo>
                <a:lnTo>
                  <a:pt x="894104" y="304933"/>
                </a:lnTo>
                <a:lnTo>
                  <a:pt x="916121" y="266425"/>
                </a:lnTo>
                <a:lnTo>
                  <a:pt x="934414" y="226308"/>
                </a:lnTo>
                <a:lnTo>
                  <a:pt x="948937" y="184866"/>
                </a:lnTo>
                <a:lnTo>
                  <a:pt x="959644" y="142383"/>
                </a:lnTo>
                <a:lnTo>
                  <a:pt x="966492" y="99143"/>
                </a:lnTo>
                <a:lnTo>
                  <a:pt x="969435" y="55430"/>
                </a:lnTo>
                <a:lnTo>
                  <a:pt x="968429" y="11526"/>
                </a:lnTo>
                <a:lnTo>
                  <a:pt x="967113" y="0"/>
                </a:lnTo>
                <a:close/>
              </a:path>
            </a:pathLst>
          </a:custGeom>
          <a:solidFill>
            <a:schemeClr val="accent2"/>
          </a:solidFill>
        </p:spPr>
        <p:txBody>
          <a:bodyPr wrap="square" lIns="0" tIns="0" rIns="0" bIns="0" rtlCol="0"/>
          <a:lstStyle/>
          <a:p>
            <a:endParaRPr dirty="0"/>
          </a:p>
        </p:txBody>
      </p:sp>
      <p:sp>
        <p:nvSpPr>
          <p:cNvPr id="28" name="object 23"/>
          <p:cNvSpPr/>
          <p:nvPr userDrawn="1"/>
        </p:nvSpPr>
        <p:spPr>
          <a:xfrm>
            <a:off x="17057761" y="529809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dirty="0"/>
          </a:p>
        </p:txBody>
      </p:sp>
      <p:sp>
        <p:nvSpPr>
          <p:cNvPr id="29" name="object 24"/>
          <p:cNvSpPr/>
          <p:nvPr userDrawn="1"/>
        </p:nvSpPr>
        <p:spPr>
          <a:xfrm>
            <a:off x="17795800" y="3186635"/>
            <a:ext cx="492124" cy="492125"/>
          </a:xfrm>
          <a:custGeom>
            <a:avLst/>
            <a:gdLst/>
            <a:ahLst/>
            <a:cxnLst/>
            <a:rect l="l" t="t" r="r" b="b"/>
            <a:pathLst>
              <a:path w="492125" h="492125">
                <a:moveTo>
                  <a:pt x="267013" y="0"/>
                </a:moveTo>
                <a:lnTo>
                  <a:pt x="218533" y="638"/>
                </a:lnTo>
                <a:lnTo>
                  <a:pt x="169701" y="11240"/>
                </a:lnTo>
                <a:lnTo>
                  <a:pt x="123938" y="31370"/>
                </a:lnTo>
                <a:lnTo>
                  <a:pt x="84318" y="59353"/>
                </a:lnTo>
                <a:lnTo>
                  <a:pt x="51478" y="93940"/>
                </a:lnTo>
                <a:lnTo>
                  <a:pt x="26054" y="133879"/>
                </a:lnTo>
                <a:lnTo>
                  <a:pt x="8682" y="177919"/>
                </a:lnTo>
                <a:lnTo>
                  <a:pt x="0" y="224809"/>
                </a:lnTo>
                <a:lnTo>
                  <a:pt x="642" y="273296"/>
                </a:lnTo>
                <a:lnTo>
                  <a:pt x="11246" y="322131"/>
                </a:lnTo>
                <a:lnTo>
                  <a:pt x="31386" y="367881"/>
                </a:lnTo>
                <a:lnTo>
                  <a:pt x="59373" y="407492"/>
                </a:lnTo>
                <a:lnTo>
                  <a:pt x="93958" y="440326"/>
                </a:lnTo>
                <a:lnTo>
                  <a:pt x="133895" y="465746"/>
                </a:lnTo>
                <a:lnTo>
                  <a:pt x="177934" y="483115"/>
                </a:lnTo>
                <a:lnTo>
                  <a:pt x="224829" y="491797"/>
                </a:lnTo>
                <a:lnTo>
                  <a:pt x="273329" y="491152"/>
                </a:lnTo>
                <a:lnTo>
                  <a:pt x="322189" y="480545"/>
                </a:lnTo>
                <a:lnTo>
                  <a:pt x="367922" y="460419"/>
                </a:lnTo>
                <a:lnTo>
                  <a:pt x="407519" y="432437"/>
                </a:lnTo>
                <a:lnTo>
                  <a:pt x="440344" y="397850"/>
                </a:lnTo>
                <a:lnTo>
                  <a:pt x="465758" y="357910"/>
                </a:lnTo>
                <a:lnTo>
                  <a:pt x="483123" y="313869"/>
                </a:lnTo>
                <a:lnTo>
                  <a:pt x="491803" y="266979"/>
                </a:lnTo>
                <a:lnTo>
                  <a:pt x="491158" y="218490"/>
                </a:lnTo>
                <a:lnTo>
                  <a:pt x="480551" y="169654"/>
                </a:lnTo>
                <a:lnTo>
                  <a:pt x="460414" y="123917"/>
                </a:lnTo>
                <a:lnTo>
                  <a:pt x="432431" y="84313"/>
                </a:lnTo>
                <a:lnTo>
                  <a:pt x="397850" y="51481"/>
                </a:lnTo>
                <a:lnTo>
                  <a:pt x="357921" y="26059"/>
                </a:lnTo>
                <a:lnTo>
                  <a:pt x="313892" y="8686"/>
                </a:lnTo>
                <a:lnTo>
                  <a:pt x="267013" y="0"/>
                </a:lnTo>
                <a:close/>
              </a:path>
            </a:pathLst>
          </a:custGeom>
          <a:solidFill>
            <a:schemeClr val="accent1"/>
          </a:solidFill>
        </p:spPr>
        <p:txBody>
          <a:bodyPr wrap="square" lIns="0" tIns="0" rIns="0" bIns="0" rtlCol="0"/>
          <a:lstStyle/>
          <a:p>
            <a:endParaRPr dirty="0"/>
          </a:p>
        </p:txBody>
      </p:sp>
      <p:sp>
        <p:nvSpPr>
          <p:cNvPr id="30" name="object 25"/>
          <p:cNvSpPr/>
          <p:nvPr userDrawn="1"/>
        </p:nvSpPr>
        <p:spPr>
          <a:xfrm>
            <a:off x="18183405" y="10598052"/>
            <a:ext cx="494030" cy="494030"/>
          </a:xfrm>
          <a:custGeom>
            <a:avLst/>
            <a:gdLst/>
            <a:ahLst/>
            <a:cxnLst/>
            <a:rect l="l" t="t" r="r" b="b"/>
            <a:pathLst>
              <a:path w="494030" h="494029">
                <a:moveTo>
                  <a:pt x="248361" y="0"/>
                </a:moveTo>
                <a:lnTo>
                  <a:pt x="200074" y="4433"/>
                </a:lnTo>
                <a:lnTo>
                  <a:pt x="154351" y="17974"/>
                </a:lnTo>
                <a:lnTo>
                  <a:pt x="112370" y="39857"/>
                </a:lnTo>
                <a:lnTo>
                  <a:pt x="75309" y="69316"/>
                </a:lnTo>
                <a:lnTo>
                  <a:pt x="44346" y="105588"/>
                </a:lnTo>
                <a:lnTo>
                  <a:pt x="20659" y="147906"/>
                </a:lnTo>
                <a:lnTo>
                  <a:pt x="5426" y="195505"/>
                </a:lnTo>
                <a:lnTo>
                  <a:pt x="0" y="245179"/>
                </a:lnTo>
                <a:lnTo>
                  <a:pt x="4438" y="293468"/>
                </a:lnTo>
                <a:lnTo>
                  <a:pt x="17978" y="339194"/>
                </a:lnTo>
                <a:lnTo>
                  <a:pt x="39855" y="381180"/>
                </a:lnTo>
                <a:lnTo>
                  <a:pt x="69305" y="418248"/>
                </a:lnTo>
                <a:lnTo>
                  <a:pt x="105564" y="449220"/>
                </a:lnTo>
                <a:lnTo>
                  <a:pt x="147867" y="472919"/>
                </a:lnTo>
                <a:lnTo>
                  <a:pt x="195451" y="488166"/>
                </a:lnTo>
                <a:lnTo>
                  <a:pt x="245152" y="493605"/>
                </a:lnTo>
                <a:lnTo>
                  <a:pt x="293460" y="489171"/>
                </a:lnTo>
                <a:lnTo>
                  <a:pt x="339198" y="475630"/>
                </a:lnTo>
                <a:lnTo>
                  <a:pt x="381189" y="453746"/>
                </a:lnTo>
                <a:lnTo>
                  <a:pt x="418256" y="424285"/>
                </a:lnTo>
                <a:lnTo>
                  <a:pt x="449222" y="388012"/>
                </a:lnTo>
                <a:lnTo>
                  <a:pt x="472911" y="345692"/>
                </a:lnTo>
                <a:lnTo>
                  <a:pt x="488144" y="298088"/>
                </a:lnTo>
                <a:lnTo>
                  <a:pt x="493570" y="248406"/>
                </a:lnTo>
                <a:lnTo>
                  <a:pt x="489130" y="200114"/>
                </a:lnTo>
                <a:lnTo>
                  <a:pt x="475587" y="154389"/>
                </a:lnTo>
                <a:lnTo>
                  <a:pt x="453704" y="112407"/>
                </a:lnTo>
                <a:lnTo>
                  <a:pt x="424244" y="75344"/>
                </a:lnTo>
                <a:lnTo>
                  <a:pt x="387971" y="44378"/>
                </a:lnTo>
                <a:lnTo>
                  <a:pt x="345646" y="20683"/>
                </a:lnTo>
                <a:lnTo>
                  <a:pt x="298035" y="5438"/>
                </a:lnTo>
                <a:lnTo>
                  <a:pt x="248361" y="0"/>
                </a:lnTo>
                <a:close/>
              </a:path>
            </a:pathLst>
          </a:custGeom>
          <a:solidFill>
            <a:schemeClr val="accent1"/>
          </a:solidFill>
        </p:spPr>
        <p:txBody>
          <a:bodyPr wrap="square" lIns="0" tIns="0" rIns="0" bIns="0" rtlCol="0"/>
          <a:lstStyle/>
          <a:p>
            <a:endParaRPr dirty="0"/>
          </a:p>
        </p:txBody>
      </p:sp>
      <p:sp>
        <p:nvSpPr>
          <p:cNvPr id="31" name="object 26"/>
          <p:cNvSpPr/>
          <p:nvPr userDrawn="1"/>
        </p:nvSpPr>
        <p:spPr>
          <a:xfrm>
            <a:off x="17257071" y="1784556"/>
            <a:ext cx="494030" cy="494030"/>
          </a:xfrm>
          <a:custGeom>
            <a:avLst/>
            <a:gdLst/>
            <a:ahLst/>
            <a:cxnLst/>
            <a:rect l="l" t="t" r="r" b="b"/>
            <a:pathLst>
              <a:path w="494030" h="494030">
                <a:moveTo>
                  <a:pt x="242076" y="0"/>
                </a:moveTo>
                <a:lnTo>
                  <a:pt x="193912" y="5701"/>
                </a:lnTo>
                <a:lnTo>
                  <a:pt x="146439" y="21346"/>
                </a:lnTo>
                <a:lnTo>
                  <a:pt x="103042" y="46150"/>
                </a:lnTo>
                <a:lnTo>
                  <a:pt x="66569" y="78122"/>
                </a:lnTo>
                <a:lnTo>
                  <a:pt x="37525" y="115953"/>
                </a:lnTo>
                <a:lnTo>
                  <a:pt x="16412" y="158332"/>
                </a:lnTo>
                <a:lnTo>
                  <a:pt x="3736" y="203949"/>
                </a:lnTo>
                <a:lnTo>
                  <a:pt x="0" y="251494"/>
                </a:lnTo>
                <a:lnTo>
                  <a:pt x="5708" y="299656"/>
                </a:lnTo>
                <a:lnTo>
                  <a:pt x="21365" y="347126"/>
                </a:lnTo>
                <a:lnTo>
                  <a:pt x="46182" y="390508"/>
                </a:lnTo>
                <a:lnTo>
                  <a:pt x="78163" y="426968"/>
                </a:lnTo>
                <a:lnTo>
                  <a:pt x="115997" y="456002"/>
                </a:lnTo>
                <a:lnTo>
                  <a:pt x="158374" y="477107"/>
                </a:lnTo>
                <a:lnTo>
                  <a:pt x="203983" y="489779"/>
                </a:lnTo>
                <a:lnTo>
                  <a:pt x="251514" y="493516"/>
                </a:lnTo>
                <a:lnTo>
                  <a:pt x="299658" y="487814"/>
                </a:lnTo>
                <a:lnTo>
                  <a:pt x="347103" y="472170"/>
                </a:lnTo>
                <a:lnTo>
                  <a:pt x="390497" y="447365"/>
                </a:lnTo>
                <a:lnTo>
                  <a:pt x="426962" y="415393"/>
                </a:lnTo>
                <a:lnTo>
                  <a:pt x="455996" y="377563"/>
                </a:lnTo>
                <a:lnTo>
                  <a:pt x="477100" y="335187"/>
                </a:lnTo>
                <a:lnTo>
                  <a:pt x="489771" y="289574"/>
                </a:lnTo>
                <a:lnTo>
                  <a:pt x="493508" y="242035"/>
                </a:lnTo>
                <a:lnTo>
                  <a:pt x="487811" y="193880"/>
                </a:lnTo>
                <a:lnTo>
                  <a:pt x="472178" y="146420"/>
                </a:lnTo>
                <a:lnTo>
                  <a:pt x="447388" y="103028"/>
                </a:lnTo>
                <a:lnTo>
                  <a:pt x="415427" y="66561"/>
                </a:lnTo>
                <a:lnTo>
                  <a:pt x="377605" y="37521"/>
                </a:lnTo>
                <a:lnTo>
                  <a:pt x="335232" y="16412"/>
                </a:lnTo>
                <a:lnTo>
                  <a:pt x="289619" y="3738"/>
                </a:lnTo>
                <a:lnTo>
                  <a:pt x="242076" y="0"/>
                </a:lnTo>
                <a:close/>
              </a:path>
            </a:pathLst>
          </a:custGeom>
          <a:solidFill>
            <a:schemeClr val="accent1"/>
          </a:solidFill>
        </p:spPr>
        <p:txBody>
          <a:bodyPr wrap="square" lIns="0" tIns="0" rIns="0" bIns="0" rtlCol="0"/>
          <a:lstStyle/>
          <a:p>
            <a:endParaRPr dirty="0"/>
          </a:p>
        </p:txBody>
      </p:sp>
      <p:sp>
        <p:nvSpPr>
          <p:cNvPr id="32" name="object 27"/>
          <p:cNvSpPr/>
          <p:nvPr userDrawn="1"/>
        </p:nvSpPr>
        <p:spPr>
          <a:xfrm>
            <a:off x="18419390" y="9116827"/>
            <a:ext cx="491491" cy="491490"/>
          </a:xfrm>
          <a:custGeom>
            <a:avLst/>
            <a:gdLst/>
            <a:ahLst/>
            <a:cxnLst/>
            <a:rect l="l" t="t" r="r" b="b"/>
            <a:pathLst>
              <a:path w="491490" h="491490">
                <a:moveTo>
                  <a:pt x="221400" y="0"/>
                </a:moveTo>
                <a:lnTo>
                  <a:pt x="173832" y="9461"/>
                </a:lnTo>
                <a:lnTo>
                  <a:pt x="129770" y="27707"/>
                </a:lnTo>
                <a:lnTo>
                  <a:pt x="90304" y="53856"/>
                </a:lnTo>
                <a:lnTo>
                  <a:pt x="56525" y="87024"/>
                </a:lnTo>
                <a:lnTo>
                  <a:pt x="29523" y="126328"/>
                </a:lnTo>
                <a:lnTo>
                  <a:pt x="10388" y="170886"/>
                </a:lnTo>
                <a:lnTo>
                  <a:pt x="210" y="219813"/>
                </a:lnTo>
                <a:lnTo>
                  <a:pt x="0" y="269798"/>
                </a:lnTo>
                <a:lnTo>
                  <a:pt x="9458" y="317366"/>
                </a:lnTo>
                <a:lnTo>
                  <a:pt x="27703" y="361428"/>
                </a:lnTo>
                <a:lnTo>
                  <a:pt x="53849" y="400894"/>
                </a:lnTo>
                <a:lnTo>
                  <a:pt x="87012" y="434673"/>
                </a:lnTo>
                <a:lnTo>
                  <a:pt x="126308" y="461675"/>
                </a:lnTo>
                <a:lnTo>
                  <a:pt x="170853" y="480810"/>
                </a:lnTo>
                <a:lnTo>
                  <a:pt x="219764" y="490988"/>
                </a:lnTo>
                <a:lnTo>
                  <a:pt x="269752" y="491197"/>
                </a:lnTo>
                <a:lnTo>
                  <a:pt x="317322" y="481740"/>
                </a:lnTo>
                <a:lnTo>
                  <a:pt x="361384" y="463499"/>
                </a:lnTo>
                <a:lnTo>
                  <a:pt x="400850" y="437355"/>
                </a:lnTo>
                <a:lnTo>
                  <a:pt x="434629" y="404189"/>
                </a:lnTo>
                <a:lnTo>
                  <a:pt x="461631" y="364884"/>
                </a:lnTo>
                <a:lnTo>
                  <a:pt x="480768" y="320321"/>
                </a:lnTo>
                <a:lnTo>
                  <a:pt x="490949" y="271382"/>
                </a:lnTo>
                <a:lnTo>
                  <a:pt x="491184" y="221409"/>
                </a:lnTo>
                <a:lnTo>
                  <a:pt x="481742" y="173846"/>
                </a:lnTo>
                <a:lnTo>
                  <a:pt x="463507" y="129785"/>
                </a:lnTo>
                <a:lnTo>
                  <a:pt x="437364" y="90317"/>
                </a:lnTo>
                <a:lnTo>
                  <a:pt x="404197" y="56533"/>
                </a:lnTo>
                <a:lnTo>
                  <a:pt x="364888" y="29526"/>
                </a:lnTo>
                <a:lnTo>
                  <a:pt x="320323" y="10387"/>
                </a:lnTo>
                <a:lnTo>
                  <a:pt x="271385" y="207"/>
                </a:lnTo>
                <a:lnTo>
                  <a:pt x="221400" y="0"/>
                </a:lnTo>
                <a:close/>
              </a:path>
            </a:pathLst>
          </a:custGeom>
          <a:solidFill>
            <a:schemeClr val="accent1"/>
          </a:solidFill>
        </p:spPr>
        <p:txBody>
          <a:bodyPr wrap="square" lIns="0" tIns="0" rIns="0" bIns="0" rtlCol="0"/>
          <a:lstStyle/>
          <a:p>
            <a:endParaRPr dirty="0"/>
          </a:p>
        </p:txBody>
      </p:sp>
      <p:sp>
        <p:nvSpPr>
          <p:cNvPr id="33" name="object 28"/>
          <p:cNvSpPr/>
          <p:nvPr userDrawn="1"/>
        </p:nvSpPr>
        <p:spPr>
          <a:xfrm>
            <a:off x="16576300" y="447828"/>
            <a:ext cx="492759" cy="492759"/>
          </a:xfrm>
          <a:custGeom>
            <a:avLst/>
            <a:gdLst/>
            <a:ahLst/>
            <a:cxnLst/>
            <a:rect l="l" t="t" r="r" b="b"/>
            <a:pathLst>
              <a:path w="492759" h="492759">
                <a:moveTo>
                  <a:pt x="263351" y="0"/>
                </a:moveTo>
                <a:lnTo>
                  <a:pt x="215682" y="1254"/>
                </a:lnTo>
                <a:lnTo>
                  <a:pt x="168382" y="11961"/>
                </a:lnTo>
                <a:lnTo>
                  <a:pt x="122805" y="32486"/>
                </a:lnTo>
                <a:lnTo>
                  <a:pt x="82240" y="61693"/>
                </a:lnTo>
                <a:lnTo>
                  <a:pt x="49314" y="97302"/>
                </a:lnTo>
                <a:lnTo>
                  <a:pt x="24390" y="137959"/>
                </a:lnTo>
                <a:lnTo>
                  <a:pt x="7831" y="182310"/>
                </a:lnTo>
                <a:lnTo>
                  <a:pt x="0" y="228999"/>
                </a:lnTo>
                <a:lnTo>
                  <a:pt x="1258" y="276673"/>
                </a:lnTo>
                <a:lnTo>
                  <a:pt x="11968" y="323976"/>
                </a:lnTo>
                <a:lnTo>
                  <a:pt x="32494" y="369554"/>
                </a:lnTo>
                <a:lnTo>
                  <a:pt x="61675" y="410109"/>
                </a:lnTo>
                <a:lnTo>
                  <a:pt x="97268" y="443026"/>
                </a:lnTo>
                <a:lnTo>
                  <a:pt x="137918" y="467944"/>
                </a:lnTo>
                <a:lnTo>
                  <a:pt x="182266" y="484501"/>
                </a:lnTo>
                <a:lnTo>
                  <a:pt x="228957" y="492333"/>
                </a:lnTo>
                <a:lnTo>
                  <a:pt x="276634" y="491080"/>
                </a:lnTo>
                <a:lnTo>
                  <a:pt x="323941" y="480378"/>
                </a:lnTo>
                <a:lnTo>
                  <a:pt x="369521" y="459865"/>
                </a:lnTo>
                <a:lnTo>
                  <a:pt x="410089" y="430660"/>
                </a:lnTo>
                <a:lnTo>
                  <a:pt x="443016" y="395049"/>
                </a:lnTo>
                <a:lnTo>
                  <a:pt x="467941" y="354388"/>
                </a:lnTo>
                <a:lnTo>
                  <a:pt x="484500" y="310034"/>
                </a:lnTo>
                <a:lnTo>
                  <a:pt x="492332" y="263341"/>
                </a:lnTo>
                <a:lnTo>
                  <a:pt x="491074" y="215667"/>
                </a:lnTo>
                <a:lnTo>
                  <a:pt x="480365" y="168367"/>
                </a:lnTo>
                <a:lnTo>
                  <a:pt x="459842" y="122797"/>
                </a:lnTo>
                <a:lnTo>
                  <a:pt x="430637" y="82241"/>
                </a:lnTo>
                <a:lnTo>
                  <a:pt x="395031" y="49319"/>
                </a:lnTo>
                <a:lnTo>
                  <a:pt x="354379" y="24396"/>
                </a:lnTo>
                <a:lnTo>
                  <a:pt x="310034" y="7835"/>
                </a:lnTo>
                <a:lnTo>
                  <a:pt x="263351" y="0"/>
                </a:lnTo>
                <a:close/>
              </a:path>
            </a:pathLst>
          </a:custGeom>
          <a:solidFill>
            <a:schemeClr val="accent1"/>
          </a:solidFill>
        </p:spPr>
        <p:txBody>
          <a:bodyPr wrap="square" lIns="0" tIns="0" rIns="0" bIns="0" rtlCol="0"/>
          <a:lstStyle/>
          <a:p>
            <a:endParaRPr dirty="0"/>
          </a:p>
        </p:txBody>
      </p:sp>
      <p:sp>
        <p:nvSpPr>
          <p:cNvPr id="34" name="object 29"/>
          <p:cNvSpPr/>
          <p:nvPr userDrawn="1"/>
        </p:nvSpPr>
        <p:spPr>
          <a:xfrm>
            <a:off x="18496824" y="7616832"/>
            <a:ext cx="494030" cy="494030"/>
          </a:xfrm>
          <a:custGeom>
            <a:avLst/>
            <a:gdLst/>
            <a:ahLst/>
            <a:cxnLst/>
            <a:rect l="l" t="t" r="r" b="b"/>
            <a:pathLst>
              <a:path w="494030" h="494029">
                <a:moveTo>
                  <a:pt x="246715" y="0"/>
                </a:moveTo>
                <a:lnTo>
                  <a:pt x="196984" y="5013"/>
                </a:lnTo>
                <a:lnTo>
                  <a:pt x="150668" y="19391"/>
                </a:lnTo>
                <a:lnTo>
                  <a:pt x="108760" y="42142"/>
                </a:lnTo>
                <a:lnTo>
                  <a:pt x="72249" y="72273"/>
                </a:lnTo>
                <a:lnTo>
                  <a:pt x="42126" y="108793"/>
                </a:lnTo>
                <a:lnTo>
                  <a:pt x="19383" y="150708"/>
                </a:lnTo>
                <a:lnTo>
                  <a:pt x="5011" y="197027"/>
                </a:lnTo>
                <a:lnTo>
                  <a:pt x="0" y="246756"/>
                </a:lnTo>
                <a:lnTo>
                  <a:pt x="5011" y="296476"/>
                </a:lnTo>
                <a:lnTo>
                  <a:pt x="19383" y="342787"/>
                </a:lnTo>
                <a:lnTo>
                  <a:pt x="42126" y="384696"/>
                </a:lnTo>
                <a:lnTo>
                  <a:pt x="72249" y="421212"/>
                </a:lnTo>
                <a:lnTo>
                  <a:pt x="108760" y="451341"/>
                </a:lnTo>
                <a:lnTo>
                  <a:pt x="150668" y="474091"/>
                </a:lnTo>
                <a:lnTo>
                  <a:pt x="196984" y="488469"/>
                </a:lnTo>
                <a:lnTo>
                  <a:pt x="246715" y="493482"/>
                </a:lnTo>
                <a:lnTo>
                  <a:pt x="296445" y="488469"/>
                </a:lnTo>
                <a:lnTo>
                  <a:pt x="342761" y="474091"/>
                </a:lnTo>
                <a:lnTo>
                  <a:pt x="384669" y="451341"/>
                </a:lnTo>
                <a:lnTo>
                  <a:pt x="421180" y="421212"/>
                </a:lnTo>
                <a:lnTo>
                  <a:pt x="451303" y="384696"/>
                </a:lnTo>
                <a:lnTo>
                  <a:pt x="474046" y="342787"/>
                </a:lnTo>
                <a:lnTo>
                  <a:pt x="488418" y="296476"/>
                </a:lnTo>
                <a:lnTo>
                  <a:pt x="493430" y="246756"/>
                </a:lnTo>
                <a:lnTo>
                  <a:pt x="488418" y="197027"/>
                </a:lnTo>
                <a:lnTo>
                  <a:pt x="474046" y="150708"/>
                </a:lnTo>
                <a:lnTo>
                  <a:pt x="451303" y="108793"/>
                </a:lnTo>
                <a:lnTo>
                  <a:pt x="421180" y="72273"/>
                </a:lnTo>
                <a:lnTo>
                  <a:pt x="384669" y="42142"/>
                </a:lnTo>
                <a:lnTo>
                  <a:pt x="342761" y="19391"/>
                </a:lnTo>
                <a:lnTo>
                  <a:pt x="296445" y="5013"/>
                </a:lnTo>
                <a:lnTo>
                  <a:pt x="246715" y="0"/>
                </a:lnTo>
                <a:close/>
              </a:path>
            </a:pathLst>
          </a:custGeom>
          <a:solidFill>
            <a:schemeClr val="accent1"/>
          </a:solidFill>
        </p:spPr>
        <p:txBody>
          <a:bodyPr wrap="square" lIns="0" tIns="0" rIns="0" bIns="0" rtlCol="0"/>
          <a:lstStyle/>
          <a:p>
            <a:endParaRPr dirty="0"/>
          </a:p>
        </p:txBody>
      </p:sp>
      <p:sp>
        <p:nvSpPr>
          <p:cNvPr id="35" name="object 30"/>
          <p:cNvSpPr/>
          <p:nvPr userDrawn="1"/>
        </p:nvSpPr>
        <p:spPr>
          <a:xfrm>
            <a:off x="18419386" y="6119127"/>
            <a:ext cx="491491" cy="491490"/>
          </a:xfrm>
          <a:custGeom>
            <a:avLst/>
            <a:gdLst/>
            <a:ahLst/>
            <a:cxnLst/>
            <a:rect l="l" t="t" r="r" b="b"/>
            <a:pathLst>
              <a:path w="491490" h="491490">
                <a:moveTo>
                  <a:pt x="269756" y="0"/>
                </a:moveTo>
                <a:lnTo>
                  <a:pt x="219771" y="207"/>
                </a:lnTo>
                <a:lnTo>
                  <a:pt x="170858" y="10387"/>
                </a:lnTo>
                <a:lnTo>
                  <a:pt x="126311" y="29526"/>
                </a:lnTo>
                <a:lnTo>
                  <a:pt x="87014" y="56533"/>
                </a:lnTo>
                <a:lnTo>
                  <a:pt x="53851" y="90317"/>
                </a:lnTo>
                <a:lnTo>
                  <a:pt x="27705" y="129785"/>
                </a:lnTo>
                <a:lnTo>
                  <a:pt x="9460" y="173846"/>
                </a:lnTo>
                <a:lnTo>
                  <a:pt x="0" y="221409"/>
                </a:lnTo>
                <a:lnTo>
                  <a:pt x="207" y="271382"/>
                </a:lnTo>
                <a:lnTo>
                  <a:pt x="10388" y="320309"/>
                </a:lnTo>
                <a:lnTo>
                  <a:pt x="29525" y="364867"/>
                </a:lnTo>
                <a:lnTo>
                  <a:pt x="56528" y="404171"/>
                </a:lnTo>
                <a:lnTo>
                  <a:pt x="90306" y="437339"/>
                </a:lnTo>
                <a:lnTo>
                  <a:pt x="129772" y="463488"/>
                </a:lnTo>
                <a:lnTo>
                  <a:pt x="173835" y="481734"/>
                </a:lnTo>
                <a:lnTo>
                  <a:pt x="221405" y="491195"/>
                </a:lnTo>
                <a:lnTo>
                  <a:pt x="271393" y="490988"/>
                </a:lnTo>
                <a:lnTo>
                  <a:pt x="320330" y="480808"/>
                </a:lnTo>
                <a:lnTo>
                  <a:pt x="364895" y="461669"/>
                </a:lnTo>
                <a:lnTo>
                  <a:pt x="404204" y="434662"/>
                </a:lnTo>
                <a:lnTo>
                  <a:pt x="437371" y="400878"/>
                </a:lnTo>
                <a:lnTo>
                  <a:pt x="463512" y="361410"/>
                </a:lnTo>
                <a:lnTo>
                  <a:pt x="481745" y="317349"/>
                </a:lnTo>
                <a:lnTo>
                  <a:pt x="491184" y="269786"/>
                </a:lnTo>
                <a:lnTo>
                  <a:pt x="490946" y="219813"/>
                </a:lnTo>
                <a:lnTo>
                  <a:pt x="480768" y="170886"/>
                </a:lnTo>
                <a:lnTo>
                  <a:pt x="461633" y="126328"/>
                </a:lnTo>
                <a:lnTo>
                  <a:pt x="434631" y="87024"/>
                </a:lnTo>
                <a:lnTo>
                  <a:pt x="400852" y="53856"/>
                </a:lnTo>
                <a:lnTo>
                  <a:pt x="361387" y="27707"/>
                </a:lnTo>
                <a:lnTo>
                  <a:pt x="317324" y="9461"/>
                </a:lnTo>
                <a:lnTo>
                  <a:pt x="269756" y="0"/>
                </a:lnTo>
                <a:close/>
              </a:path>
            </a:pathLst>
          </a:custGeom>
          <a:solidFill>
            <a:schemeClr val="accent1"/>
          </a:solidFill>
        </p:spPr>
        <p:txBody>
          <a:bodyPr wrap="square" lIns="0" tIns="0" rIns="0" bIns="0" rtlCol="0"/>
          <a:lstStyle/>
          <a:p>
            <a:endParaRPr dirty="0"/>
          </a:p>
        </p:txBody>
      </p:sp>
      <p:sp>
        <p:nvSpPr>
          <p:cNvPr id="36" name="object 31"/>
          <p:cNvSpPr/>
          <p:nvPr userDrawn="1"/>
        </p:nvSpPr>
        <p:spPr>
          <a:xfrm>
            <a:off x="18183403" y="4635511"/>
            <a:ext cx="494030" cy="494030"/>
          </a:xfrm>
          <a:custGeom>
            <a:avLst/>
            <a:gdLst/>
            <a:ahLst/>
            <a:cxnLst/>
            <a:rect l="l" t="t" r="r" b="b"/>
            <a:pathLst>
              <a:path w="494030" h="494029">
                <a:moveTo>
                  <a:pt x="245153" y="0"/>
                </a:moveTo>
                <a:lnTo>
                  <a:pt x="195455" y="5426"/>
                </a:lnTo>
                <a:lnTo>
                  <a:pt x="147867" y="20671"/>
                </a:lnTo>
                <a:lnTo>
                  <a:pt x="105561" y="44366"/>
                </a:lnTo>
                <a:lnTo>
                  <a:pt x="69301" y="75332"/>
                </a:lnTo>
                <a:lnTo>
                  <a:pt x="39851" y="112395"/>
                </a:lnTo>
                <a:lnTo>
                  <a:pt x="17974" y="154377"/>
                </a:lnTo>
                <a:lnTo>
                  <a:pt x="4436" y="200102"/>
                </a:lnTo>
                <a:lnTo>
                  <a:pt x="0" y="248394"/>
                </a:lnTo>
                <a:lnTo>
                  <a:pt x="5429" y="298076"/>
                </a:lnTo>
                <a:lnTo>
                  <a:pt x="20662" y="345678"/>
                </a:lnTo>
                <a:lnTo>
                  <a:pt x="44349" y="387994"/>
                </a:lnTo>
                <a:lnTo>
                  <a:pt x="75313" y="424262"/>
                </a:lnTo>
                <a:lnTo>
                  <a:pt x="112374" y="453718"/>
                </a:lnTo>
                <a:lnTo>
                  <a:pt x="154355" y="475599"/>
                </a:lnTo>
                <a:lnTo>
                  <a:pt x="200078" y="489141"/>
                </a:lnTo>
                <a:lnTo>
                  <a:pt x="248365" y="493581"/>
                </a:lnTo>
                <a:lnTo>
                  <a:pt x="298038" y="488154"/>
                </a:lnTo>
                <a:lnTo>
                  <a:pt x="345650" y="472909"/>
                </a:lnTo>
                <a:lnTo>
                  <a:pt x="387974" y="449214"/>
                </a:lnTo>
                <a:lnTo>
                  <a:pt x="424248" y="418247"/>
                </a:lnTo>
                <a:lnTo>
                  <a:pt x="453707" y="381184"/>
                </a:lnTo>
                <a:lnTo>
                  <a:pt x="475590" y="339201"/>
                </a:lnTo>
                <a:lnTo>
                  <a:pt x="489134" y="293474"/>
                </a:lnTo>
                <a:lnTo>
                  <a:pt x="493574" y="245179"/>
                </a:lnTo>
                <a:lnTo>
                  <a:pt x="488147" y="195493"/>
                </a:lnTo>
                <a:lnTo>
                  <a:pt x="472914" y="147895"/>
                </a:lnTo>
                <a:lnTo>
                  <a:pt x="449224" y="105582"/>
                </a:lnTo>
                <a:lnTo>
                  <a:pt x="418257" y="69315"/>
                </a:lnTo>
                <a:lnTo>
                  <a:pt x="381189" y="39861"/>
                </a:lnTo>
                <a:lnTo>
                  <a:pt x="339197" y="17981"/>
                </a:lnTo>
                <a:lnTo>
                  <a:pt x="293459" y="4439"/>
                </a:lnTo>
                <a:lnTo>
                  <a:pt x="245153" y="0"/>
                </a:lnTo>
                <a:close/>
              </a:path>
            </a:pathLst>
          </a:custGeom>
          <a:solidFill>
            <a:schemeClr val="accent1"/>
          </a:solidFill>
        </p:spPr>
        <p:txBody>
          <a:bodyPr wrap="square" lIns="0" tIns="0" rIns="0" bIns="0" rtlCol="0"/>
          <a:lstStyle/>
          <a:p>
            <a:endParaRPr dirty="0"/>
          </a:p>
        </p:txBody>
      </p:sp>
    </p:spTree>
    <p:extLst>
      <p:ext uri="{BB962C8B-B14F-4D97-AF65-F5344CB8AC3E}">
        <p14:creationId xmlns:p14="http://schemas.microsoft.com/office/powerpoint/2010/main" val="2105839480"/>
      </p:ext>
    </p:extLst>
  </p:cSld>
  <p:clrMap bg1="lt1" tx1="dk1" bg2="lt2" tx2="dk2" accent1="accent1" accent2="accent2" accent3="accent3" accent4="accent4" accent5="accent5" accent6="accent6" hlink="hlink" folHlink="folHlink"/>
  <p:sldLayoutIdLst>
    <p:sldLayoutId id="2147483679"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3"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89444D08-62E2-144C-AEF8-579F0851191E}" type="datetime4">
              <a:rPr lang="en-CA" smtClean="0"/>
              <a:t>January 16, 2026</a:t>
            </a:fld>
            <a:endParaRPr lang="en-US" dirty="0"/>
          </a:p>
        </p:txBody>
      </p:sp>
      <p:sp>
        <p:nvSpPr>
          <p:cNvPr id="5"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7" name="Picture 6"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pic>
        <p:nvPicPr>
          <p:cNvPr id="8" name="Picture 7"/>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2586534762"/>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6" r:id="rId3"/>
  </p:sldLayoutIdLst>
  <p:hf sldNum="0" hdr="0"/>
  <p:txStyles>
    <p:titleStyle>
      <a:lvl1pPr algn="ctr" defTabSz="457166" rtl="0" eaLnBrk="1" latinLnBrk="0" hangingPunct="1">
        <a:spcBef>
          <a:spcPct val="0"/>
        </a:spcBef>
        <a:buNone/>
        <a:defRPr sz="9900" b="0" i="0" kern="1200" cap="all">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rgbClr val="000000"/>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rgbClr val="000000"/>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rgbClr val="000000"/>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rgbClr val="000000"/>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rgbClr val="000000"/>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pic>
        <p:nvPicPr>
          <p:cNvPr id="13" name="Picture 12"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1D4D5D"/>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1D4D5D"/>
          </a:solidFill>
        </p:spPr>
        <p:txBody>
          <a:bodyPr wrap="square" lIns="0" tIns="0" rIns="0" bIns="0" rtlCol="0"/>
          <a:lstStyle/>
          <a:p>
            <a:endParaRPr dirty="0"/>
          </a:p>
        </p:txBody>
      </p:sp>
      <p:sp>
        <p:nvSpPr>
          <p:cNvPr id="16"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727834A1-3558-C74B-9B24-2E384F5B64CC}" type="datetime4">
              <a:rPr lang="en-CA" smtClean="0"/>
              <a:t>January 16, 2026</a:t>
            </a:fld>
            <a:endParaRPr lang="en-US" dirty="0"/>
          </a:p>
        </p:txBody>
      </p:sp>
      <p:sp>
        <p:nvSpPr>
          <p:cNvPr id="11"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12" name="Picture 11"/>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52598202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1D4D5D"/>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1D4D5D"/>
          </a:solidFill>
        </p:spPr>
        <p:txBody>
          <a:bodyPr wrap="square" lIns="0" tIns="0" rIns="0" bIns="0" rtlCol="0"/>
          <a:lstStyle/>
          <a:p>
            <a:endParaRPr dirty="0"/>
          </a:p>
        </p:txBody>
      </p:sp>
    </p:spTree>
    <p:extLst>
      <p:ext uri="{BB962C8B-B14F-4D97-AF65-F5344CB8AC3E}">
        <p14:creationId xmlns:p14="http://schemas.microsoft.com/office/powerpoint/2010/main" val="93000253"/>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1.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5.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2.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8" Type="http://schemas.openxmlformats.org/officeDocument/2006/relationships/image" Target="../media/image30.png"/><Relationship Id="rId13" Type="http://schemas.microsoft.com/office/2007/relationships/hdphoto" Target="../media/hdphoto2.wdp"/><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diagramColors" Target="../diagrams/colors1.xml"/><Relationship Id="rId11" Type="http://schemas.microsoft.com/office/2007/relationships/hdphoto" Target="../media/hdphoto1.wdp"/><Relationship Id="rId5" Type="http://schemas.openxmlformats.org/officeDocument/2006/relationships/diagramQuickStyle" Target="../diagrams/quickStyle1.xml"/><Relationship Id="rId10" Type="http://schemas.openxmlformats.org/officeDocument/2006/relationships/image" Target="../media/image32.png"/><Relationship Id="rId4" Type="http://schemas.openxmlformats.org/officeDocument/2006/relationships/diagramLayout" Target="../diagrams/layout1.xml"/><Relationship Id="rId9" Type="http://schemas.openxmlformats.org/officeDocument/2006/relationships/image" Target="../media/image31.png"/><Relationship Id="rId1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24.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1.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2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21.xml"/><Relationship Id="rId5" Type="http://schemas.openxmlformats.org/officeDocument/2006/relationships/image" Target="../media/image47.png"/><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2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image" Target="../media/image52.png"/><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1.png"/><Relationship Id="rId7" Type="http://schemas.openxmlformats.org/officeDocument/2006/relationships/image" Target="../media/image56.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55.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65.sv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2.xml"/><Relationship Id="rId1" Type="http://schemas.openxmlformats.org/officeDocument/2006/relationships/slideLayout" Target="../slideLayouts/slideLayout23.xml"/><Relationship Id="rId4" Type="http://schemas.openxmlformats.org/officeDocument/2006/relationships/image" Target="../media/image67.png"/></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3.xml"/><Relationship Id="rId1" Type="http://schemas.openxmlformats.org/officeDocument/2006/relationships/slideLayout" Target="../slideLayouts/slideLayout21.xml"/><Relationship Id="rId5" Type="http://schemas.openxmlformats.org/officeDocument/2006/relationships/image" Target="../media/image70.png"/><Relationship Id="rId4" Type="http://schemas.openxmlformats.org/officeDocument/2006/relationships/image" Target="../media/image69.png"/></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4.xml"/><Relationship Id="rId1" Type="http://schemas.openxmlformats.org/officeDocument/2006/relationships/slideLayout" Target="../slideLayouts/slideLayout2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3.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99FA8-81C2-46C0-BCEA-0AA8AFA9E3FE}"/>
              </a:ext>
            </a:extLst>
          </p:cNvPr>
          <p:cNvSpPr>
            <a:spLocks noGrp="1"/>
          </p:cNvSpPr>
          <p:nvPr>
            <p:ph type="ctrTitle"/>
          </p:nvPr>
        </p:nvSpPr>
        <p:spPr/>
        <p:txBody>
          <a:bodyPr/>
          <a:lstStyle/>
          <a:p>
            <a:r>
              <a:rPr lang="en-CA" sz="6000" dirty="0">
                <a:latin typeface="+mj-lt"/>
              </a:rPr>
              <a:t>NSFM Q4 2025 Communications</a:t>
            </a:r>
            <a:br>
              <a:rPr lang="en-CA" sz="6000" dirty="0">
                <a:latin typeface="+mj-lt"/>
              </a:rPr>
            </a:br>
            <a:r>
              <a:rPr lang="en-CA" sz="6000" dirty="0">
                <a:latin typeface="+mj-lt"/>
              </a:rPr>
              <a:t>Report</a:t>
            </a:r>
          </a:p>
        </p:txBody>
      </p:sp>
      <p:sp>
        <p:nvSpPr>
          <p:cNvPr id="3" name="Text Placeholder 2">
            <a:extLst>
              <a:ext uri="{FF2B5EF4-FFF2-40B4-BE49-F238E27FC236}">
                <a16:creationId xmlns:a16="http://schemas.microsoft.com/office/drawing/2014/main" id="{FA28B42F-B76D-490A-9584-96CBF215171C}"/>
              </a:ext>
            </a:extLst>
          </p:cNvPr>
          <p:cNvSpPr>
            <a:spLocks noGrp="1"/>
          </p:cNvSpPr>
          <p:nvPr>
            <p:ph type="body" sz="quarter" idx="10"/>
          </p:nvPr>
        </p:nvSpPr>
        <p:spPr>
          <a:xfrm>
            <a:off x="10484098" y="9311059"/>
            <a:ext cx="7010399" cy="664096"/>
          </a:xfrm>
        </p:spPr>
        <p:txBody>
          <a:bodyPr/>
          <a:lstStyle/>
          <a:p>
            <a:r>
              <a:rPr lang="en-CA" dirty="0"/>
              <a:t>January 16, 2026</a:t>
            </a:r>
          </a:p>
        </p:txBody>
      </p:sp>
    </p:spTree>
    <p:extLst>
      <p:ext uri="{BB962C8B-B14F-4D97-AF65-F5344CB8AC3E}">
        <p14:creationId xmlns:p14="http://schemas.microsoft.com/office/powerpoint/2010/main" val="1414117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ABBE3-7A85-792A-3E18-A69A606BC284}"/>
              </a:ext>
            </a:extLst>
          </p:cNvPr>
          <p:cNvSpPr>
            <a:spLocks noGrp="1"/>
          </p:cNvSpPr>
          <p:nvPr>
            <p:ph type="title"/>
          </p:nvPr>
        </p:nvSpPr>
        <p:spPr/>
        <p:txBody>
          <a:bodyPr/>
          <a:lstStyle/>
          <a:p>
            <a:r>
              <a:rPr lang="en-US" dirty="0">
                <a:solidFill>
                  <a:srgbClr val="4D182E"/>
                </a:solidFill>
                <a:latin typeface="+mj-lt"/>
              </a:rPr>
              <a:t>Instagram</a:t>
            </a:r>
          </a:p>
        </p:txBody>
      </p:sp>
      <p:sp>
        <p:nvSpPr>
          <p:cNvPr id="8" name="TextBox 7">
            <a:extLst>
              <a:ext uri="{FF2B5EF4-FFF2-40B4-BE49-F238E27FC236}">
                <a16:creationId xmlns:a16="http://schemas.microsoft.com/office/drawing/2014/main" id="{AF383C79-6734-F57C-C1C2-FD74FC4FD8EA}"/>
              </a:ext>
            </a:extLst>
          </p:cNvPr>
          <p:cNvSpPr txBox="1"/>
          <p:nvPr/>
        </p:nvSpPr>
        <p:spPr>
          <a:xfrm>
            <a:off x="13364418" y="2990379"/>
            <a:ext cx="5256584" cy="2308324"/>
          </a:xfrm>
          <a:prstGeom prst="rect">
            <a:avLst/>
          </a:prstGeom>
          <a:noFill/>
        </p:spPr>
        <p:txBody>
          <a:bodyPr wrap="square" rtlCol="0">
            <a:spAutoFit/>
          </a:bodyPr>
          <a:lstStyle/>
          <a:p>
            <a:r>
              <a:rPr lang="en-US" sz="2400" b="1" dirty="0"/>
              <a:t>Follower Growth 2.66%</a:t>
            </a:r>
          </a:p>
          <a:p>
            <a:endParaRPr lang="en-US" dirty="0"/>
          </a:p>
          <a:p>
            <a:r>
              <a:rPr lang="en-US" dirty="0"/>
              <a:t>Oct. 1 – 329</a:t>
            </a:r>
          </a:p>
          <a:p>
            <a:endParaRPr lang="en-US" dirty="0"/>
          </a:p>
          <a:p>
            <a:r>
              <a:rPr lang="en-US" dirty="0"/>
              <a:t>Dec. 31 – 338</a:t>
            </a:r>
          </a:p>
          <a:p>
            <a:endParaRPr lang="en-US" dirty="0"/>
          </a:p>
          <a:p>
            <a:endParaRPr lang="en-US" dirty="0"/>
          </a:p>
        </p:txBody>
      </p:sp>
      <p:sp>
        <p:nvSpPr>
          <p:cNvPr id="3" name="TextBox 2">
            <a:extLst>
              <a:ext uri="{FF2B5EF4-FFF2-40B4-BE49-F238E27FC236}">
                <a16:creationId xmlns:a16="http://schemas.microsoft.com/office/drawing/2014/main" id="{C54CB00C-9C87-27A9-C942-F62DA285BE23}"/>
              </a:ext>
            </a:extLst>
          </p:cNvPr>
          <p:cNvSpPr txBox="1"/>
          <p:nvPr/>
        </p:nvSpPr>
        <p:spPr>
          <a:xfrm>
            <a:off x="13436426" y="8773085"/>
            <a:ext cx="4587987" cy="553998"/>
          </a:xfrm>
          <a:prstGeom prst="rect">
            <a:avLst/>
          </a:prstGeom>
          <a:noFill/>
        </p:spPr>
        <p:txBody>
          <a:bodyPr wrap="none" rtlCol="0">
            <a:spAutoFit/>
          </a:bodyPr>
          <a:lstStyle/>
          <a:p>
            <a:r>
              <a:rPr lang="en-US" sz="3000" b="1" dirty="0"/>
              <a:t>Engagement Rate = 11.77% </a:t>
            </a:r>
          </a:p>
        </p:txBody>
      </p:sp>
      <p:pic>
        <p:nvPicPr>
          <p:cNvPr id="6" name="Picture 5" descr="A blue pie chart with a few percentages&#10;&#10;AI-generated content may be incorrect.">
            <a:extLst>
              <a:ext uri="{FF2B5EF4-FFF2-40B4-BE49-F238E27FC236}">
                <a16:creationId xmlns:a16="http://schemas.microsoft.com/office/drawing/2014/main" id="{BF24B07F-5F87-8EA0-35BD-8EABA2B3AC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6838" y="2150560"/>
            <a:ext cx="9313200" cy="5759479"/>
          </a:xfrm>
          <a:prstGeom prst="rect">
            <a:avLst/>
          </a:prstGeom>
        </p:spPr>
      </p:pic>
      <p:pic>
        <p:nvPicPr>
          <p:cNvPr id="12" name="Picture 11">
            <a:extLst>
              <a:ext uri="{FF2B5EF4-FFF2-40B4-BE49-F238E27FC236}">
                <a16:creationId xmlns:a16="http://schemas.microsoft.com/office/drawing/2014/main" id="{3D1FDA58-612A-C481-E245-70A9E066DA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6838" y="8509990"/>
            <a:ext cx="10396800" cy="1080187"/>
          </a:xfrm>
          <a:prstGeom prst="rect">
            <a:avLst/>
          </a:prstGeom>
        </p:spPr>
      </p:pic>
    </p:spTree>
    <p:extLst>
      <p:ext uri="{BB962C8B-B14F-4D97-AF65-F5344CB8AC3E}">
        <p14:creationId xmlns:p14="http://schemas.microsoft.com/office/powerpoint/2010/main" val="439655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AFEB-B90F-1E79-7F46-F79DDED754E9}"/>
              </a:ext>
            </a:extLst>
          </p:cNvPr>
          <p:cNvSpPr>
            <a:spLocks noGrp="1"/>
          </p:cNvSpPr>
          <p:nvPr>
            <p:ph type="title"/>
          </p:nvPr>
        </p:nvSpPr>
        <p:spPr>
          <a:xfrm>
            <a:off x="984251" y="473078"/>
            <a:ext cx="18094325" cy="1365174"/>
          </a:xfrm>
        </p:spPr>
        <p:txBody>
          <a:bodyPr/>
          <a:lstStyle/>
          <a:p>
            <a:r>
              <a:rPr lang="en-US" sz="7000" b="1" dirty="0">
                <a:solidFill>
                  <a:srgbClr val="4D182E"/>
                </a:solidFill>
                <a:latin typeface="+mj-lt"/>
              </a:rPr>
              <a:t>Top Performing Content</a:t>
            </a:r>
            <a:endParaRPr lang="en-US" sz="7000" dirty="0">
              <a:solidFill>
                <a:srgbClr val="4D182E"/>
              </a:solidFill>
            </a:endParaRPr>
          </a:p>
        </p:txBody>
      </p:sp>
      <p:sp>
        <p:nvSpPr>
          <p:cNvPr id="9" name="TextBox 8">
            <a:extLst>
              <a:ext uri="{FF2B5EF4-FFF2-40B4-BE49-F238E27FC236}">
                <a16:creationId xmlns:a16="http://schemas.microsoft.com/office/drawing/2014/main" id="{491E4695-9DA2-CFA3-D6D1-FB898D7ED655}"/>
              </a:ext>
            </a:extLst>
          </p:cNvPr>
          <p:cNvSpPr txBox="1"/>
          <p:nvPr/>
        </p:nvSpPr>
        <p:spPr>
          <a:xfrm>
            <a:off x="2851250" y="10583157"/>
            <a:ext cx="2520280" cy="400110"/>
          </a:xfrm>
          <a:prstGeom prst="rect">
            <a:avLst/>
          </a:prstGeom>
          <a:noFill/>
        </p:spPr>
        <p:txBody>
          <a:bodyPr wrap="square" rtlCol="0">
            <a:spAutoFit/>
          </a:bodyPr>
          <a:lstStyle/>
          <a:p>
            <a:r>
              <a:rPr lang="en-US" b="1" dirty="0"/>
              <a:t>Views 446</a:t>
            </a:r>
          </a:p>
        </p:txBody>
      </p:sp>
      <p:sp>
        <p:nvSpPr>
          <p:cNvPr id="11" name="TextBox 10">
            <a:extLst>
              <a:ext uri="{FF2B5EF4-FFF2-40B4-BE49-F238E27FC236}">
                <a16:creationId xmlns:a16="http://schemas.microsoft.com/office/drawing/2014/main" id="{72CF2ED1-19B4-BDB7-B271-B4D7ACDB39D7}"/>
              </a:ext>
            </a:extLst>
          </p:cNvPr>
          <p:cNvSpPr txBox="1"/>
          <p:nvPr/>
        </p:nvSpPr>
        <p:spPr>
          <a:xfrm>
            <a:off x="9475986" y="10623227"/>
            <a:ext cx="2520280" cy="400110"/>
          </a:xfrm>
          <a:prstGeom prst="rect">
            <a:avLst/>
          </a:prstGeom>
          <a:noFill/>
        </p:spPr>
        <p:txBody>
          <a:bodyPr wrap="square" rtlCol="0">
            <a:spAutoFit/>
          </a:bodyPr>
          <a:lstStyle/>
          <a:p>
            <a:r>
              <a:rPr lang="en-US" b="1" dirty="0"/>
              <a:t>Views 364	</a:t>
            </a:r>
          </a:p>
        </p:txBody>
      </p:sp>
      <p:sp>
        <p:nvSpPr>
          <p:cNvPr id="12" name="TextBox 11">
            <a:extLst>
              <a:ext uri="{FF2B5EF4-FFF2-40B4-BE49-F238E27FC236}">
                <a16:creationId xmlns:a16="http://schemas.microsoft.com/office/drawing/2014/main" id="{D20CDDE3-0378-461C-B6D6-27B9931EB8B8}"/>
              </a:ext>
            </a:extLst>
          </p:cNvPr>
          <p:cNvSpPr txBox="1"/>
          <p:nvPr/>
        </p:nvSpPr>
        <p:spPr>
          <a:xfrm>
            <a:off x="15596666" y="10511149"/>
            <a:ext cx="2520280" cy="400110"/>
          </a:xfrm>
          <a:prstGeom prst="rect">
            <a:avLst/>
          </a:prstGeom>
          <a:noFill/>
        </p:spPr>
        <p:txBody>
          <a:bodyPr wrap="square" rtlCol="0">
            <a:spAutoFit/>
          </a:bodyPr>
          <a:lstStyle/>
          <a:p>
            <a:r>
              <a:rPr lang="en-US" b="1" dirty="0"/>
              <a:t>Views 190	</a:t>
            </a:r>
          </a:p>
        </p:txBody>
      </p:sp>
      <p:pic>
        <p:nvPicPr>
          <p:cNvPr id="6" name="Picture 5">
            <a:extLst>
              <a:ext uri="{FF2B5EF4-FFF2-40B4-BE49-F238E27FC236}">
                <a16:creationId xmlns:a16="http://schemas.microsoft.com/office/drawing/2014/main" id="{61E440DA-873B-6D95-76B0-41302AC7F8BD}"/>
              </a:ext>
            </a:extLst>
          </p:cNvPr>
          <p:cNvPicPr>
            <a:picLocks noChangeAspect="1"/>
          </p:cNvPicPr>
          <p:nvPr/>
        </p:nvPicPr>
        <p:blipFill>
          <a:blip r:embed="rId3"/>
          <a:stretch>
            <a:fillRect/>
          </a:stretch>
        </p:blipFill>
        <p:spPr>
          <a:xfrm>
            <a:off x="1627114" y="2990379"/>
            <a:ext cx="3720000" cy="6840000"/>
          </a:xfrm>
          <a:prstGeom prst="rect">
            <a:avLst/>
          </a:prstGeom>
        </p:spPr>
      </p:pic>
      <p:pic>
        <p:nvPicPr>
          <p:cNvPr id="7" name="Picture 6">
            <a:extLst>
              <a:ext uri="{FF2B5EF4-FFF2-40B4-BE49-F238E27FC236}">
                <a16:creationId xmlns:a16="http://schemas.microsoft.com/office/drawing/2014/main" id="{BA0F7A99-E6CF-69FD-4722-B52B5EC049B0}"/>
              </a:ext>
            </a:extLst>
          </p:cNvPr>
          <p:cNvPicPr>
            <a:picLocks noChangeAspect="1"/>
          </p:cNvPicPr>
          <p:nvPr/>
        </p:nvPicPr>
        <p:blipFill>
          <a:blip r:embed="rId4"/>
          <a:stretch>
            <a:fillRect/>
          </a:stretch>
        </p:blipFill>
        <p:spPr>
          <a:xfrm>
            <a:off x="8035826" y="3020990"/>
            <a:ext cx="4568400" cy="6840253"/>
          </a:xfrm>
          <a:prstGeom prst="rect">
            <a:avLst/>
          </a:prstGeom>
        </p:spPr>
      </p:pic>
      <p:pic>
        <p:nvPicPr>
          <p:cNvPr id="8" name="Picture 7">
            <a:extLst>
              <a:ext uri="{FF2B5EF4-FFF2-40B4-BE49-F238E27FC236}">
                <a16:creationId xmlns:a16="http://schemas.microsoft.com/office/drawing/2014/main" id="{3AC17809-59DF-A5E8-0B5F-294AE54C3DDF}"/>
              </a:ext>
            </a:extLst>
          </p:cNvPr>
          <p:cNvPicPr>
            <a:picLocks noChangeAspect="1"/>
          </p:cNvPicPr>
          <p:nvPr/>
        </p:nvPicPr>
        <p:blipFill>
          <a:blip r:embed="rId5"/>
          <a:stretch>
            <a:fillRect/>
          </a:stretch>
        </p:blipFill>
        <p:spPr>
          <a:xfrm>
            <a:off x="13926586" y="3350419"/>
            <a:ext cx="4550400" cy="6837898"/>
          </a:xfrm>
          <a:prstGeom prst="rect">
            <a:avLst/>
          </a:prstGeom>
        </p:spPr>
      </p:pic>
    </p:spTree>
    <p:extLst>
      <p:ext uri="{BB962C8B-B14F-4D97-AF65-F5344CB8AC3E}">
        <p14:creationId xmlns:p14="http://schemas.microsoft.com/office/powerpoint/2010/main" val="4096770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F4EDEC6-2F19-23C3-8BD0-D51772D6D2F6}"/>
              </a:ext>
            </a:extLst>
          </p:cNvPr>
          <p:cNvSpPr>
            <a:spLocks noGrp="1"/>
          </p:cNvSpPr>
          <p:nvPr>
            <p:ph type="title"/>
          </p:nvPr>
        </p:nvSpPr>
        <p:spPr/>
        <p:txBody>
          <a:bodyPr>
            <a:noAutofit/>
          </a:bodyPr>
          <a:lstStyle/>
          <a:p>
            <a:r>
              <a:rPr lang="en-US" sz="7000" b="1" dirty="0">
                <a:solidFill>
                  <a:srgbClr val="1D4C5D"/>
                </a:solidFill>
                <a:latin typeface="+mj-lt"/>
              </a:rPr>
              <a:t>BLUESKY</a:t>
            </a:r>
          </a:p>
        </p:txBody>
      </p:sp>
      <p:sp>
        <p:nvSpPr>
          <p:cNvPr id="8" name="TextBox 7">
            <a:extLst>
              <a:ext uri="{FF2B5EF4-FFF2-40B4-BE49-F238E27FC236}">
                <a16:creationId xmlns:a16="http://schemas.microsoft.com/office/drawing/2014/main" id="{E2742011-3AB2-A13A-A7C5-F4F9C06CD3C7}"/>
              </a:ext>
            </a:extLst>
          </p:cNvPr>
          <p:cNvSpPr txBox="1"/>
          <p:nvPr/>
        </p:nvSpPr>
        <p:spPr>
          <a:xfrm>
            <a:off x="13364418" y="2990379"/>
            <a:ext cx="5256584" cy="2308324"/>
          </a:xfrm>
          <a:prstGeom prst="rect">
            <a:avLst/>
          </a:prstGeom>
          <a:noFill/>
        </p:spPr>
        <p:txBody>
          <a:bodyPr wrap="square" rtlCol="0">
            <a:spAutoFit/>
          </a:bodyPr>
          <a:lstStyle/>
          <a:p>
            <a:r>
              <a:rPr lang="en-US" sz="2400" b="1" dirty="0"/>
              <a:t>Follower Growth 13.64%</a:t>
            </a:r>
          </a:p>
          <a:p>
            <a:endParaRPr lang="en-US" dirty="0"/>
          </a:p>
          <a:p>
            <a:r>
              <a:rPr lang="en-US" dirty="0"/>
              <a:t>Oct. 1 – 38</a:t>
            </a:r>
          </a:p>
          <a:p>
            <a:endParaRPr lang="en-US" dirty="0"/>
          </a:p>
          <a:p>
            <a:r>
              <a:rPr lang="en-US" dirty="0"/>
              <a:t>Dec. 31 – 44</a:t>
            </a:r>
          </a:p>
          <a:p>
            <a:endParaRPr lang="en-US" dirty="0"/>
          </a:p>
          <a:p>
            <a:endParaRPr lang="en-US" dirty="0"/>
          </a:p>
        </p:txBody>
      </p:sp>
      <p:sp>
        <p:nvSpPr>
          <p:cNvPr id="9" name="TextBox 8">
            <a:extLst>
              <a:ext uri="{FF2B5EF4-FFF2-40B4-BE49-F238E27FC236}">
                <a16:creationId xmlns:a16="http://schemas.microsoft.com/office/drawing/2014/main" id="{0B6A298C-980E-2C4A-4F1C-5D23119873E9}"/>
              </a:ext>
            </a:extLst>
          </p:cNvPr>
          <p:cNvSpPr txBox="1"/>
          <p:nvPr/>
        </p:nvSpPr>
        <p:spPr>
          <a:xfrm>
            <a:off x="13436426" y="8773085"/>
            <a:ext cx="4094262" cy="553998"/>
          </a:xfrm>
          <a:prstGeom prst="rect">
            <a:avLst/>
          </a:prstGeom>
          <a:noFill/>
        </p:spPr>
        <p:txBody>
          <a:bodyPr wrap="none" rtlCol="0">
            <a:spAutoFit/>
          </a:bodyPr>
          <a:lstStyle/>
          <a:p>
            <a:r>
              <a:rPr lang="en-US" sz="3000" b="1" dirty="0"/>
              <a:t>Engagement Rate = 75% </a:t>
            </a:r>
          </a:p>
        </p:txBody>
      </p:sp>
      <p:pic>
        <p:nvPicPr>
          <p:cNvPr id="4" name="Picture 3" descr="A pie chart with text on it&#10;&#10;AI-generated content may be incorrect.">
            <a:extLst>
              <a:ext uri="{FF2B5EF4-FFF2-40B4-BE49-F238E27FC236}">
                <a16:creationId xmlns:a16="http://schemas.microsoft.com/office/drawing/2014/main" id="{F92894B3-5AC1-B04D-1FEA-3A83FF4E7D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8282" y="2418536"/>
            <a:ext cx="9439200" cy="5760333"/>
          </a:xfrm>
          <a:prstGeom prst="rect">
            <a:avLst/>
          </a:prstGeom>
        </p:spPr>
      </p:pic>
      <p:pic>
        <p:nvPicPr>
          <p:cNvPr id="10" name="Picture 9">
            <a:extLst>
              <a:ext uri="{FF2B5EF4-FFF2-40B4-BE49-F238E27FC236}">
                <a16:creationId xmlns:a16="http://schemas.microsoft.com/office/drawing/2014/main" id="{69ABD46C-0142-C5D9-A936-578632B90C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0832" y="8796547"/>
            <a:ext cx="9856800" cy="1080197"/>
          </a:xfrm>
          <a:prstGeom prst="rect">
            <a:avLst/>
          </a:prstGeom>
        </p:spPr>
      </p:pic>
    </p:spTree>
    <p:extLst>
      <p:ext uri="{BB962C8B-B14F-4D97-AF65-F5344CB8AC3E}">
        <p14:creationId xmlns:p14="http://schemas.microsoft.com/office/powerpoint/2010/main" val="4108847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3E28D-361C-56AE-15AD-4E7611804A73}"/>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70B35C92-D525-915F-F79D-17FC34C282FA}"/>
              </a:ext>
            </a:extLst>
          </p:cNvPr>
          <p:cNvSpPr>
            <a:spLocks noGrp="1"/>
          </p:cNvSpPr>
          <p:nvPr>
            <p:ph type="title"/>
          </p:nvPr>
        </p:nvSpPr>
        <p:spPr>
          <a:xfrm>
            <a:off x="984251" y="473078"/>
            <a:ext cx="18094325" cy="1365174"/>
          </a:xfrm>
        </p:spPr>
        <p:txBody>
          <a:bodyPr/>
          <a:lstStyle/>
          <a:p>
            <a:r>
              <a:rPr lang="en-US" sz="7000" b="1" dirty="0">
                <a:latin typeface="+mj-lt"/>
              </a:rPr>
              <a:t>Top Performing Content</a:t>
            </a:r>
            <a:endParaRPr lang="en-US" sz="7000" dirty="0"/>
          </a:p>
        </p:txBody>
      </p:sp>
      <p:sp>
        <p:nvSpPr>
          <p:cNvPr id="9" name="TextBox 8">
            <a:extLst>
              <a:ext uri="{FF2B5EF4-FFF2-40B4-BE49-F238E27FC236}">
                <a16:creationId xmlns:a16="http://schemas.microsoft.com/office/drawing/2014/main" id="{28AF3C20-C103-4752-1A7D-742B1BAF4BFD}"/>
              </a:ext>
            </a:extLst>
          </p:cNvPr>
          <p:cNvSpPr txBox="1"/>
          <p:nvPr/>
        </p:nvSpPr>
        <p:spPr>
          <a:xfrm>
            <a:off x="2851250" y="10335195"/>
            <a:ext cx="2520280" cy="400110"/>
          </a:xfrm>
          <a:prstGeom prst="rect">
            <a:avLst/>
          </a:prstGeom>
          <a:noFill/>
        </p:spPr>
        <p:txBody>
          <a:bodyPr wrap="square" rtlCol="0">
            <a:spAutoFit/>
          </a:bodyPr>
          <a:lstStyle/>
          <a:p>
            <a:r>
              <a:rPr lang="en-US" b="1" dirty="0"/>
              <a:t>Likes 11</a:t>
            </a:r>
          </a:p>
        </p:txBody>
      </p:sp>
      <p:sp>
        <p:nvSpPr>
          <p:cNvPr id="12" name="TextBox 11">
            <a:extLst>
              <a:ext uri="{FF2B5EF4-FFF2-40B4-BE49-F238E27FC236}">
                <a16:creationId xmlns:a16="http://schemas.microsoft.com/office/drawing/2014/main" id="{9A9E4C6F-B9B3-8546-8A65-381EBCF03036}"/>
              </a:ext>
            </a:extLst>
          </p:cNvPr>
          <p:cNvSpPr txBox="1"/>
          <p:nvPr/>
        </p:nvSpPr>
        <p:spPr>
          <a:xfrm>
            <a:off x="16244738" y="10335195"/>
            <a:ext cx="2520280" cy="400110"/>
          </a:xfrm>
          <a:prstGeom prst="rect">
            <a:avLst/>
          </a:prstGeom>
          <a:noFill/>
        </p:spPr>
        <p:txBody>
          <a:bodyPr wrap="square" rtlCol="0">
            <a:spAutoFit/>
          </a:bodyPr>
          <a:lstStyle/>
          <a:p>
            <a:r>
              <a:rPr lang="en-US" b="1" dirty="0"/>
              <a:t>Likes 1</a:t>
            </a:r>
          </a:p>
        </p:txBody>
      </p:sp>
      <p:sp>
        <p:nvSpPr>
          <p:cNvPr id="13" name="TextBox 12">
            <a:extLst>
              <a:ext uri="{FF2B5EF4-FFF2-40B4-BE49-F238E27FC236}">
                <a16:creationId xmlns:a16="http://schemas.microsoft.com/office/drawing/2014/main" id="{623E585B-7BB1-A830-A449-5DE378D5BF6E}"/>
              </a:ext>
            </a:extLst>
          </p:cNvPr>
          <p:cNvSpPr txBox="1"/>
          <p:nvPr/>
        </p:nvSpPr>
        <p:spPr>
          <a:xfrm>
            <a:off x="9692010" y="10335195"/>
            <a:ext cx="2520280" cy="400110"/>
          </a:xfrm>
          <a:prstGeom prst="rect">
            <a:avLst/>
          </a:prstGeom>
          <a:noFill/>
        </p:spPr>
        <p:txBody>
          <a:bodyPr wrap="square" rtlCol="0">
            <a:spAutoFit/>
          </a:bodyPr>
          <a:lstStyle/>
          <a:p>
            <a:r>
              <a:rPr lang="en-US" b="1" dirty="0"/>
              <a:t>Likes 2</a:t>
            </a:r>
          </a:p>
        </p:txBody>
      </p:sp>
      <p:pic>
        <p:nvPicPr>
          <p:cNvPr id="5" name="Picture 4">
            <a:extLst>
              <a:ext uri="{FF2B5EF4-FFF2-40B4-BE49-F238E27FC236}">
                <a16:creationId xmlns:a16="http://schemas.microsoft.com/office/drawing/2014/main" id="{37E92F1D-F70F-74B4-9DEF-30EBDBADDF23}"/>
              </a:ext>
            </a:extLst>
          </p:cNvPr>
          <p:cNvPicPr>
            <a:picLocks noChangeAspect="1"/>
          </p:cNvPicPr>
          <p:nvPr/>
        </p:nvPicPr>
        <p:blipFill>
          <a:blip r:embed="rId3"/>
          <a:stretch>
            <a:fillRect/>
          </a:stretch>
        </p:blipFill>
        <p:spPr>
          <a:xfrm>
            <a:off x="984251" y="2503691"/>
            <a:ext cx="5630400" cy="7198598"/>
          </a:xfrm>
          <a:prstGeom prst="rect">
            <a:avLst/>
          </a:prstGeom>
        </p:spPr>
      </p:pic>
      <p:pic>
        <p:nvPicPr>
          <p:cNvPr id="6" name="Picture 5">
            <a:extLst>
              <a:ext uri="{FF2B5EF4-FFF2-40B4-BE49-F238E27FC236}">
                <a16:creationId xmlns:a16="http://schemas.microsoft.com/office/drawing/2014/main" id="{53F3B027-393C-6CF9-8880-66A189F8F939}"/>
              </a:ext>
            </a:extLst>
          </p:cNvPr>
          <p:cNvPicPr>
            <a:picLocks noChangeAspect="1"/>
          </p:cNvPicPr>
          <p:nvPr/>
        </p:nvPicPr>
        <p:blipFill>
          <a:blip r:embed="rId4"/>
          <a:stretch>
            <a:fillRect/>
          </a:stretch>
        </p:blipFill>
        <p:spPr>
          <a:xfrm>
            <a:off x="7739578" y="2877664"/>
            <a:ext cx="5292000" cy="6840000"/>
          </a:xfrm>
          <a:prstGeom prst="rect">
            <a:avLst/>
          </a:prstGeom>
        </p:spPr>
      </p:pic>
      <p:pic>
        <p:nvPicPr>
          <p:cNvPr id="8" name="Picture 7">
            <a:extLst>
              <a:ext uri="{FF2B5EF4-FFF2-40B4-BE49-F238E27FC236}">
                <a16:creationId xmlns:a16="http://schemas.microsoft.com/office/drawing/2014/main" id="{33B15EBA-D74C-254D-3871-38B521BDBD6C}"/>
              </a:ext>
            </a:extLst>
          </p:cNvPr>
          <p:cNvPicPr>
            <a:picLocks noChangeAspect="1"/>
          </p:cNvPicPr>
          <p:nvPr/>
        </p:nvPicPr>
        <p:blipFill>
          <a:blip r:embed="rId5"/>
          <a:stretch>
            <a:fillRect/>
          </a:stretch>
        </p:blipFill>
        <p:spPr>
          <a:xfrm>
            <a:off x="14156506" y="2877664"/>
            <a:ext cx="5274000" cy="6838620"/>
          </a:xfrm>
          <a:prstGeom prst="rect">
            <a:avLst/>
          </a:prstGeom>
        </p:spPr>
      </p:pic>
    </p:spTree>
    <p:extLst>
      <p:ext uri="{BB962C8B-B14F-4D97-AF65-F5344CB8AC3E}">
        <p14:creationId xmlns:p14="http://schemas.microsoft.com/office/powerpoint/2010/main" val="1772964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B233B-8218-51DA-ED16-F5C545DADA7C}"/>
              </a:ext>
            </a:extLst>
          </p:cNvPr>
          <p:cNvSpPr>
            <a:spLocks noGrp="1"/>
          </p:cNvSpPr>
          <p:nvPr>
            <p:ph type="title"/>
          </p:nvPr>
        </p:nvSpPr>
        <p:spPr/>
        <p:txBody>
          <a:bodyPr/>
          <a:lstStyle/>
          <a:p>
            <a:r>
              <a:rPr lang="en-US" dirty="0">
                <a:solidFill>
                  <a:srgbClr val="4D182E"/>
                </a:solidFill>
                <a:latin typeface="+mj-lt"/>
              </a:rPr>
              <a:t>x/twitter</a:t>
            </a:r>
          </a:p>
        </p:txBody>
      </p:sp>
      <p:sp>
        <p:nvSpPr>
          <p:cNvPr id="14" name="TextBox 13">
            <a:extLst>
              <a:ext uri="{FF2B5EF4-FFF2-40B4-BE49-F238E27FC236}">
                <a16:creationId xmlns:a16="http://schemas.microsoft.com/office/drawing/2014/main" id="{A9D328A6-1DAE-9F8F-27FC-B0877A241FAD}"/>
              </a:ext>
            </a:extLst>
          </p:cNvPr>
          <p:cNvSpPr txBox="1"/>
          <p:nvPr/>
        </p:nvSpPr>
        <p:spPr>
          <a:xfrm>
            <a:off x="13364418" y="2990379"/>
            <a:ext cx="5256584" cy="2000548"/>
          </a:xfrm>
          <a:prstGeom prst="rect">
            <a:avLst/>
          </a:prstGeom>
          <a:noFill/>
        </p:spPr>
        <p:txBody>
          <a:bodyPr wrap="square" rtlCol="0">
            <a:spAutoFit/>
          </a:bodyPr>
          <a:lstStyle/>
          <a:p>
            <a:r>
              <a:rPr lang="en-US" sz="2400" b="1" dirty="0"/>
              <a:t>Follower Growth 0.186%</a:t>
            </a:r>
          </a:p>
          <a:p>
            <a:endParaRPr lang="en-US" dirty="0"/>
          </a:p>
          <a:p>
            <a:r>
              <a:rPr lang="en-US" dirty="0"/>
              <a:t>Oct. 1 – 1072</a:t>
            </a:r>
          </a:p>
          <a:p>
            <a:r>
              <a:rPr lang="en-US" dirty="0"/>
              <a:t>Dec. 31 – 1074</a:t>
            </a:r>
          </a:p>
          <a:p>
            <a:endParaRPr lang="en-US" dirty="0"/>
          </a:p>
          <a:p>
            <a:endParaRPr lang="en-US" dirty="0"/>
          </a:p>
        </p:txBody>
      </p:sp>
      <p:sp>
        <p:nvSpPr>
          <p:cNvPr id="9" name="TextBox 8">
            <a:extLst>
              <a:ext uri="{FF2B5EF4-FFF2-40B4-BE49-F238E27FC236}">
                <a16:creationId xmlns:a16="http://schemas.microsoft.com/office/drawing/2014/main" id="{3B12D44A-E34F-86A7-F785-7389D0ECF4B7}"/>
              </a:ext>
            </a:extLst>
          </p:cNvPr>
          <p:cNvSpPr txBox="1"/>
          <p:nvPr/>
        </p:nvSpPr>
        <p:spPr>
          <a:xfrm>
            <a:off x="13436426" y="8773085"/>
            <a:ext cx="4392421" cy="553998"/>
          </a:xfrm>
          <a:prstGeom prst="rect">
            <a:avLst/>
          </a:prstGeom>
          <a:noFill/>
        </p:spPr>
        <p:txBody>
          <a:bodyPr wrap="none" rtlCol="0">
            <a:spAutoFit/>
          </a:bodyPr>
          <a:lstStyle/>
          <a:p>
            <a:r>
              <a:rPr lang="en-US" sz="3000" b="1" dirty="0"/>
              <a:t>Engagement Rate = 1.59% </a:t>
            </a:r>
          </a:p>
        </p:txBody>
      </p:sp>
      <p:pic>
        <p:nvPicPr>
          <p:cNvPr id="5" name="Picture 4" descr="A blue pie chart with orange and grey text&#10;&#10;AI-generated content may be incorrect.">
            <a:extLst>
              <a:ext uri="{FF2B5EF4-FFF2-40B4-BE49-F238E27FC236}">
                <a16:creationId xmlns:a16="http://schemas.microsoft.com/office/drawing/2014/main" id="{64E7C161-21E4-70D3-9644-939A0B5EFF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0706" y="2110632"/>
            <a:ext cx="9529200" cy="5760590"/>
          </a:xfrm>
          <a:prstGeom prst="rect">
            <a:avLst/>
          </a:prstGeom>
        </p:spPr>
      </p:pic>
      <p:pic>
        <p:nvPicPr>
          <p:cNvPr id="8" name="Picture 7">
            <a:extLst>
              <a:ext uri="{FF2B5EF4-FFF2-40B4-BE49-F238E27FC236}">
                <a16:creationId xmlns:a16="http://schemas.microsoft.com/office/drawing/2014/main" id="{8E115B0E-BBA9-BA17-90B8-7FA5FA3603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1875" y="8510129"/>
            <a:ext cx="10731600" cy="1079909"/>
          </a:xfrm>
          <a:prstGeom prst="rect">
            <a:avLst/>
          </a:prstGeom>
        </p:spPr>
      </p:pic>
    </p:spTree>
    <p:extLst>
      <p:ext uri="{BB962C8B-B14F-4D97-AF65-F5344CB8AC3E}">
        <p14:creationId xmlns:p14="http://schemas.microsoft.com/office/powerpoint/2010/main" val="4832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85140-B281-C269-3E2B-27469F708B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C1978F-5B5E-E99E-4ECE-30C1147E85A2}"/>
              </a:ext>
            </a:extLst>
          </p:cNvPr>
          <p:cNvSpPr>
            <a:spLocks noGrp="1"/>
          </p:cNvSpPr>
          <p:nvPr>
            <p:ph type="title"/>
          </p:nvPr>
        </p:nvSpPr>
        <p:spPr>
          <a:xfrm>
            <a:off x="984251" y="473077"/>
            <a:ext cx="18094325" cy="1255901"/>
          </a:xfrm>
        </p:spPr>
        <p:txBody>
          <a:bodyPr/>
          <a:lstStyle/>
          <a:p>
            <a:r>
              <a:rPr lang="en-US" sz="7000" b="1" dirty="0">
                <a:solidFill>
                  <a:srgbClr val="4D182E"/>
                </a:solidFill>
                <a:latin typeface="+mj-lt"/>
              </a:rPr>
              <a:t>Top Performing Content</a:t>
            </a:r>
            <a:endParaRPr lang="en-US" sz="7000" dirty="0">
              <a:solidFill>
                <a:srgbClr val="4D182E"/>
              </a:solidFill>
            </a:endParaRPr>
          </a:p>
        </p:txBody>
      </p:sp>
      <p:sp>
        <p:nvSpPr>
          <p:cNvPr id="8" name="TextBox 7">
            <a:extLst>
              <a:ext uri="{FF2B5EF4-FFF2-40B4-BE49-F238E27FC236}">
                <a16:creationId xmlns:a16="http://schemas.microsoft.com/office/drawing/2014/main" id="{649B0BAD-1F58-C896-ED5C-4C7F5F54925F}"/>
              </a:ext>
            </a:extLst>
          </p:cNvPr>
          <p:cNvSpPr txBox="1"/>
          <p:nvPr/>
        </p:nvSpPr>
        <p:spPr>
          <a:xfrm>
            <a:off x="2275186" y="9759131"/>
            <a:ext cx="2520280" cy="400110"/>
          </a:xfrm>
          <a:prstGeom prst="rect">
            <a:avLst/>
          </a:prstGeom>
          <a:noFill/>
        </p:spPr>
        <p:txBody>
          <a:bodyPr wrap="square" rtlCol="0">
            <a:spAutoFit/>
          </a:bodyPr>
          <a:lstStyle/>
          <a:p>
            <a:r>
              <a:rPr lang="en-US" b="1" dirty="0"/>
              <a:t>Views 236</a:t>
            </a:r>
          </a:p>
        </p:txBody>
      </p:sp>
      <p:sp>
        <p:nvSpPr>
          <p:cNvPr id="9" name="TextBox 8">
            <a:extLst>
              <a:ext uri="{FF2B5EF4-FFF2-40B4-BE49-F238E27FC236}">
                <a16:creationId xmlns:a16="http://schemas.microsoft.com/office/drawing/2014/main" id="{697697D3-7F73-F4FA-D5A1-DCDCD1913A47}"/>
              </a:ext>
            </a:extLst>
          </p:cNvPr>
          <p:cNvSpPr txBox="1"/>
          <p:nvPr/>
        </p:nvSpPr>
        <p:spPr>
          <a:xfrm>
            <a:off x="8539882" y="9791069"/>
            <a:ext cx="2520280" cy="400110"/>
          </a:xfrm>
          <a:prstGeom prst="rect">
            <a:avLst/>
          </a:prstGeom>
          <a:noFill/>
        </p:spPr>
        <p:txBody>
          <a:bodyPr wrap="square" rtlCol="0">
            <a:spAutoFit/>
          </a:bodyPr>
          <a:lstStyle/>
          <a:p>
            <a:r>
              <a:rPr lang="en-US" b="1" dirty="0"/>
              <a:t>Views 213	</a:t>
            </a:r>
          </a:p>
        </p:txBody>
      </p:sp>
      <p:sp>
        <p:nvSpPr>
          <p:cNvPr id="11" name="TextBox 10">
            <a:extLst>
              <a:ext uri="{FF2B5EF4-FFF2-40B4-BE49-F238E27FC236}">
                <a16:creationId xmlns:a16="http://schemas.microsoft.com/office/drawing/2014/main" id="{C670BF03-DE29-7FA6-EA9D-4B8CEFD5D4E8}"/>
              </a:ext>
            </a:extLst>
          </p:cNvPr>
          <p:cNvSpPr txBox="1"/>
          <p:nvPr/>
        </p:nvSpPr>
        <p:spPr>
          <a:xfrm>
            <a:off x="15236626" y="9831139"/>
            <a:ext cx="2520280" cy="400110"/>
          </a:xfrm>
          <a:prstGeom prst="rect">
            <a:avLst/>
          </a:prstGeom>
          <a:noFill/>
        </p:spPr>
        <p:txBody>
          <a:bodyPr wrap="square" rtlCol="0">
            <a:spAutoFit/>
          </a:bodyPr>
          <a:lstStyle/>
          <a:p>
            <a:r>
              <a:rPr lang="en-US" b="1" dirty="0"/>
              <a:t>Views 202</a:t>
            </a:r>
          </a:p>
        </p:txBody>
      </p:sp>
      <p:pic>
        <p:nvPicPr>
          <p:cNvPr id="6" name="Picture 5">
            <a:extLst>
              <a:ext uri="{FF2B5EF4-FFF2-40B4-BE49-F238E27FC236}">
                <a16:creationId xmlns:a16="http://schemas.microsoft.com/office/drawing/2014/main" id="{7579CFC0-247A-B5AC-4196-5AB440148CDA}"/>
              </a:ext>
            </a:extLst>
          </p:cNvPr>
          <p:cNvPicPr>
            <a:picLocks noChangeAspect="1"/>
          </p:cNvPicPr>
          <p:nvPr/>
        </p:nvPicPr>
        <p:blipFill>
          <a:blip r:embed="rId2"/>
          <a:stretch>
            <a:fillRect/>
          </a:stretch>
        </p:blipFill>
        <p:spPr>
          <a:xfrm>
            <a:off x="691010" y="3275370"/>
            <a:ext cx="5137200" cy="5761993"/>
          </a:xfrm>
          <a:prstGeom prst="rect">
            <a:avLst/>
          </a:prstGeom>
        </p:spPr>
      </p:pic>
      <p:pic>
        <p:nvPicPr>
          <p:cNvPr id="7" name="Picture 6">
            <a:extLst>
              <a:ext uri="{FF2B5EF4-FFF2-40B4-BE49-F238E27FC236}">
                <a16:creationId xmlns:a16="http://schemas.microsoft.com/office/drawing/2014/main" id="{09030A82-DB87-977F-13AF-1E1FE39405F8}"/>
              </a:ext>
            </a:extLst>
          </p:cNvPr>
          <p:cNvPicPr>
            <a:picLocks noChangeAspect="1"/>
          </p:cNvPicPr>
          <p:nvPr/>
        </p:nvPicPr>
        <p:blipFill>
          <a:blip r:embed="rId3"/>
          <a:stretch>
            <a:fillRect/>
          </a:stretch>
        </p:blipFill>
        <p:spPr>
          <a:xfrm>
            <a:off x="6836593" y="3278411"/>
            <a:ext cx="5900400" cy="5758952"/>
          </a:xfrm>
          <a:prstGeom prst="rect">
            <a:avLst/>
          </a:prstGeom>
        </p:spPr>
      </p:pic>
      <p:pic>
        <p:nvPicPr>
          <p:cNvPr id="10" name="Picture 9">
            <a:extLst>
              <a:ext uri="{FF2B5EF4-FFF2-40B4-BE49-F238E27FC236}">
                <a16:creationId xmlns:a16="http://schemas.microsoft.com/office/drawing/2014/main" id="{42DCCC28-F6EE-2B31-6B4D-7C81AE6918EB}"/>
              </a:ext>
            </a:extLst>
          </p:cNvPr>
          <p:cNvPicPr>
            <a:picLocks noChangeAspect="1"/>
          </p:cNvPicPr>
          <p:nvPr/>
        </p:nvPicPr>
        <p:blipFill>
          <a:blip r:embed="rId4"/>
          <a:stretch>
            <a:fillRect/>
          </a:stretch>
        </p:blipFill>
        <p:spPr>
          <a:xfrm>
            <a:off x="13536013" y="3278411"/>
            <a:ext cx="6156000" cy="5760854"/>
          </a:xfrm>
          <a:prstGeom prst="rect">
            <a:avLst/>
          </a:prstGeom>
        </p:spPr>
      </p:pic>
    </p:spTree>
    <p:extLst>
      <p:ext uri="{BB962C8B-B14F-4D97-AF65-F5344CB8AC3E}">
        <p14:creationId xmlns:p14="http://schemas.microsoft.com/office/powerpoint/2010/main" val="1163261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10E254A-812F-F092-B08A-C19CAFC83549}"/>
              </a:ext>
            </a:extLst>
          </p:cNvPr>
          <p:cNvSpPr>
            <a:spLocks noGrp="1"/>
          </p:cNvSpPr>
          <p:nvPr>
            <p:ph type="title"/>
          </p:nvPr>
        </p:nvSpPr>
        <p:spPr/>
        <p:txBody>
          <a:bodyPr/>
          <a:lstStyle/>
          <a:p>
            <a:r>
              <a:rPr lang="en-US" sz="7000" b="1" dirty="0">
                <a:latin typeface="+mj-lt"/>
              </a:rPr>
              <a:t>Key Insights for Social Media</a:t>
            </a:r>
          </a:p>
        </p:txBody>
      </p:sp>
      <p:graphicFrame>
        <p:nvGraphicFramePr>
          <p:cNvPr id="14" name="Diagram 13">
            <a:extLst>
              <a:ext uri="{FF2B5EF4-FFF2-40B4-BE49-F238E27FC236}">
                <a16:creationId xmlns:a16="http://schemas.microsoft.com/office/drawing/2014/main" id="{21CDB9AE-7786-CBC2-1E47-82E0490AFE92}"/>
              </a:ext>
            </a:extLst>
          </p:cNvPr>
          <p:cNvGraphicFramePr/>
          <p:nvPr>
            <p:extLst>
              <p:ext uri="{D42A27DB-BD31-4B8C-83A1-F6EECF244321}">
                <p14:modId xmlns:p14="http://schemas.microsoft.com/office/powerpoint/2010/main" val="2764295541"/>
              </p:ext>
            </p:extLst>
          </p:nvPr>
        </p:nvGraphicFramePr>
        <p:xfrm>
          <a:off x="3350683" y="2336143"/>
          <a:ext cx="13402733" cy="89351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8" name="Picture 17" descr="A blue circle with white letters&#10;&#10;AI-generated content may be incorrect.">
            <a:extLst>
              <a:ext uri="{FF2B5EF4-FFF2-40B4-BE49-F238E27FC236}">
                <a16:creationId xmlns:a16="http://schemas.microsoft.com/office/drawing/2014/main" id="{0AE984B5-BE53-5121-348D-65C6650706A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5386" y="4286523"/>
            <a:ext cx="1620000" cy="1620000"/>
          </a:xfrm>
          <a:prstGeom prst="ellipse">
            <a:avLst/>
          </a:prstGeom>
        </p:spPr>
      </p:pic>
      <p:pic>
        <p:nvPicPr>
          <p:cNvPr id="20" name="Picture 19" descr="A blue circle with a white letter f in it&#10;&#10;AI-generated content may be incorrect.">
            <a:extLst>
              <a:ext uri="{FF2B5EF4-FFF2-40B4-BE49-F238E27FC236}">
                <a16:creationId xmlns:a16="http://schemas.microsoft.com/office/drawing/2014/main" id="{EE50AC8A-2478-9707-754F-A0721964FB2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363418" y="5980620"/>
            <a:ext cx="1618271" cy="1618271"/>
          </a:xfrm>
          <a:prstGeom prst="ellipse">
            <a:avLst/>
          </a:prstGeom>
        </p:spPr>
      </p:pic>
      <p:pic>
        <p:nvPicPr>
          <p:cNvPr id="24" name="Picture 23" descr="A blue and white circle with a letter x&#10;&#10;AI-generated content may be incorrect.">
            <a:extLst>
              <a:ext uri="{FF2B5EF4-FFF2-40B4-BE49-F238E27FC236}">
                <a16:creationId xmlns:a16="http://schemas.microsoft.com/office/drawing/2014/main" id="{A68B2C6E-1949-5551-7C0B-4445968E87C7}"/>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2561874" y="8719729"/>
            <a:ext cx="3027024" cy="3027024"/>
          </a:xfrm>
          <a:prstGeom prst="rect">
            <a:avLst/>
          </a:prstGeom>
        </p:spPr>
      </p:pic>
      <p:pic>
        <p:nvPicPr>
          <p:cNvPr id="26" name="Picture 25" descr="A logo of a camera&#10;&#10;AI-generated content may be incorrect.">
            <a:extLst>
              <a:ext uri="{FF2B5EF4-FFF2-40B4-BE49-F238E27FC236}">
                <a16:creationId xmlns:a16="http://schemas.microsoft.com/office/drawing/2014/main" id="{99DE5F33-F012-97FA-5999-C5B7A3E44424}"/>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2917882" y="7175846"/>
            <a:ext cx="4114800" cy="2880355"/>
          </a:xfrm>
          <a:prstGeom prst="ellipse">
            <a:avLst/>
          </a:prstGeom>
        </p:spPr>
      </p:pic>
      <p:pic>
        <p:nvPicPr>
          <p:cNvPr id="28" name="Picture 27" descr="A blue butterfly with a white background&#10;&#10;AI-generated content may be incorrect.">
            <a:extLst>
              <a:ext uri="{FF2B5EF4-FFF2-40B4-BE49-F238E27FC236}">
                <a16:creationId xmlns:a16="http://schemas.microsoft.com/office/drawing/2014/main" id="{D912BB4A-1A75-E00F-AF60-BC37824A407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216091" y="2702347"/>
            <a:ext cx="1795399" cy="1584176"/>
          </a:xfrm>
          <a:prstGeom prst="ellipse">
            <a:avLst/>
          </a:prstGeom>
        </p:spPr>
      </p:pic>
    </p:spTree>
    <p:extLst>
      <p:ext uri="{BB962C8B-B14F-4D97-AF65-F5344CB8AC3E}">
        <p14:creationId xmlns:p14="http://schemas.microsoft.com/office/powerpoint/2010/main" val="891586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37817-6147-7784-6786-E23BC757D1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5A3567-BBDD-EECA-8B1B-7171F3F3CBA9}"/>
              </a:ext>
            </a:extLst>
          </p:cNvPr>
          <p:cNvSpPr>
            <a:spLocks noGrp="1"/>
          </p:cNvSpPr>
          <p:nvPr>
            <p:ph type="title"/>
          </p:nvPr>
        </p:nvSpPr>
        <p:spPr/>
        <p:txBody>
          <a:bodyPr>
            <a:normAutofit/>
          </a:bodyPr>
          <a:lstStyle/>
          <a:p>
            <a:r>
              <a:rPr lang="en-US" sz="7000" b="1" dirty="0">
                <a:solidFill>
                  <a:srgbClr val="4D182E"/>
                </a:solidFill>
                <a:latin typeface="+mj-lt"/>
              </a:rPr>
              <a:t>youtube</a:t>
            </a:r>
          </a:p>
        </p:txBody>
      </p:sp>
      <p:pic>
        <p:nvPicPr>
          <p:cNvPr id="5" name="Picture 4" descr="A pie chart with a blue triangle&#10;&#10;AI-generated content may be incorrect.">
            <a:extLst>
              <a:ext uri="{FF2B5EF4-FFF2-40B4-BE49-F238E27FC236}">
                <a16:creationId xmlns:a16="http://schemas.microsoft.com/office/drawing/2014/main" id="{CD788604-0ACD-DE3A-E85D-D10F0A8713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1090" y="2558331"/>
            <a:ext cx="8942400" cy="5760442"/>
          </a:xfrm>
          <a:prstGeom prst="rect">
            <a:avLst/>
          </a:prstGeom>
        </p:spPr>
      </p:pic>
      <p:pic>
        <p:nvPicPr>
          <p:cNvPr id="7" name="Picture 6" descr="A close up of a white box&#10;&#10;AI-generated content may be incorrect.">
            <a:extLst>
              <a:ext uri="{FF2B5EF4-FFF2-40B4-BE49-F238E27FC236}">
                <a16:creationId xmlns:a16="http://schemas.microsoft.com/office/drawing/2014/main" id="{ED9D3B1C-7EDB-E5FE-D218-1E0776E12D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28314" y="4898552"/>
            <a:ext cx="4860000" cy="1080000"/>
          </a:xfrm>
          <a:prstGeom prst="rect">
            <a:avLst/>
          </a:prstGeom>
        </p:spPr>
      </p:pic>
    </p:spTree>
    <p:extLst>
      <p:ext uri="{BB962C8B-B14F-4D97-AF65-F5344CB8AC3E}">
        <p14:creationId xmlns:p14="http://schemas.microsoft.com/office/powerpoint/2010/main" val="19034922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BDC8F8-2A4C-ED3A-E0D0-39EF8432FB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31AF20-253A-1973-83E3-661A28D4F656}"/>
              </a:ext>
            </a:extLst>
          </p:cNvPr>
          <p:cNvSpPr>
            <a:spLocks noGrp="1"/>
          </p:cNvSpPr>
          <p:nvPr>
            <p:ph type="title"/>
          </p:nvPr>
        </p:nvSpPr>
        <p:spPr/>
        <p:txBody>
          <a:bodyPr/>
          <a:lstStyle/>
          <a:p>
            <a:r>
              <a:rPr lang="en-US" sz="7000" b="1" dirty="0">
                <a:solidFill>
                  <a:srgbClr val="4D182E"/>
                </a:solidFill>
                <a:latin typeface="+mj-lt"/>
              </a:rPr>
              <a:t>Top Performing Content</a:t>
            </a:r>
            <a:endParaRPr lang="en-US" sz="7000" dirty="0">
              <a:solidFill>
                <a:srgbClr val="4D182E"/>
              </a:solidFill>
            </a:endParaRPr>
          </a:p>
        </p:txBody>
      </p:sp>
      <p:sp>
        <p:nvSpPr>
          <p:cNvPr id="9" name="TextBox 8">
            <a:extLst>
              <a:ext uri="{FF2B5EF4-FFF2-40B4-BE49-F238E27FC236}">
                <a16:creationId xmlns:a16="http://schemas.microsoft.com/office/drawing/2014/main" id="{A9E7F9D2-4357-01D9-6B53-18F1CD4CEA92}"/>
              </a:ext>
            </a:extLst>
          </p:cNvPr>
          <p:cNvSpPr txBox="1"/>
          <p:nvPr/>
        </p:nvSpPr>
        <p:spPr>
          <a:xfrm>
            <a:off x="3067274" y="8566933"/>
            <a:ext cx="2520280" cy="400110"/>
          </a:xfrm>
          <a:prstGeom prst="rect">
            <a:avLst/>
          </a:prstGeom>
          <a:noFill/>
        </p:spPr>
        <p:txBody>
          <a:bodyPr wrap="square" rtlCol="0">
            <a:spAutoFit/>
          </a:bodyPr>
          <a:lstStyle/>
          <a:p>
            <a:r>
              <a:rPr lang="en-US" b="1" dirty="0"/>
              <a:t>Views 9</a:t>
            </a:r>
          </a:p>
        </p:txBody>
      </p:sp>
      <p:sp>
        <p:nvSpPr>
          <p:cNvPr id="11" name="TextBox 10">
            <a:extLst>
              <a:ext uri="{FF2B5EF4-FFF2-40B4-BE49-F238E27FC236}">
                <a16:creationId xmlns:a16="http://schemas.microsoft.com/office/drawing/2014/main" id="{7BFD7468-AA4A-0F8D-42A2-B17324D5AC6F}"/>
              </a:ext>
            </a:extLst>
          </p:cNvPr>
          <p:cNvSpPr txBox="1"/>
          <p:nvPr/>
        </p:nvSpPr>
        <p:spPr>
          <a:xfrm>
            <a:off x="9692010" y="8494925"/>
            <a:ext cx="2520280" cy="400110"/>
          </a:xfrm>
          <a:prstGeom prst="rect">
            <a:avLst/>
          </a:prstGeom>
          <a:noFill/>
        </p:spPr>
        <p:txBody>
          <a:bodyPr wrap="square" rtlCol="0">
            <a:spAutoFit/>
          </a:bodyPr>
          <a:lstStyle/>
          <a:p>
            <a:r>
              <a:rPr lang="en-US" b="1" dirty="0"/>
              <a:t>Views 9</a:t>
            </a:r>
          </a:p>
        </p:txBody>
      </p:sp>
      <p:sp>
        <p:nvSpPr>
          <p:cNvPr id="12" name="TextBox 11">
            <a:extLst>
              <a:ext uri="{FF2B5EF4-FFF2-40B4-BE49-F238E27FC236}">
                <a16:creationId xmlns:a16="http://schemas.microsoft.com/office/drawing/2014/main" id="{764B7A92-5CF4-8877-E29B-48B9411A0E32}"/>
              </a:ext>
            </a:extLst>
          </p:cNvPr>
          <p:cNvSpPr txBox="1"/>
          <p:nvPr/>
        </p:nvSpPr>
        <p:spPr>
          <a:xfrm>
            <a:off x="16748794" y="8462987"/>
            <a:ext cx="2520280" cy="400110"/>
          </a:xfrm>
          <a:prstGeom prst="rect">
            <a:avLst/>
          </a:prstGeom>
          <a:noFill/>
        </p:spPr>
        <p:txBody>
          <a:bodyPr wrap="square" rtlCol="0">
            <a:spAutoFit/>
          </a:bodyPr>
          <a:lstStyle/>
          <a:p>
            <a:r>
              <a:rPr lang="en-US" b="1" dirty="0"/>
              <a:t>Views 7	</a:t>
            </a:r>
          </a:p>
        </p:txBody>
      </p:sp>
      <p:pic>
        <p:nvPicPr>
          <p:cNvPr id="6" name="Picture 5">
            <a:extLst>
              <a:ext uri="{FF2B5EF4-FFF2-40B4-BE49-F238E27FC236}">
                <a16:creationId xmlns:a16="http://schemas.microsoft.com/office/drawing/2014/main" id="{0BA78077-1FB3-819A-DEA3-B76B7F075ED0}"/>
              </a:ext>
            </a:extLst>
          </p:cNvPr>
          <p:cNvPicPr>
            <a:picLocks noChangeAspect="1"/>
          </p:cNvPicPr>
          <p:nvPr/>
        </p:nvPicPr>
        <p:blipFill>
          <a:blip r:embed="rId2"/>
          <a:stretch>
            <a:fillRect/>
          </a:stretch>
        </p:blipFill>
        <p:spPr>
          <a:xfrm>
            <a:off x="984251" y="4100293"/>
            <a:ext cx="5760000" cy="4370350"/>
          </a:xfrm>
          <a:prstGeom prst="rect">
            <a:avLst/>
          </a:prstGeom>
        </p:spPr>
      </p:pic>
      <p:pic>
        <p:nvPicPr>
          <p:cNvPr id="7" name="Picture 6">
            <a:extLst>
              <a:ext uri="{FF2B5EF4-FFF2-40B4-BE49-F238E27FC236}">
                <a16:creationId xmlns:a16="http://schemas.microsoft.com/office/drawing/2014/main" id="{56C3242D-FA21-57B8-0D02-F507C95CB19C}"/>
              </a:ext>
            </a:extLst>
          </p:cNvPr>
          <p:cNvPicPr>
            <a:picLocks noChangeAspect="1"/>
          </p:cNvPicPr>
          <p:nvPr/>
        </p:nvPicPr>
        <p:blipFill>
          <a:blip r:embed="rId3"/>
          <a:stretch>
            <a:fillRect/>
          </a:stretch>
        </p:blipFill>
        <p:spPr>
          <a:xfrm>
            <a:off x="7552536" y="4100293"/>
            <a:ext cx="5760000" cy="4160644"/>
          </a:xfrm>
          <a:prstGeom prst="rect">
            <a:avLst/>
          </a:prstGeom>
        </p:spPr>
      </p:pic>
      <p:pic>
        <p:nvPicPr>
          <p:cNvPr id="8" name="Picture 7">
            <a:extLst>
              <a:ext uri="{FF2B5EF4-FFF2-40B4-BE49-F238E27FC236}">
                <a16:creationId xmlns:a16="http://schemas.microsoft.com/office/drawing/2014/main" id="{A78C8ACB-A000-9D73-1E06-26D43C9F5726}"/>
              </a:ext>
            </a:extLst>
          </p:cNvPr>
          <p:cNvPicPr>
            <a:picLocks noChangeAspect="1"/>
          </p:cNvPicPr>
          <p:nvPr/>
        </p:nvPicPr>
        <p:blipFill>
          <a:blip r:embed="rId4"/>
          <a:stretch>
            <a:fillRect/>
          </a:stretch>
        </p:blipFill>
        <p:spPr>
          <a:xfrm>
            <a:off x="14120822" y="4927000"/>
            <a:ext cx="5760000" cy="3227676"/>
          </a:xfrm>
          <a:prstGeom prst="rect">
            <a:avLst/>
          </a:prstGeom>
        </p:spPr>
      </p:pic>
    </p:spTree>
    <p:extLst>
      <p:ext uri="{BB962C8B-B14F-4D97-AF65-F5344CB8AC3E}">
        <p14:creationId xmlns:p14="http://schemas.microsoft.com/office/powerpoint/2010/main" val="2841392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1D4D5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580F0-2700-74B1-55CC-7E47BF7595AE}"/>
              </a:ext>
            </a:extLst>
          </p:cNvPr>
          <p:cNvSpPr>
            <a:spLocks noGrp="1"/>
          </p:cNvSpPr>
          <p:nvPr>
            <p:ph type="title"/>
          </p:nvPr>
        </p:nvSpPr>
        <p:spPr/>
        <p:txBody>
          <a:bodyPr>
            <a:normAutofit/>
          </a:bodyPr>
          <a:lstStyle/>
          <a:p>
            <a:r>
              <a:rPr lang="en-US" sz="9900" b="1" dirty="0">
                <a:solidFill>
                  <a:srgbClr val="4D182E"/>
                </a:solidFill>
                <a:latin typeface="+mj-lt"/>
              </a:rPr>
              <a:t>NSFM Website</a:t>
            </a:r>
          </a:p>
        </p:txBody>
      </p:sp>
    </p:spTree>
    <p:extLst>
      <p:ext uri="{BB962C8B-B14F-4D97-AF65-F5344CB8AC3E}">
        <p14:creationId xmlns:p14="http://schemas.microsoft.com/office/powerpoint/2010/main" val="162018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0D034-5763-4262-56D0-00BCD4DE5226}"/>
              </a:ext>
            </a:extLst>
          </p:cNvPr>
          <p:cNvSpPr>
            <a:spLocks noGrp="1"/>
          </p:cNvSpPr>
          <p:nvPr>
            <p:ph type="title"/>
          </p:nvPr>
        </p:nvSpPr>
        <p:spPr/>
        <p:txBody>
          <a:bodyPr>
            <a:normAutofit/>
          </a:bodyPr>
          <a:lstStyle/>
          <a:p>
            <a:r>
              <a:rPr lang="en-US" sz="7000" b="1" dirty="0">
                <a:solidFill>
                  <a:srgbClr val="4D182E"/>
                </a:solidFill>
                <a:latin typeface="+mj-lt"/>
              </a:rPr>
              <a:t>EXECUTIVE SUMMARY</a:t>
            </a:r>
            <a:r>
              <a:rPr lang="en-US" sz="7000" b="1" dirty="0">
                <a:solidFill>
                  <a:srgbClr val="4D182E"/>
                </a:solidFill>
              </a:rPr>
              <a:t>	</a:t>
            </a:r>
          </a:p>
        </p:txBody>
      </p:sp>
    </p:spTree>
    <p:extLst>
      <p:ext uri="{BB962C8B-B14F-4D97-AF65-F5344CB8AC3E}">
        <p14:creationId xmlns:p14="http://schemas.microsoft.com/office/powerpoint/2010/main" val="1046498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41971-FD37-EDD5-E39B-C01355459D78}"/>
              </a:ext>
            </a:extLst>
          </p:cNvPr>
          <p:cNvSpPr>
            <a:spLocks noGrp="1"/>
          </p:cNvSpPr>
          <p:nvPr>
            <p:ph type="title"/>
          </p:nvPr>
        </p:nvSpPr>
        <p:spPr/>
        <p:txBody>
          <a:bodyPr>
            <a:noAutofit/>
          </a:bodyPr>
          <a:lstStyle/>
          <a:p>
            <a:r>
              <a:rPr lang="en-CA" b="1" dirty="0">
                <a:effectLst/>
                <a:latin typeface="Calibri" panose="020F0502020204030204" pitchFamily="34" charset="0"/>
                <a:ea typeface="Aptos" panose="020B0004020202020204" pitchFamily="34" charset="0"/>
              </a:rPr>
              <a:t>Online Definitions</a:t>
            </a:r>
            <a:endParaRPr lang="en-US" dirty="0"/>
          </a:p>
        </p:txBody>
      </p:sp>
      <p:sp>
        <p:nvSpPr>
          <p:cNvPr id="4" name="TextBox 3">
            <a:extLst>
              <a:ext uri="{FF2B5EF4-FFF2-40B4-BE49-F238E27FC236}">
                <a16:creationId xmlns:a16="http://schemas.microsoft.com/office/drawing/2014/main" id="{AA1C3756-3B9D-248E-CE01-A28B9F75866D}"/>
              </a:ext>
            </a:extLst>
          </p:cNvPr>
          <p:cNvSpPr txBox="1"/>
          <p:nvPr/>
        </p:nvSpPr>
        <p:spPr>
          <a:xfrm>
            <a:off x="3427314" y="2558331"/>
            <a:ext cx="13393488" cy="5293757"/>
          </a:xfrm>
          <a:prstGeom prst="rect">
            <a:avLst/>
          </a:prstGeom>
          <a:noFill/>
        </p:spPr>
        <p:txBody>
          <a:bodyPr wrap="square" rtlCol="0">
            <a:spAutoFit/>
          </a:bodyPr>
          <a:lstStyle/>
          <a:p>
            <a:r>
              <a:rPr lang="en-CA" sz="3200" kern="100" dirty="0">
                <a:effectLst/>
                <a:ea typeface="Aptos" panose="020B0004020202020204" pitchFamily="34" charset="0"/>
                <a:cs typeface="Times New Roman" panose="02020603050405020304" pitchFamily="18" charset="0"/>
              </a:rPr>
              <a:t>Commonly used terms in Online Content Analysis:</a:t>
            </a:r>
          </a:p>
          <a:p>
            <a:br>
              <a:rPr lang="en-CA" sz="3200" kern="100" dirty="0">
                <a:effectLst/>
                <a:ea typeface="Aptos" panose="020B0004020202020204" pitchFamily="34" charset="0"/>
                <a:cs typeface="Times New Roman" panose="02020603050405020304" pitchFamily="18" charset="0"/>
              </a:rPr>
            </a:br>
            <a:r>
              <a:rPr lang="en-CA" sz="3200" b="1" kern="100" dirty="0">
                <a:effectLst/>
                <a:ea typeface="Aptos" panose="020B0004020202020204" pitchFamily="34" charset="0"/>
                <a:cs typeface="Times New Roman" panose="02020603050405020304" pitchFamily="18" charset="0"/>
              </a:rPr>
              <a:t>Organic Search:</a:t>
            </a:r>
            <a:r>
              <a:rPr lang="en-CA" sz="3200" kern="100" dirty="0">
                <a:effectLst/>
                <a:ea typeface="Aptos" panose="020B0004020202020204" pitchFamily="34" charset="0"/>
                <a:cs typeface="Times New Roman" panose="02020603050405020304" pitchFamily="18" charset="0"/>
              </a:rPr>
              <a:t> Visitors who land on your website or content through unpaid search engine results, such as Google or Bing, without any paid ads.</a:t>
            </a:r>
          </a:p>
          <a:p>
            <a:r>
              <a:rPr lang="en-CA" sz="3200" b="1" kern="100" dirty="0">
                <a:effectLst/>
                <a:ea typeface="Aptos" panose="020B0004020202020204" pitchFamily="34" charset="0"/>
                <a:cs typeface="Times New Roman" panose="02020603050405020304" pitchFamily="18" charset="0"/>
              </a:rPr>
              <a:t>Direct:</a:t>
            </a:r>
            <a:r>
              <a:rPr lang="en-CA" sz="3200" kern="100" dirty="0">
                <a:effectLst/>
                <a:ea typeface="Aptos" panose="020B0004020202020204" pitchFamily="34" charset="0"/>
                <a:cs typeface="Times New Roman" panose="02020603050405020304" pitchFamily="18" charset="0"/>
              </a:rPr>
              <a:t> Traffic that comes to your website directly, either by typing your URL into a browser or clicking on a saved bookmark.</a:t>
            </a:r>
          </a:p>
          <a:p>
            <a:r>
              <a:rPr lang="en-CA" sz="3200" b="1" kern="100" dirty="0">
                <a:effectLst/>
                <a:ea typeface="Aptos" panose="020B0004020202020204" pitchFamily="34" charset="0"/>
                <a:cs typeface="Times New Roman" panose="02020603050405020304" pitchFamily="18" charset="0"/>
              </a:rPr>
              <a:t>Referral:</a:t>
            </a:r>
            <a:r>
              <a:rPr lang="en-CA" sz="3200" kern="100" dirty="0">
                <a:effectLst/>
                <a:ea typeface="Aptos" panose="020B0004020202020204" pitchFamily="34" charset="0"/>
                <a:cs typeface="Times New Roman" panose="02020603050405020304" pitchFamily="18" charset="0"/>
              </a:rPr>
              <a:t> Traffic that comes to your website from another site via a link, excluding social media or search engines.</a:t>
            </a:r>
          </a:p>
          <a:p>
            <a:r>
              <a:rPr lang="en-CA" sz="3200" b="1" kern="100" dirty="0">
                <a:effectLst/>
                <a:ea typeface="Aptos" panose="020B0004020202020204" pitchFamily="34" charset="0"/>
                <a:cs typeface="Times New Roman" panose="02020603050405020304" pitchFamily="18" charset="0"/>
              </a:rPr>
              <a:t>Organic Social:</a:t>
            </a:r>
            <a:r>
              <a:rPr lang="en-CA" sz="3200" kern="100" dirty="0">
                <a:effectLst/>
                <a:ea typeface="Aptos" panose="020B0004020202020204" pitchFamily="34" charset="0"/>
                <a:cs typeface="Times New Roman" panose="02020603050405020304" pitchFamily="18" charset="0"/>
              </a:rPr>
              <a:t> Traffic or visitors that come to your website from unpaid, non-boosted posts on social media platforms (e.g., from regular posts, not ads).</a:t>
            </a:r>
          </a:p>
          <a:p>
            <a:endParaRPr lang="en-CA"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930753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86B7C-F106-0091-6647-D43A95C9415D}"/>
              </a:ext>
            </a:extLst>
          </p:cNvPr>
          <p:cNvSpPr>
            <a:spLocks noGrp="1"/>
          </p:cNvSpPr>
          <p:nvPr>
            <p:ph type="title"/>
          </p:nvPr>
        </p:nvSpPr>
        <p:spPr>
          <a:xfrm>
            <a:off x="1004887" y="542107"/>
            <a:ext cx="18094325" cy="1885949"/>
          </a:xfrm>
        </p:spPr>
        <p:txBody>
          <a:bodyPr/>
          <a:lstStyle/>
          <a:p>
            <a:r>
              <a:rPr lang="en-US" sz="7000" b="1" dirty="0">
                <a:solidFill>
                  <a:srgbClr val="4D182E"/>
                </a:solidFill>
                <a:latin typeface="+mj-lt"/>
              </a:rPr>
              <a:t>Website traffic</a:t>
            </a:r>
            <a:endParaRPr lang="en-US" sz="7000" dirty="0"/>
          </a:p>
        </p:txBody>
      </p:sp>
      <p:pic>
        <p:nvPicPr>
          <p:cNvPr id="11" name="Picture 10">
            <a:extLst>
              <a:ext uri="{FF2B5EF4-FFF2-40B4-BE49-F238E27FC236}">
                <a16:creationId xmlns:a16="http://schemas.microsoft.com/office/drawing/2014/main" id="{03CEE2FB-38BE-4487-8EE8-46C0BC69A2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44738" y="5030636"/>
            <a:ext cx="0" cy="0"/>
          </a:xfrm>
          <a:prstGeom prst="rect">
            <a:avLst/>
          </a:prstGeom>
        </p:spPr>
      </p:pic>
      <p:pic>
        <p:nvPicPr>
          <p:cNvPr id="4" name="Picture 3" descr="A pie chart with text&#10;&#10;AI-generated content may be incorrect.">
            <a:extLst>
              <a:ext uri="{FF2B5EF4-FFF2-40B4-BE49-F238E27FC236}">
                <a16:creationId xmlns:a16="http://schemas.microsoft.com/office/drawing/2014/main" id="{49479191-4644-F906-73B2-9C2C26D0AE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88351" y="2774232"/>
            <a:ext cx="9766800" cy="5760886"/>
          </a:xfrm>
          <a:prstGeom prst="rect">
            <a:avLst/>
          </a:prstGeom>
        </p:spPr>
      </p:pic>
      <p:pic>
        <p:nvPicPr>
          <p:cNvPr id="7" name="Picture 6">
            <a:extLst>
              <a:ext uri="{FF2B5EF4-FFF2-40B4-BE49-F238E27FC236}">
                <a16:creationId xmlns:a16="http://schemas.microsoft.com/office/drawing/2014/main" id="{1A4CC6E0-CEAA-D9D7-751F-3DCEBA89A5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24458" y="3710459"/>
            <a:ext cx="4460400" cy="1079886"/>
          </a:xfrm>
          <a:prstGeom prst="rect">
            <a:avLst/>
          </a:prstGeom>
        </p:spPr>
      </p:pic>
      <p:pic>
        <p:nvPicPr>
          <p:cNvPr id="10" name="Picture 9">
            <a:extLst>
              <a:ext uri="{FF2B5EF4-FFF2-40B4-BE49-F238E27FC236}">
                <a16:creationId xmlns:a16="http://schemas.microsoft.com/office/drawing/2014/main" id="{45DA07F2-50C8-D199-6514-8AC27AE325D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1113" y="8881294"/>
            <a:ext cx="11980800" cy="864000"/>
          </a:xfrm>
          <a:prstGeom prst="rect">
            <a:avLst/>
          </a:prstGeom>
        </p:spPr>
      </p:pic>
      <p:pic>
        <p:nvPicPr>
          <p:cNvPr id="5" name="Picture 4" descr="A close up of a number&#10;&#10;AI-generated content may be incorrect.">
            <a:extLst>
              <a:ext uri="{FF2B5EF4-FFF2-40B4-BE49-F238E27FC236}">
                <a16:creationId xmlns:a16="http://schemas.microsoft.com/office/drawing/2014/main" id="{EC51E52B-2462-7E39-2461-58D1433BA2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228514" y="5763006"/>
            <a:ext cx="2055375" cy="756000"/>
          </a:xfrm>
          <a:prstGeom prst="rect">
            <a:avLst/>
          </a:prstGeom>
        </p:spPr>
      </p:pic>
    </p:spTree>
    <p:extLst>
      <p:ext uri="{BB962C8B-B14F-4D97-AF65-F5344CB8AC3E}">
        <p14:creationId xmlns:p14="http://schemas.microsoft.com/office/powerpoint/2010/main" val="10170051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AFEB-B90F-1E79-7F46-F79DDED754E9}"/>
              </a:ext>
            </a:extLst>
          </p:cNvPr>
          <p:cNvSpPr>
            <a:spLocks noGrp="1"/>
          </p:cNvSpPr>
          <p:nvPr>
            <p:ph type="title"/>
          </p:nvPr>
        </p:nvSpPr>
        <p:spPr/>
        <p:txBody>
          <a:bodyPr/>
          <a:lstStyle/>
          <a:p>
            <a:r>
              <a:rPr lang="en-US" sz="7000" b="1" dirty="0">
                <a:solidFill>
                  <a:srgbClr val="4D182E"/>
                </a:solidFill>
                <a:latin typeface="+mj-lt"/>
              </a:rPr>
              <a:t>Top page performance</a:t>
            </a:r>
            <a:endParaRPr lang="en-US" sz="7000" dirty="0">
              <a:solidFill>
                <a:srgbClr val="4D182E"/>
              </a:solidFill>
            </a:endParaRPr>
          </a:p>
        </p:txBody>
      </p:sp>
      <p:sp>
        <p:nvSpPr>
          <p:cNvPr id="12" name="TextBox 11">
            <a:extLst>
              <a:ext uri="{FF2B5EF4-FFF2-40B4-BE49-F238E27FC236}">
                <a16:creationId xmlns:a16="http://schemas.microsoft.com/office/drawing/2014/main" id="{95599F47-5B87-7CE3-6AE9-C71B886C6C41}"/>
              </a:ext>
            </a:extLst>
          </p:cNvPr>
          <p:cNvSpPr txBox="1"/>
          <p:nvPr/>
        </p:nvSpPr>
        <p:spPr>
          <a:xfrm>
            <a:off x="15020602" y="6694725"/>
            <a:ext cx="2520280" cy="400110"/>
          </a:xfrm>
          <a:prstGeom prst="rect">
            <a:avLst/>
          </a:prstGeom>
          <a:noFill/>
        </p:spPr>
        <p:txBody>
          <a:bodyPr wrap="square" rtlCol="0">
            <a:spAutoFit/>
          </a:bodyPr>
          <a:lstStyle/>
          <a:p>
            <a:r>
              <a:rPr lang="en-US" b="1" dirty="0"/>
              <a:t>Page Views 1002</a:t>
            </a:r>
          </a:p>
        </p:txBody>
      </p:sp>
      <p:sp>
        <p:nvSpPr>
          <p:cNvPr id="13" name="TextBox 12">
            <a:extLst>
              <a:ext uri="{FF2B5EF4-FFF2-40B4-BE49-F238E27FC236}">
                <a16:creationId xmlns:a16="http://schemas.microsoft.com/office/drawing/2014/main" id="{C4E2AE5E-5F5D-D2EF-3AB8-B067FF56770B}"/>
              </a:ext>
            </a:extLst>
          </p:cNvPr>
          <p:cNvSpPr txBox="1"/>
          <p:nvPr/>
        </p:nvSpPr>
        <p:spPr>
          <a:xfrm>
            <a:off x="8755906" y="10479211"/>
            <a:ext cx="2520280" cy="400110"/>
          </a:xfrm>
          <a:prstGeom prst="rect">
            <a:avLst/>
          </a:prstGeom>
          <a:noFill/>
        </p:spPr>
        <p:txBody>
          <a:bodyPr wrap="square" rtlCol="0">
            <a:spAutoFit/>
          </a:bodyPr>
          <a:lstStyle/>
          <a:p>
            <a:r>
              <a:rPr lang="en-US" b="1" dirty="0"/>
              <a:t>Page Views 1277	</a:t>
            </a:r>
          </a:p>
        </p:txBody>
      </p:sp>
      <p:sp>
        <p:nvSpPr>
          <p:cNvPr id="6" name="TextBox 5">
            <a:extLst>
              <a:ext uri="{FF2B5EF4-FFF2-40B4-BE49-F238E27FC236}">
                <a16:creationId xmlns:a16="http://schemas.microsoft.com/office/drawing/2014/main" id="{3F22863F-819C-285E-888F-93D8BB53C253}"/>
              </a:ext>
            </a:extLst>
          </p:cNvPr>
          <p:cNvSpPr txBox="1"/>
          <p:nvPr/>
        </p:nvSpPr>
        <p:spPr>
          <a:xfrm>
            <a:off x="2995266" y="6806803"/>
            <a:ext cx="2520280" cy="400110"/>
          </a:xfrm>
          <a:prstGeom prst="rect">
            <a:avLst/>
          </a:prstGeom>
          <a:noFill/>
        </p:spPr>
        <p:txBody>
          <a:bodyPr wrap="square" rtlCol="0">
            <a:spAutoFit/>
          </a:bodyPr>
          <a:lstStyle/>
          <a:p>
            <a:r>
              <a:rPr lang="en-US" b="1" dirty="0"/>
              <a:t>Page Views 4293</a:t>
            </a:r>
          </a:p>
        </p:txBody>
      </p:sp>
      <p:pic>
        <p:nvPicPr>
          <p:cNvPr id="3" name="Picture 2">
            <a:extLst>
              <a:ext uri="{FF2B5EF4-FFF2-40B4-BE49-F238E27FC236}">
                <a16:creationId xmlns:a16="http://schemas.microsoft.com/office/drawing/2014/main" id="{F467D0C7-55B5-7AF5-7F3E-C1F514E66796}"/>
              </a:ext>
            </a:extLst>
          </p:cNvPr>
          <p:cNvPicPr>
            <a:picLocks noChangeAspect="1"/>
          </p:cNvPicPr>
          <p:nvPr/>
        </p:nvPicPr>
        <p:blipFill>
          <a:blip r:embed="rId3"/>
          <a:stretch>
            <a:fillRect/>
          </a:stretch>
        </p:blipFill>
        <p:spPr>
          <a:xfrm>
            <a:off x="641181" y="2383615"/>
            <a:ext cx="7322400" cy="3600032"/>
          </a:xfrm>
          <a:prstGeom prst="rect">
            <a:avLst/>
          </a:prstGeom>
        </p:spPr>
      </p:pic>
      <p:pic>
        <p:nvPicPr>
          <p:cNvPr id="7" name="Picture 6">
            <a:extLst>
              <a:ext uri="{FF2B5EF4-FFF2-40B4-BE49-F238E27FC236}">
                <a16:creationId xmlns:a16="http://schemas.microsoft.com/office/drawing/2014/main" id="{07DFFB86-DF9A-FFE0-BA61-8992D3C062E3}"/>
              </a:ext>
            </a:extLst>
          </p:cNvPr>
          <p:cNvPicPr>
            <a:picLocks noChangeAspect="1"/>
          </p:cNvPicPr>
          <p:nvPr/>
        </p:nvPicPr>
        <p:blipFill>
          <a:blip r:embed="rId4"/>
          <a:stretch>
            <a:fillRect/>
          </a:stretch>
        </p:blipFill>
        <p:spPr>
          <a:xfrm>
            <a:off x="6662646" y="6694725"/>
            <a:ext cx="6706800" cy="3599789"/>
          </a:xfrm>
          <a:prstGeom prst="rect">
            <a:avLst/>
          </a:prstGeom>
        </p:spPr>
      </p:pic>
      <p:pic>
        <p:nvPicPr>
          <p:cNvPr id="8" name="Picture 7">
            <a:extLst>
              <a:ext uri="{FF2B5EF4-FFF2-40B4-BE49-F238E27FC236}">
                <a16:creationId xmlns:a16="http://schemas.microsoft.com/office/drawing/2014/main" id="{F56A5A99-1E89-D995-D4A0-3069AD2F0CB6}"/>
              </a:ext>
            </a:extLst>
          </p:cNvPr>
          <p:cNvPicPr>
            <a:picLocks noChangeAspect="1"/>
          </p:cNvPicPr>
          <p:nvPr/>
        </p:nvPicPr>
        <p:blipFill>
          <a:blip r:embed="rId5"/>
          <a:stretch>
            <a:fillRect/>
          </a:stretch>
        </p:blipFill>
        <p:spPr>
          <a:xfrm>
            <a:off x="12903719" y="2383985"/>
            <a:ext cx="6559200" cy="3599662"/>
          </a:xfrm>
          <a:prstGeom prst="rect">
            <a:avLst/>
          </a:prstGeom>
        </p:spPr>
      </p:pic>
    </p:spTree>
    <p:extLst>
      <p:ext uri="{BB962C8B-B14F-4D97-AF65-F5344CB8AC3E}">
        <p14:creationId xmlns:p14="http://schemas.microsoft.com/office/powerpoint/2010/main" val="2629128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E3247C-6571-BFF1-6C93-82A30D87E9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7F11A0-5A3B-63F4-FF78-CD1F8C69CA47}"/>
              </a:ext>
            </a:extLst>
          </p:cNvPr>
          <p:cNvSpPr>
            <a:spLocks noGrp="1"/>
          </p:cNvSpPr>
          <p:nvPr>
            <p:ph type="title"/>
          </p:nvPr>
        </p:nvSpPr>
        <p:spPr/>
        <p:txBody>
          <a:bodyPr/>
          <a:lstStyle/>
          <a:p>
            <a:r>
              <a:rPr lang="en-US" sz="7000" b="1" dirty="0">
                <a:solidFill>
                  <a:srgbClr val="4D182E"/>
                </a:solidFill>
                <a:latin typeface="+mj-lt"/>
              </a:rPr>
              <a:t>Key insights for Website</a:t>
            </a:r>
            <a:endParaRPr lang="en-US" sz="7000" dirty="0">
              <a:solidFill>
                <a:srgbClr val="4D182E"/>
              </a:solidFill>
            </a:endParaRPr>
          </a:p>
        </p:txBody>
      </p:sp>
      <p:graphicFrame>
        <p:nvGraphicFramePr>
          <p:cNvPr id="10" name="Diagram 9">
            <a:extLst>
              <a:ext uri="{FF2B5EF4-FFF2-40B4-BE49-F238E27FC236}">
                <a16:creationId xmlns:a16="http://schemas.microsoft.com/office/drawing/2014/main" id="{5EE398D5-37C5-0CAE-DF6D-7521F768F799}"/>
              </a:ext>
            </a:extLst>
          </p:cNvPr>
          <p:cNvGraphicFramePr/>
          <p:nvPr>
            <p:extLst>
              <p:ext uri="{D42A27DB-BD31-4B8C-83A1-F6EECF244321}">
                <p14:modId xmlns:p14="http://schemas.microsoft.com/office/powerpoint/2010/main" val="4086313997"/>
              </p:ext>
            </p:extLst>
          </p:nvPr>
        </p:nvGraphicFramePr>
        <p:xfrm>
          <a:off x="1771130" y="2774355"/>
          <a:ext cx="15553728" cy="79208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336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256D8-B6FC-A985-4361-8E3FD7E81DDF}"/>
              </a:ext>
            </a:extLst>
          </p:cNvPr>
          <p:cNvSpPr>
            <a:spLocks noGrp="1"/>
          </p:cNvSpPr>
          <p:nvPr>
            <p:ph type="title"/>
          </p:nvPr>
        </p:nvSpPr>
        <p:spPr/>
        <p:txBody>
          <a:bodyPr/>
          <a:lstStyle/>
          <a:p>
            <a:r>
              <a:rPr lang="en-US" sz="7000" b="1" dirty="0">
                <a:latin typeface="+mj-lt"/>
              </a:rPr>
              <a:t>SURVEY RESULTS</a:t>
            </a:r>
          </a:p>
        </p:txBody>
      </p:sp>
      <p:graphicFrame>
        <p:nvGraphicFramePr>
          <p:cNvPr id="5" name="Table 4">
            <a:extLst>
              <a:ext uri="{FF2B5EF4-FFF2-40B4-BE49-F238E27FC236}">
                <a16:creationId xmlns:a16="http://schemas.microsoft.com/office/drawing/2014/main" id="{544E5F64-3149-3CD4-E5C0-C29180FF4A4B}"/>
              </a:ext>
            </a:extLst>
          </p:cNvPr>
          <p:cNvGraphicFramePr>
            <a:graphicFrameLocks noGrp="1"/>
          </p:cNvGraphicFramePr>
          <p:nvPr>
            <p:extLst>
              <p:ext uri="{D42A27DB-BD31-4B8C-83A1-F6EECF244321}">
                <p14:modId xmlns:p14="http://schemas.microsoft.com/office/powerpoint/2010/main" val="871915369"/>
              </p:ext>
            </p:extLst>
          </p:nvPr>
        </p:nvGraphicFramePr>
        <p:xfrm>
          <a:off x="835026" y="3647163"/>
          <a:ext cx="18526371" cy="1158240"/>
        </p:xfrm>
        <a:graphic>
          <a:graphicData uri="http://schemas.openxmlformats.org/drawingml/2006/table">
            <a:tbl>
              <a:tblPr/>
              <a:tblGrid>
                <a:gridCol w="6808836">
                  <a:extLst>
                    <a:ext uri="{9D8B030D-6E8A-4147-A177-3AD203B41FA5}">
                      <a16:colId xmlns:a16="http://schemas.microsoft.com/office/drawing/2014/main" val="1809558366"/>
                    </a:ext>
                  </a:extLst>
                </a:gridCol>
                <a:gridCol w="2771038">
                  <a:extLst>
                    <a:ext uri="{9D8B030D-6E8A-4147-A177-3AD203B41FA5}">
                      <a16:colId xmlns:a16="http://schemas.microsoft.com/office/drawing/2014/main" val="3745573060"/>
                    </a:ext>
                  </a:extLst>
                </a:gridCol>
                <a:gridCol w="1535949">
                  <a:extLst>
                    <a:ext uri="{9D8B030D-6E8A-4147-A177-3AD203B41FA5}">
                      <a16:colId xmlns:a16="http://schemas.microsoft.com/office/drawing/2014/main" val="2721902296"/>
                    </a:ext>
                  </a:extLst>
                </a:gridCol>
                <a:gridCol w="3213769">
                  <a:extLst>
                    <a:ext uri="{9D8B030D-6E8A-4147-A177-3AD203B41FA5}">
                      <a16:colId xmlns:a16="http://schemas.microsoft.com/office/drawing/2014/main" val="1735766140"/>
                    </a:ext>
                  </a:extLst>
                </a:gridCol>
                <a:gridCol w="4196779">
                  <a:extLst>
                    <a:ext uri="{9D8B030D-6E8A-4147-A177-3AD203B41FA5}">
                      <a16:colId xmlns:a16="http://schemas.microsoft.com/office/drawing/2014/main" val="1285580825"/>
                    </a:ext>
                  </a:extLst>
                </a:gridCol>
              </a:tblGrid>
              <a:tr h="379533">
                <a:tc>
                  <a:txBody>
                    <a:bodyPr/>
                    <a:lstStyle/>
                    <a:p>
                      <a:pPr algn="l">
                        <a:buNone/>
                      </a:pPr>
                      <a:r>
                        <a:rPr lang="en-CA" sz="3200" b="1" dirty="0"/>
                        <a:t>INITIATIVE</a:t>
                      </a:r>
                    </a:p>
                  </a:txBody>
                  <a:tcPr anchor="ctr">
                    <a:lnL>
                      <a:noFill/>
                    </a:lnL>
                    <a:lnR>
                      <a:noFill/>
                    </a:lnR>
                    <a:lnT>
                      <a:noFill/>
                    </a:lnT>
                    <a:lnB>
                      <a:noFill/>
                    </a:lnB>
                    <a:noFill/>
                  </a:tcPr>
                </a:tc>
                <a:tc>
                  <a:txBody>
                    <a:bodyPr/>
                    <a:lstStyle/>
                    <a:p>
                      <a:pPr algn="l">
                        <a:buNone/>
                      </a:pPr>
                      <a:r>
                        <a:rPr lang="en-CA" sz="3200" b="1" dirty="0"/>
                        <a:t>COMPLETED</a:t>
                      </a:r>
                    </a:p>
                  </a:txBody>
                  <a:tcPr anchor="ctr">
                    <a:lnL>
                      <a:noFill/>
                    </a:lnL>
                    <a:lnR>
                      <a:noFill/>
                    </a:lnR>
                    <a:lnT>
                      <a:noFill/>
                    </a:lnT>
                    <a:lnB>
                      <a:noFill/>
                    </a:lnB>
                    <a:noFill/>
                  </a:tcPr>
                </a:tc>
                <a:tc>
                  <a:txBody>
                    <a:bodyPr/>
                    <a:lstStyle/>
                    <a:p>
                      <a:pPr algn="l">
                        <a:buNone/>
                      </a:pPr>
                      <a:r>
                        <a:rPr lang="en-CA" sz="3200" b="1" dirty="0"/>
                        <a:t>TOTAL</a:t>
                      </a:r>
                    </a:p>
                  </a:txBody>
                  <a:tcPr anchor="ctr">
                    <a:lnL>
                      <a:noFill/>
                    </a:lnL>
                    <a:lnR>
                      <a:noFill/>
                    </a:lnR>
                    <a:lnT>
                      <a:noFill/>
                    </a:lnT>
                    <a:lnB>
                      <a:noFill/>
                    </a:lnB>
                    <a:noFill/>
                  </a:tcPr>
                </a:tc>
                <a:tc>
                  <a:txBody>
                    <a:bodyPr/>
                    <a:lstStyle/>
                    <a:p>
                      <a:pPr algn="l">
                        <a:buNone/>
                      </a:pPr>
                      <a:r>
                        <a:rPr lang="en-CA" sz="3200" b="1" dirty="0"/>
                        <a:t>% COMPLETE</a:t>
                      </a:r>
                    </a:p>
                  </a:txBody>
                  <a:tcPr anchor="ctr">
                    <a:lnL>
                      <a:noFill/>
                    </a:lnL>
                    <a:lnR>
                      <a:noFill/>
                    </a:lnR>
                    <a:lnT>
                      <a:noFill/>
                    </a:lnT>
                    <a:lnB>
                      <a:noFill/>
                    </a:lnB>
                    <a:noFill/>
                  </a:tcPr>
                </a:tc>
                <a:tc>
                  <a:txBody>
                    <a:bodyPr/>
                    <a:lstStyle/>
                    <a:p>
                      <a:pPr algn="l">
                        <a:buNone/>
                      </a:pPr>
                      <a:r>
                        <a:rPr lang="en-CA" sz="3200" b="1" dirty="0"/>
                        <a:t>STATUS</a:t>
                      </a:r>
                    </a:p>
                  </a:txBody>
                  <a:tcPr anchor="ctr">
                    <a:lnL>
                      <a:noFill/>
                    </a:lnL>
                    <a:lnR>
                      <a:noFill/>
                    </a:lnR>
                    <a:lnT>
                      <a:noFill/>
                    </a:lnT>
                    <a:lnB>
                      <a:noFill/>
                    </a:lnB>
                    <a:noFill/>
                  </a:tcPr>
                </a:tc>
                <a:extLst>
                  <a:ext uri="{0D108BD9-81ED-4DB2-BD59-A6C34878D82A}">
                    <a16:rowId xmlns:a16="http://schemas.microsoft.com/office/drawing/2014/main" val="188245464"/>
                  </a:ext>
                </a:extLst>
              </a:tr>
              <a:tr h="379533">
                <a:tc>
                  <a:txBody>
                    <a:bodyPr/>
                    <a:lstStyle/>
                    <a:p>
                      <a:pPr>
                        <a:buNone/>
                      </a:pPr>
                      <a:r>
                        <a:rPr lang="en-CA" sz="3200" b="1" kern="1200" dirty="0">
                          <a:solidFill>
                            <a:schemeClr val="tx1"/>
                          </a:solidFill>
                          <a:effectLst/>
                          <a:latin typeface="+mn-lt"/>
                          <a:ea typeface="+mn-ea"/>
                          <a:cs typeface="+mn-cs"/>
                        </a:rPr>
                        <a:t>NSFM Board Experience and Feedback </a:t>
                      </a:r>
                      <a:endParaRPr lang="en-CA" sz="3200" dirty="0"/>
                    </a:p>
                  </a:txBody>
                  <a:tcPr anchor="ctr">
                    <a:lnL>
                      <a:noFill/>
                    </a:lnL>
                    <a:lnR>
                      <a:noFill/>
                    </a:lnR>
                    <a:lnT>
                      <a:noFill/>
                    </a:lnT>
                    <a:lnB>
                      <a:noFill/>
                    </a:lnB>
                    <a:noFill/>
                  </a:tcPr>
                </a:tc>
                <a:tc>
                  <a:txBody>
                    <a:bodyPr/>
                    <a:lstStyle/>
                    <a:p>
                      <a:pPr>
                        <a:buNone/>
                      </a:pPr>
                      <a:r>
                        <a:rPr lang="en-CA" sz="3200" dirty="0"/>
                        <a:t>13</a:t>
                      </a:r>
                    </a:p>
                  </a:txBody>
                  <a:tcPr anchor="ctr">
                    <a:lnL>
                      <a:noFill/>
                    </a:lnL>
                    <a:lnR>
                      <a:noFill/>
                    </a:lnR>
                    <a:lnT>
                      <a:noFill/>
                    </a:lnT>
                    <a:lnB>
                      <a:noFill/>
                    </a:lnB>
                    <a:noFill/>
                  </a:tcPr>
                </a:tc>
                <a:tc>
                  <a:txBody>
                    <a:bodyPr/>
                    <a:lstStyle/>
                    <a:p>
                      <a:pPr>
                        <a:buNone/>
                      </a:pPr>
                      <a:r>
                        <a:rPr lang="en-CA" sz="3200" dirty="0"/>
                        <a:t>17</a:t>
                      </a:r>
                    </a:p>
                  </a:txBody>
                  <a:tcPr anchor="ctr">
                    <a:lnL>
                      <a:noFill/>
                    </a:lnL>
                    <a:lnR>
                      <a:noFill/>
                    </a:lnR>
                    <a:lnT>
                      <a:noFill/>
                    </a:lnT>
                    <a:lnB>
                      <a:noFill/>
                    </a:lnB>
                    <a:noFill/>
                  </a:tcPr>
                </a:tc>
                <a:tc>
                  <a:txBody>
                    <a:bodyPr/>
                    <a:lstStyle/>
                    <a:p>
                      <a:pPr>
                        <a:buNone/>
                      </a:pPr>
                      <a:r>
                        <a:rPr lang="en-CA" sz="3200" b="1" dirty="0"/>
                        <a:t>76%</a:t>
                      </a:r>
                      <a:endParaRPr lang="en-CA" sz="3200" dirty="0"/>
                    </a:p>
                  </a:txBody>
                  <a:tcPr anchor="ctr">
                    <a:lnL>
                      <a:noFill/>
                    </a:lnL>
                    <a:lnR>
                      <a:noFill/>
                    </a:lnR>
                    <a:lnT>
                      <a:noFill/>
                    </a:lnT>
                    <a:lnB>
                      <a:noFill/>
                    </a:lnB>
                    <a:noFill/>
                  </a:tcPr>
                </a:tc>
                <a:tc>
                  <a:txBody>
                    <a:bodyPr/>
                    <a:lstStyle/>
                    <a:p>
                      <a:pPr>
                        <a:buNone/>
                      </a:pPr>
                      <a:r>
                        <a:rPr lang="en-CA" sz="3200" dirty="0"/>
                        <a:t>✅ Completed</a:t>
                      </a:r>
                    </a:p>
                  </a:txBody>
                  <a:tcPr anchor="ctr">
                    <a:lnL>
                      <a:noFill/>
                    </a:lnL>
                    <a:lnR>
                      <a:noFill/>
                    </a:lnR>
                    <a:lnT>
                      <a:noFill/>
                    </a:lnT>
                    <a:lnB>
                      <a:noFill/>
                    </a:lnB>
                    <a:noFill/>
                  </a:tcPr>
                </a:tc>
                <a:extLst>
                  <a:ext uri="{0D108BD9-81ED-4DB2-BD59-A6C34878D82A}">
                    <a16:rowId xmlns:a16="http://schemas.microsoft.com/office/drawing/2014/main" val="678474096"/>
                  </a:ext>
                </a:extLst>
              </a:tr>
            </a:tbl>
          </a:graphicData>
        </a:graphic>
      </p:graphicFrame>
      <p:sp>
        <p:nvSpPr>
          <p:cNvPr id="6" name="TextBox 5">
            <a:extLst>
              <a:ext uri="{FF2B5EF4-FFF2-40B4-BE49-F238E27FC236}">
                <a16:creationId xmlns:a16="http://schemas.microsoft.com/office/drawing/2014/main" id="{616A56D5-C13B-5C64-90CF-C19DBA2AA67E}"/>
              </a:ext>
            </a:extLst>
          </p:cNvPr>
          <p:cNvSpPr txBox="1"/>
          <p:nvPr/>
        </p:nvSpPr>
        <p:spPr>
          <a:xfrm>
            <a:off x="835026" y="2765644"/>
            <a:ext cx="8064896" cy="584775"/>
          </a:xfrm>
          <a:prstGeom prst="rect">
            <a:avLst/>
          </a:prstGeom>
          <a:noFill/>
        </p:spPr>
        <p:txBody>
          <a:bodyPr wrap="square" rtlCol="0">
            <a:spAutoFit/>
          </a:bodyPr>
          <a:lstStyle/>
          <a:p>
            <a:r>
              <a:rPr lang="en-CA" sz="3200" b="1" dirty="0"/>
              <a:t>📊 Survey Participation Overview</a:t>
            </a:r>
            <a:endParaRPr lang="en-US" sz="3200" b="1" dirty="0"/>
          </a:p>
        </p:txBody>
      </p:sp>
    </p:spTree>
    <p:extLst>
      <p:ext uri="{BB962C8B-B14F-4D97-AF65-F5344CB8AC3E}">
        <p14:creationId xmlns:p14="http://schemas.microsoft.com/office/powerpoint/2010/main" val="1986656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51F1A-4C40-51A0-C076-2EAF6548C6A3}"/>
              </a:ext>
            </a:extLst>
          </p:cNvPr>
          <p:cNvSpPr>
            <a:spLocks noGrp="1"/>
          </p:cNvSpPr>
          <p:nvPr>
            <p:ph type="title"/>
          </p:nvPr>
        </p:nvSpPr>
        <p:spPr/>
        <p:txBody>
          <a:bodyPr>
            <a:normAutofit/>
          </a:bodyPr>
          <a:lstStyle/>
          <a:p>
            <a:r>
              <a:rPr lang="en-US" sz="8800" b="1" dirty="0"/>
              <a:t>MEDIA</a:t>
            </a:r>
          </a:p>
        </p:txBody>
      </p:sp>
    </p:spTree>
    <p:extLst>
      <p:ext uri="{BB962C8B-B14F-4D97-AF65-F5344CB8AC3E}">
        <p14:creationId xmlns:p14="http://schemas.microsoft.com/office/powerpoint/2010/main" val="12792747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63163-E4E8-9017-93BA-07752282D8BA}"/>
              </a:ext>
            </a:extLst>
          </p:cNvPr>
          <p:cNvSpPr>
            <a:spLocks noGrp="1"/>
          </p:cNvSpPr>
          <p:nvPr>
            <p:ph type="title"/>
          </p:nvPr>
        </p:nvSpPr>
        <p:spPr/>
        <p:txBody>
          <a:bodyPr/>
          <a:lstStyle/>
          <a:p>
            <a:r>
              <a:rPr lang="en-US" sz="7000" b="1" dirty="0">
                <a:latin typeface="+mj-lt"/>
              </a:rPr>
              <a:t>Media Overview</a:t>
            </a:r>
          </a:p>
        </p:txBody>
      </p:sp>
      <p:pic>
        <p:nvPicPr>
          <p:cNvPr id="4" name="Picture 3" descr="A pie chart with a blue and grey circle&#10;&#10;AI-generated content may be incorrect.">
            <a:extLst>
              <a:ext uri="{FF2B5EF4-FFF2-40B4-BE49-F238E27FC236}">
                <a16:creationId xmlns:a16="http://schemas.microsoft.com/office/drawing/2014/main" id="{9568040D-3341-8DB3-6930-BE94A9D830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6343" y="3062387"/>
            <a:ext cx="8145707" cy="6480000"/>
          </a:xfrm>
          <a:prstGeom prst="rect">
            <a:avLst/>
          </a:prstGeom>
        </p:spPr>
      </p:pic>
      <p:pic>
        <p:nvPicPr>
          <p:cNvPr id="7" name="Picture 6" descr="A screenshot of a document&#10;&#10;AI-generated content may be incorrect.">
            <a:extLst>
              <a:ext uri="{FF2B5EF4-FFF2-40B4-BE49-F238E27FC236}">
                <a16:creationId xmlns:a16="http://schemas.microsoft.com/office/drawing/2014/main" id="{66FEBCEB-81E8-AF9C-CC80-65CD077F56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28314" y="5204387"/>
            <a:ext cx="4624525" cy="2196000"/>
          </a:xfrm>
          <a:prstGeom prst="rect">
            <a:avLst/>
          </a:prstGeom>
        </p:spPr>
      </p:pic>
    </p:spTree>
    <p:extLst>
      <p:ext uri="{BB962C8B-B14F-4D97-AF65-F5344CB8AC3E}">
        <p14:creationId xmlns:p14="http://schemas.microsoft.com/office/powerpoint/2010/main" val="593975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sz="7000" b="1" dirty="0">
                <a:latin typeface="+mj-lt"/>
              </a:rPr>
              <a:t>TELEVISION</a:t>
            </a:r>
          </a:p>
        </p:txBody>
      </p:sp>
      <p:sp>
        <p:nvSpPr>
          <p:cNvPr id="3" name="TextBox 2">
            <a:extLst>
              <a:ext uri="{FF2B5EF4-FFF2-40B4-BE49-F238E27FC236}">
                <a16:creationId xmlns:a16="http://schemas.microsoft.com/office/drawing/2014/main" id="{74AF0BC4-BE4B-B150-686C-6DF150F30EA4}"/>
              </a:ext>
            </a:extLst>
          </p:cNvPr>
          <p:cNvSpPr txBox="1"/>
          <p:nvPr/>
        </p:nvSpPr>
        <p:spPr>
          <a:xfrm>
            <a:off x="15187691" y="6536663"/>
            <a:ext cx="2209175" cy="553998"/>
          </a:xfrm>
          <a:prstGeom prst="rect">
            <a:avLst/>
          </a:prstGeom>
          <a:noFill/>
        </p:spPr>
        <p:txBody>
          <a:bodyPr wrap="square" rtlCol="0">
            <a:spAutoFit/>
          </a:bodyPr>
          <a:lstStyle/>
          <a:p>
            <a:r>
              <a:rPr lang="en-US" sz="3000" b="1" dirty="0"/>
              <a:t>1 Storie</a:t>
            </a:r>
          </a:p>
        </p:txBody>
      </p:sp>
      <p:sp>
        <p:nvSpPr>
          <p:cNvPr id="5" name="TextBox 4">
            <a:extLst>
              <a:ext uri="{FF2B5EF4-FFF2-40B4-BE49-F238E27FC236}">
                <a16:creationId xmlns:a16="http://schemas.microsoft.com/office/drawing/2014/main" id="{B6EF892F-17C7-5567-0D2B-4C33A0A08578}"/>
              </a:ext>
            </a:extLst>
          </p:cNvPr>
          <p:cNvSpPr txBox="1"/>
          <p:nvPr/>
        </p:nvSpPr>
        <p:spPr>
          <a:xfrm>
            <a:off x="794850" y="6536663"/>
            <a:ext cx="4536504" cy="2000548"/>
          </a:xfrm>
          <a:prstGeom prst="rect">
            <a:avLst/>
          </a:prstGeom>
          <a:noFill/>
        </p:spPr>
        <p:txBody>
          <a:bodyPr wrap="square" rtlCol="0">
            <a:spAutoFit/>
          </a:bodyPr>
          <a:lstStyle/>
          <a:p>
            <a:pPr algn="ctr"/>
            <a:r>
              <a:rPr lang="en-US" sz="3000" b="1" dirty="0"/>
              <a:t>17 Stories</a:t>
            </a:r>
          </a:p>
          <a:p>
            <a:pPr algn="ctr"/>
            <a:endParaRPr lang="en-US" sz="3000" b="1" dirty="0"/>
          </a:p>
          <a:p>
            <a:pPr algn="ctr"/>
            <a:r>
              <a:rPr lang="en-CA" sz="3200" b="1" i="0" u="none" strike="noStrike" dirty="0">
                <a:solidFill>
                  <a:srgbClr val="000000"/>
                </a:solidFill>
                <a:effectLst/>
                <a:latin typeface="Calibri" panose="020F0502020204030204" pitchFamily="34" charset="0"/>
              </a:rPr>
              <a:t>210,000 viewers from</a:t>
            </a:r>
          </a:p>
          <a:p>
            <a:pPr algn="ctr"/>
            <a:r>
              <a:rPr lang="en-CA" sz="3200" b="1" i="0" u="none" strike="noStrike" dirty="0">
                <a:solidFill>
                  <a:srgbClr val="000000"/>
                </a:solidFill>
                <a:effectLst/>
                <a:latin typeface="Calibri" panose="020F0502020204030204" pitchFamily="34" charset="0"/>
              </a:rPr>
              <a:t>NS, NB &amp; PEI</a:t>
            </a:r>
          </a:p>
        </p:txBody>
      </p:sp>
      <p:pic>
        <p:nvPicPr>
          <p:cNvPr id="6" name="Picture 5" descr="A close-up of a logo&#10;&#10;Description automatically generated">
            <a:extLst>
              <a:ext uri="{FF2B5EF4-FFF2-40B4-BE49-F238E27FC236}">
                <a16:creationId xmlns:a16="http://schemas.microsoft.com/office/drawing/2014/main" id="{BF5E548D-9D31-3D0F-6180-5ABD1410DE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986" y="3482026"/>
            <a:ext cx="5144400" cy="2880864"/>
          </a:xfrm>
          <a:prstGeom prst="rect">
            <a:avLst/>
          </a:prstGeom>
        </p:spPr>
      </p:pic>
      <p:pic>
        <p:nvPicPr>
          <p:cNvPr id="9" name="Picture 8" descr="A logo with a red circle and black text&#10;&#10;Description automatically generated">
            <a:extLst>
              <a:ext uri="{FF2B5EF4-FFF2-40B4-BE49-F238E27FC236}">
                <a16:creationId xmlns:a16="http://schemas.microsoft.com/office/drawing/2014/main" id="{F1B820A9-CED1-1180-AA34-8E9A6FDA7949}"/>
              </a:ext>
            </a:extLst>
          </p:cNvPr>
          <p:cNvPicPr>
            <a:picLocks noChangeAspect="1"/>
          </p:cNvPicPr>
          <p:nvPr/>
        </p:nvPicPr>
        <p:blipFill rotWithShape="1">
          <a:blip r:embed="rId4">
            <a:extLst>
              <a:ext uri="{28A0092B-C50C-407E-A947-70E740481C1C}">
                <a14:useLocalDpi xmlns:a14="http://schemas.microsoft.com/office/drawing/2010/main" val="0"/>
              </a:ext>
            </a:extLst>
          </a:blip>
          <a:srcRect l="11761" t="20005" r="7188" b="23763"/>
          <a:stretch/>
        </p:blipFill>
        <p:spPr>
          <a:xfrm>
            <a:off x="8186685" y="3939898"/>
            <a:ext cx="4169621" cy="1619960"/>
          </a:xfrm>
          <a:prstGeom prst="rect">
            <a:avLst/>
          </a:prstGeom>
        </p:spPr>
      </p:pic>
      <p:pic>
        <p:nvPicPr>
          <p:cNvPr id="4" name="Picture 3" descr="A black and red logo&#10;&#10;Description automatically generated">
            <a:extLst>
              <a:ext uri="{FF2B5EF4-FFF2-40B4-BE49-F238E27FC236}">
                <a16:creationId xmlns:a16="http://schemas.microsoft.com/office/drawing/2014/main" id="{95E31EB7-3020-243D-E565-2A854F39F1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916126" y="3441359"/>
            <a:ext cx="4798800" cy="2879280"/>
          </a:xfrm>
          <a:prstGeom prst="rect">
            <a:avLst/>
          </a:prstGeom>
        </p:spPr>
      </p:pic>
      <p:sp>
        <p:nvSpPr>
          <p:cNvPr id="7" name="TextBox 6">
            <a:extLst>
              <a:ext uri="{FF2B5EF4-FFF2-40B4-BE49-F238E27FC236}">
                <a16:creationId xmlns:a16="http://schemas.microsoft.com/office/drawing/2014/main" id="{0564A833-B88E-9030-C24D-EB9EC7EE9DDC}"/>
              </a:ext>
            </a:extLst>
          </p:cNvPr>
          <p:cNvSpPr txBox="1"/>
          <p:nvPr/>
        </p:nvSpPr>
        <p:spPr>
          <a:xfrm>
            <a:off x="9246281" y="6518771"/>
            <a:ext cx="2209175" cy="553998"/>
          </a:xfrm>
          <a:prstGeom prst="rect">
            <a:avLst/>
          </a:prstGeom>
          <a:noFill/>
        </p:spPr>
        <p:txBody>
          <a:bodyPr wrap="square" rtlCol="0">
            <a:spAutoFit/>
          </a:bodyPr>
          <a:lstStyle/>
          <a:p>
            <a:r>
              <a:rPr lang="en-US" sz="3000" b="1" dirty="0"/>
              <a:t>5 Stories</a:t>
            </a:r>
          </a:p>
        </p:txBody>
      </p:sp>
    </p:spTree>
    <p:extLst>
      <p:ext uri="{BB962C8B-B14F-4D97-AF65-F5344CB8AC3E}">
        <p14:creationId xmlns:p14="http://schemas.microsoft.com/office/powerpoint/2010/main" val="38790330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sz="7000" b="1" dirty="0">
                <a:latin typeface="+mj-lt"/>
              </a:rPr>
              <a:t>print</a:t>
            </a:r>
          </a:p>
        </p:txBody>
      </p:sp>
      <p:sp>
        <p:nvSpPr>
          <p:cNvPr id="18" name="TextBox 17">
            <a:extLst>
              <a:ext uri="{FF2B5EF4-FFF2-40B4-BE49-F238E27FC236}">
                <a16:creationId xmlns:a16="http://schemas.microsoft.com/office/drawing/2014/main" id="{ADD2382E-DB19-F4A9-8DEF-348DAFB30EAE}"/>
              </a:ext>
            </a:extLst>
          </p:cNvPr>
          <p:cNvSpPr txBox="1"/>
          <p:nvPr/>
        </p:nvSpPr>
        <p:spPr>
          <a:xfrm>
            <a:off x="1627114" y="4718571"/>
            <a:ext cx="1758238" cy="553998"/>
          </a:xfrm>
          <a:prstGeom prst="rect">
            <a:avLst/>
          </a:prstGeom>
          <a:noFill/>
        </p:spPr>
        <p:txBody>
          <a:bodyPr wrap="none" rtlCol="0">
            <a:spAutoFit/>
          </a:bodyPr>
          <a:lstStyle/>
          <a:p>
            <a:r>
              <a:rPr lang="en-US" sz="3000" b="1" dirty="0"/>
              <a:t>30 Stories</a:t>
            </a:r>
          </a:p>
        </p:txBody>
      </p:sp>
      <p:pic>
        <p:nvPicPr>
          <p:cNvPr id="4" name="Picture 3" descr="A logo with a red circle and black text&#10;&#10;Description automatically generated">
            <a:extLst>
              <a:ext uri="{FF2B5EF4-FFF2-40B4-BE49-F238E27FC236}">
                <a16:creationId xmlns:a16="http://schemas.microsoft.com/office/drawing/2014/main" id="{641ADD43-19F5-A990-B86E-9A47155F6BB7}"/>
              </a:ext>
            </a:extLst>
          </p:cNvPr>
          <p:cNvPicPr>
            <a:picLocks noChangeAspect="1"/>
          </p:cNvPicPr>
          <p:nvPr/>
        </p:nvPicPr>
        <p:blipFill rotWithShape="1">
          <a:blip r:embed="rId3">
            <a:extLst>
              <a:ext uri="{28A0092B-C50C-407E-A947-70E740481C1C}">
                <a14:useLocalDpi xmlns:a14="http://schemas.microsoft.com/office/drawing/2010/main" val="0"/>
              </a:ext>
            </a:extLst>
          </a:blip>
          <a:srcRect l="11761" t="20005" r="7188" b="23763"/>
          <a:stretch/>
        </p:blipFill>
        <p:spPr>
          <a:xfrm>
            <a:off x="546994" y="2935446"/>
            <a:ext cx="4169621" cy="1619960"/>
          </a:xfrm>
          <a:prstGeom prst="rect">
            <a:avLst/>
          </a:prstGeom>
        </p:spPr>
      </p:pic>
      <p:sp>
        <p:nvSpPr>
          <p:cNvPr id="13" name="TextBox 12">
            <a:extLst>
              <a:ext uri="{FF2B5EF4-FFF2-40B4-BE49-F238E27FC236}">
                <a16:creationId xmlns:a16="http://schemas.microsoft.com/office/drawing/2014/main" id="{40587B6C-051D-0191-5B28-DEF07263D855}"/>
              </a:ext>
            </a:extLst>
          </p:cNvPr>
          <p:cNvSpPr txBox="1"/>
          <p:nvPr/>
        </p:nvSpPr>
        <p:spPr>
          <a:xfrm>
            <a:off x="16316746" y="7836981"/>
            <a:ext cx="1656184" cy="553998"/>
          </a:xfrm>
          <a:prstGeom prst="rect">
            <a:avLst/>
          </a:prstGeom>
          <a:noFill/>
        </p:spPr>
        <p:txBody>
          <a:bodyPr wrap="square" rtlCol="0">
            <a:spAutoFit/>
          </a:bodyPr>
          <a:lstStyle/>
          <a:p>
            <a:r>
              <a:rPr lang="en-US" sz="3000" b="1" dirty="0"/>
              <a:t>1 Story</a:t>
            </a:r>
          </a:p>
        </p:txBody>
      </p:sp>
      <p:sp>
        <p:nvSpPr>
          <p:cNvPr id="25" name="TextBox 24">
            <a:extLst>
              <a:ext uri="{FF2B5EF4-FFF2-40B4-BE49-F238E27FC236}">
                <a16:creationId xmlns:a16="http://schemas.microsoft.com/office/drawing/2014/main" id="{63523ADE-FC6F-1DDB-AA4D-6510A90120B0}"/>
              </a:ext>
            </a:extLst>
          </p:cNvPr>
          <p:cNvSpPr txBox="1"/>
          <p:nvPr/>
        </p:nvSpPr>
        <p:spPr>
          <a:xfrm>
            <a:off x="2203178" y="7980997"/>
            <a:ext cx="1304653" cy="553998"/>
          </a:xfrm>
          <a:prstGeom prst="rect">
            <a:avLst/>
          </a:prstGeom>
          <a:noFill/>
        </p:spPr>
        <p:txBody>
          <a:bodyPr wrap="square" rtlCol="0">
            <a:spAutoFit/>
          </a:bodyPr>
          <a:lstStyle/>
          <a:p>
            <a:r>
              <a:rPr lang="en-US" sz="3000" b="1" dirty="0"/>
              <a:t>1 Story</a:t>
            </a:r>
          </a:p>
        </p:txBody>
      </p:sp>
      <p:sp>
        <p:nvSpPr>
          <p:cNvPr id="29" name="TextBox 28">
            <a:extLst>
              <a:ext uri="{FF2B5EF4-FFF2-40B4-BE49-F238E27FC236}">
                <a16:creationId xmlns:a16="http://schemas.microsoft.com/office/drawing/2014/main" id="{F0F97DB6-DA43-28E3-312C-95DA7FD56E1B}"/>
              </a:ext>
            </a:extLst>
          </p:cNvPr>
          <p:cNvSpPr txBox="1"/>
          <p:nvPr/>
        </p:nvSpPr>
        <p:spPr>
          <a:xfrm>
            <a:off x="10628115" y="4668629"/>
            <a:ext cx="1584175" cy="553998"/>
          </a:xfrm>
          <a:prstGeom prst="rect">
            <a:avLst/>
          </a:prstGeom>
          <a:noFill/>
        </p:spPr>
        <p:txBody>
          <a:bodyPr wrap="square" rtlCol="0">
            <a:spAutoFit/>
          </a:bodyPr>
          <a:lstStyle/>
          <a:p>
            <a:r>
              <a:rPr lang="en-US" sz="3000" b="1" dirty="0"/>
              <a:t>2 Stories</a:t>
            </a:r>
          </a:p>
        </p:txBody>
      </p:sp>
      <p:sp>
        <p:nvSpPr>
          <p:cNvPr id="45" name="TextBox 44">
            <a:extLst>
              <a:ext uri="{FF2B5EF4-FFF2-40B4-BE49-F238E27FC236}">
                <a16:creationId xmlns:a16="http://schemas.microsoft.com/office/drawing/2014/main" id="{9C83912A-7358-687A-0185-EFB3BAB71EA6}"/>
              </a:ext>
            </a:extLst>
          </p:cNvPr>
          <p:cNvSpPr txBox="1"/>
          <p:nvPr/>
        </p:nvSpPr>
        <p:spPr>
          <a:xfrm>
            <a:off x="6747532" y="4718571"/>
            <a:ext cx="1584176" cy="553998"/>
          </a:xfrm>
          <a:prstGeom prst="rect">
            <a:avLst/>
          </a:prstGeom>
          <a:noFill/>
        </p:spPr>
        <p:txBody>
          <a:bodyPr wrap="square" rtlCol="0">
            <a:spAutoFit/>
          </a:bodyPr>
          <a:lstStyle/>
          <a:p>
            <a:r>
              <a:rPr lang="en-US" sz="3000" b="1" dirty="0"/>
              <a:t>3 Stories</a:t>
            </a:r>
          </a:p>
        </p:txBody>
      </p:sp>
      <p:sp>
        <p:nvSpPr>
          <p:cNvPr id="46" name="TextBox 45">
            <a:extLst>
              <a:ext uri="{FF2B5EF4-FFF2-40B4-BE49-F238E27FC236}">
                <a16:creationId xmlns:a16="http://schemas.microsoft.com/office/drawing/2014/main" id="{C46A22FB-85D5-FC3A-15B0-A5A8FE4C43B1}"/>
              </a:ext>
            </a:extLst>
          </p:cNvPr>
          <p:cNvSpPr txBox="1"/>
          <p:nvPr/>
        </p:nvSpPr>
        <p:spPr>
          <a:xfrm>
            <a:off x="7171730" y="7980997"/>
            <a:ext cx="1304653" cy="553998"/>
          </a:xfrm>
          <a:prstGeom prst="rect">
            <a:avLst/>
          </a:prstGeom>
          <a:noFill/>
        </p:spPr>
        <p:txBody>
          <a:bodyPr wrap="square" rtlCol="0">
            <a:spAutoFit/>
          </a:bodyPr>
          <a:lstStyle/>
          <a:p>
            <a:r>
              <a:rPr lang="en-US" sz="3000" b="1" dirty="0"/>
              <a:t>1 Story</a:t>
            </a:r>
          </a:p>
        </p:txBody>
      </p:sp>
      <p:sp>
        <p:nvSpPr>
          <p:cNvPr id="31" name="TextBox 30">
            <a:extLst>
              <a:ext uri="{FF2B5EF4-FFF2-40B4-BE49-F238E27FC236}">
                <a16:creationId xmlns:a16="http://schemas.microsoft.com/office/drawing/2014/main" id="{75553AB4-B1B6-41F2-8F4A-4DC5CC7B61A0}"/>
              </a:ext>
            </a:extLst>
          </p:cNvPr>
          <p:cNvSpPr txBox="1"/>
          <p:nvPr/>
        </p:nvSpPr>
        <p:spPr>
          <a:xfrm>
            <a:off x="11132170" y="7980997"/>
            <a:ext cx="1304653" cy="553998"/>
          </a:xfrm>
          <a:prstGeom prst="rect">
            <a:avLst/>
          </a:prstGeom>
          <a:noFill/>
        </p:spPr>
        <p:txBody>
          <a:bodyPr wrap="square" rtlCol="0">
            <a:spAutoFit/>
          </a:bodyPr>
          <a:lstStyle/>
          <a:p>
            <a:r>
              <a:rPr lang="en-US" sz="3000" b="1" dirty="0"/>
              <a:t>1 Story</a:t>
            </a:r>
          </a:p>
        </p:txBody>
      </p:sp>
      <p:pic>
        <p:nvPicPr>
          <p:cNvPr id="6" name="Picture 5">
            <a:extLst>
              <a:ext uri="{FF2B5EF4-FFF2-40B4-BE49-F238E27FC236}">
                <a16:creationId xmlns:a16="http://schemas.microsoft.com/office/drawing/2014/main" id="{0DD9EB91-24A8-6D32-4363-C9F77F81DF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1075" y="3627139"/>
            <a:ext cx="3174542" cy="720000"/>
          </a:xfrm>
          <a:prstGeom prst="rect">
            <a:avLst/>
          </a:prstGeom>
        </p:spPr>
      </p:pic>
      <p:pic>
        <p:nvPicPr>
          <p:cNvPr id="8" name="Picture 7">
            <a:extLst>
              <a:ext uri="{FF2B5EF4-FFF2-40B4-BE49-F238E27FC236}">
                <a16:creationId xmlns:a16="http://schemas.microsoft.com/office/drawing/2014/main" id="{E0FD19EC-8931-F076-7408-62F59A7466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06741" y="3699935"/>
            <a:ext cx="2565821" cy="576000"/>
          </a:xfrm>
          <a:prstGeom prst="rect">
            <a:avLst/>
          </a:prstGeom>
        </p:spPr>
      </p:pic>
      <p:sp>
        <p:nvSpPr>
          <p:cNvPr id="11" name="TextBox 10">
            <a:extLst>
              <a:ext uri="{FF2B5EF4-FFF2-40B4-BE49-F238E27FC236}">
                <a16:creationId xmlns:a16="http://schemas.microsoft.com/office/drawing/2014/main" id="{40494601-F1A5-DFA9-8CD8-4855BB6820A4}"/>
              </a:ext>
            </a:extLst>
          </p:cNvPr>
          <p:cNvSpPr txBox="1"/>
          <p:nvPr/>
        </p:nvSpPr>
        <p:spPr>
          <a:xfrm>
            <a:off x="15812691" y="4646563"/>
            <a:ext cx="1584175" cy="553998"/>
          </a:xfrm>
          <a:prstGeom prst="rect">
            <a:avLst/>
          </a:prstGeom>
          <a:noFill/>
        </p:spPr>
        <p:txBody>
          <a:bodyPr wrap="square" rtlCol="0">
            <a:spAutoFit/>
          </a:bodyPr>
          <a:lstStyle/>
          <a:p>
            <a:r>
              <a:rPr lang="en-US" sz="3000" b="1" dirty="0"/>
              <a:t>2 Stories</a:t>
            </a:r>
          </a:p>
        </p:txBody>
      </p:sp>
      <p:pic>
        <p:nvPicPr>
          <p:cNvPr id="15" name="Picture 14">
            <a:extLst>
              <a:ext uri="{FF2B5EF4-FFF2-40B4-BE49-F238E27FC236}">
                <a16:creationId xmlns:a16="http://schemas.microsoft.com/office/drawing/2014/main" id="{D4EC63C1-1B25-6C3E-F06C-1FB6739AFFF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092610" y="3926531"/>
            <a:ext cx="2751157" cy="432000"/>
          </a:xfrm>
          <a:prstGeom prst="rect">
            <a:avLst/>
          </a:prstGeom>
        </p:spPr>
      </p:pic>
      <p:pic>
        <p:nvPicPr>
          <p:cNvPr id="21" name="Picture 20">
            <a:extLst>
              <a:ext uri="{FF2B5EF4-FFF2-40B4-BE49-F238E27FC236}">
                <a16:creationId xmlns:a16="http://schemas.microsoft.com/office/drawing/2014/main" id="{30C0F18F-168D-B646-FF96-376C46B0A4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51050" y="7136834"/>
            <a:ext cx="3528000" cy="720000"/>
          </a:xfrm>
          <a:prstGeom prst="rect">
            <a:avLst/>
          </a:prstGeom>
        </p:spPr>
      </p:pic>
      <p:pic>
        <p:nvPicPr>
          <p:cNvPr id="23" name="Picture 22">
            <a:extLst>
              <a:ext uri="{FF2B5EF4-FFF2-40B4-BE49-F238E27FC236}">
                <a16:creationId xmlns:a16="http://schemas.microsoft.com/office/drawing/2014/main" id="{6ADEA29C-B1D5-17EA-E032-732B594524F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86148" y="7079480"/>
            <a:ext cx="2673815" cy="684000"/>
          </a:xfrm>
          <a:prstGeom prst="rect">
            <a:avLst/>
          </a:prstGeom>
        </p:spPr>
      </p:pic>
      <p:pic>
        <p:nvPicPr>
          <p:cNvPr id="27" name="Picture 26" descr="A blue and yellow logo&#10;&#10;AI-generated content may be incorrect.">
            <a:extLst>
              <a:ext uri="{FF2B5EF4-FFF2-40B4-BE49-F238E27FC236}">
                <a16:creationId xmlns:a16="http://schemas.microsoft.com/office/drawing/2014/main" id="{3CC4716A-4278-3883-6F53-D023B36C295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844139" y="6079644"/>
            <a:ext cx="1752600" cy="1765300"/>
          </a:xfrm>
          <a:prstGeom prst="rect">
            <a:avLst/>
          </a:prstGeom>
        </p:spPr>
      </p:pic>
      <p:pic>
        <p:nvPicPr>
          <p:cNvPr id="30" name="Picture 29">
            <a:extLst>
              <a:ext uri="{FF2B5EF4-FFF2-40B4-BE49-F238E27FC236}">
                <a16:creationId xmlns:a16="http://schemas.microsoft.com/office/drawing/2014/main" id="{D16539BA-CCCF-3C08-2258-F1CFD13B580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236626" y="6810408"/>
            <a:ext cx="3630000" cy="720000"/>
          </a:xfrm>
          <a:prstGeom prst="rect">
            <a:avLst/>
          </a:prstGeom>
        </p:spPr>
      </p:pic>
    </p:spTree>
    <p:extLst>
      <p:ext uri="{BB962C8B-B14F-4D97-AF65-F5344CB8AC3E}">
        <p14:creationId xmlns:p14="http://schemas.microsoft.com/office/powerpoint/2010/main" val="32833603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sz="7000" b="1" dirty="0">
                <a:latin typeface="+mj-lt"/>
              </a:rPr>
              <a:t>Radio</a:t>
            </a:r>
          </a:p>
        </p:txBody>
      </p:sp>
      <p:sp>
        <p:nvSpPr>
          <p:cNvPr id="10" name="TextBox 9">
            <a:extLst>
              <a:ext uri="{FF2B5EF4-FFF2-40B4-BE49-F238E27FC236}">
                <a16:creationId xmlns:a16="http://schemas.microsoft.com/office/drawing/2014/main" id="{86942EC1-DEC2-D3A0-2850-C7BFD4CC96E1}"/>
              </a:ext>
            </a:extLst>
          </p:cNvPr>
          <p:cNvSpPr txBox="1"/>
          <p:nvPr/>
        </p:nvSpPr>
        <p:spPr>
          <a:xfrm>
            <a:off x="10337978" y="6036781"/>
            <a:ext cx="1562672" cy="553998"/>
          </a:xfrm>
          <a:prstGeom prst="rect">
            <a:avLst/>
          </a:prstGeom>
          <a:noFill/>
        </p:spPr>
        <p:txBody>
          <a:bodyPr wrap="none" rtlCol="0">
            <a:spAutoFit/>
          </a:bodyPr>
          <a:lstStyle/>
          <a:p>
            <a:r>
              <a:rPr lang="en-US" sz="3000" b="1" dirty="0"/>
              <a:t>3 Stories</a:t>
            </a:r>
          </a:p>
        </p:txBody>
      </p:sp>
      <p:pic>
        <p:nvPicPr>
          <p:cNvPr id="5" name="Picture 4" descr="A blue background with white text&#10;&#10;Description automatically generated">
            <a:extLst>
              <a:ext uri="{FF2B5EF4-FFF2-40B4-BE49-F238E27FC236}">
                <a16:creationId xmlns:a16="http://schemas.microsoft.com/office/drawing/2014/main" id="{5065B142-5665-6F07-8C69-0964986289A1}"/>
              </a:ext>
            </a:extLst>
          </p:cNvPr>
          <p:cNvPicPr>
            <a:picLocks noChangeAspect="1"/>
          </p:cNvPicPr>
          <p:nvPr/>
        </p:nvPicPr>
        <p:blipFill rotWithShape="1">
          <a:blip r:embed="rId3">
            <a:extLst>
              <a:ext uri="{28A0092B-C50C-407E-A947-70E740481C1C}">
                <a14:useLocalDpi xmlns:a14="http://schemas.microsoft.com/office/drawing/2010/main" val="0"/>
              </a:ext>
            </a:extLst>
          </a:blip>
          <a:srcRect r="66065"/>
          <a:stretch/>
        </p:blipFill>
        <p:spPr>
          <a:xfrm>
            <a:off x="2347194" y="3998491"/>
            <a:ext cx="2585864" cy="1270000"/>
          </a:xfrm>
          <a:prstGeom prst="rect">
            <a:avLst/>
          </a:prstGeom>
        </p:spPr>
      </p:pic>
      <p:pic>
        <p:nvPicPr>
          <p:cNvPr id="13" name="Picture 12" descr="A white square with black text and red text&#10;&#10;Description automatically generated">
            <a:extLst>
              <a:ext uri="{FF2B5EF4-FFF2-40B4-BE49-F238E27FC236}">
                <a16:creationId xmlns:a16="http://schemas.microsoft.com/office/drawing/2014/main" id="{4244D61C-B9CF-7066-79D9-41E99D4F29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97043" y="3422427"/>
            <a:ext cx="2267775" cy="2233415"/>
          </a:xfrm>
          <a:prstGeom prst="rect">
            <a:avLst/>
          </a:prstGeom>
        </p:spPr>
      </p:pic>
      <p:sp>
        <p:nvSpPr>
          <p:cNvPr id="14" name="TextBox 13">
            <a:extLst>
              <a:ext uri="{FF2B5EF4-FFF2-40B4-BE49-F238E27FC236}">
                <a16:creationId xmlns:a16="http://schemas.microsoft.com/office/drawing/2014/main" id="{D2680D68-8869-CD1E-95CF-48976B5C19D2}"/>
              </a:ext>
            </a:extLst>
          </p:cNvPr>
          <p:cNvSpPr txBox="1"/>
          <p:nvPr/>
        </p:nvSpPr>
        <p:spPr>
          <a:xfrm>
            <a:off x="14733047" y="6108647"/>
            <a:ext cx="1800200" cy="553998"/>
          </a:xfrm>
          <a:prstGeom prst="rect">
            <a:avLst/>
          </a:prstGeom>
          <a:noFill/>
        </p:spPr>
        <p:txBody>
          <a:bodyPr wrap="square">
            <a:spAutoFit/>
          </a:bodyPr>
          <a:lstStyle/>
          <a:p>
            <a:pPr algn="ctr"/>
            <a:r>
              <a:rPr lang="en-US" sz="3000" b="1" dirty="0"/>
              <a:t>1 Story</a:t>
            </a:r>
            <a:endParaRPr lang="en-US" sz="3000" dirty="0"/>
          </a:p>
        </p:txBody>
      </p:sp>
      <p:sp>
        <p:nvSpPr>
          <p:cNvPr id="16" name="TextBox 15">
            <a:extLst>
              <a:ext uri="{FF2B5EF4-FFF2-40B4-BE49-F238E27FC236}">
                <a16:creationId xmlns:a16="http://schemas.microsoft.com/office/drawing/2014/main" id="{54C5BEBA-84C1-056A-F0D7-9EC6A7AA171C}"/>
              </a:ext>
            </a:extLst>
          </p:cNvPr>
          <p:cNvSpPr txBox="1"/>
          <p:nvPr/>
        </p:nvSpPr>
        <p:spPr>
          <a:xfrm>
            <a:off x="2625589" y="5985633"/>
            <a:ext cx="1800200" cy="553998"/>
          </a:xfrm>
          <a:prstGeom prst="rect">
            <a:avLst/>
          </a:prstGeom>
          <a:noFill/>
        </p:spPr>
        <p:txBody>
          <a:bodyPr wrap="square">
            <a:spAutoFit/>
          </a:bodyPr>
          <a:lstStyle/>
          <a:p>
            <a:pPr algn="ctr"/>
            <a:r>
              <a:rPr lang="en-US" sz="3000" b="1" dirty="0"/>
              <a:t>12 Stories</a:t>
            </a:r>
            <a:endParaRPr lang="en-US" sz="3000" dirty="0"/>
          </a:p>
        </p:txBody>
      </p:sp>
      <p:pic>
        <p:nvPicPr>
          <p:cNvPr id="6" name="Picture 5" descr="A yellow and blue logo&#10;&#10;Description automatically generated">
            <a:extLst>
              <a:ext uri="{FF2B5EF4-FFF2-40B4-BE49-F238E27FC236}">
                <a16:creationId xmlns:a16="http://schemas.microsoft.com/office/drawing/2014/main" id="{AA1B7D54-374D-9B95-27B7-C13C438694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5946" y="3388444"/>
            <a:ext cx="4356000" cy="2178000"/>
          </a:xfrm>
          <a:prstGeom prst="rect">
            <a:avLst/>
          </a:prstGeom>
        </p:spPr>
      </p:pic>
      <p:pic>
        <p:nvPicPr>
          <p:cNvPr id="9" name="Picture 8" descr="A blue and red logo&#10;&#10;Description automatically generated">
            <a:extLst>
              <a:ext uri="{FF2B5EF4-FFF2-40B4-BE49-F238E27FC236}">
                <a16:creationId xmlns:a16="http://schemas.microsoft.com/office/drawing/2014/main" id="{3B0B8076-4416-53D1-10DF-65A37C27B7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51650" y="3363885"/>
            <a:ext cx="2064396" cy="1908000"/>
          </a:xfrm>
          <a:prstGeom prst="rect">
            <a:avLst/>
          </a:prstGeom>
        </p:spPr>
      </p:pic>
      <p:sp>
        <p:nvSpPr>
          <p:cNvPr id="17" name="TextBox 16">
            <a:extLst>
              <a:ext uri="{FF2B5EF4-FFF2-40B4-BE49-F238E27FC236}">
                <a16:creationId xmlns:a16="http://schemas.microsoft.com/office/drawing/2014/main" id="{9DB5B819-7C9C-F6AB-7455-DE677F5EFF61}"/>
              </a:ext>
            </a:extLst>
          </p:cNvPr>
          <p:cNvSpPr txBox="1"/>
          <p:nvPr/>
        </p:nvSpPr>
        <p:spPr>
          <a:xfrm>
            <a:off x="6763768" y="6036781"/>
            <a:ext cx="1800200" cy="553998"/>
          </a:xfrm>
          <a:prstGeom prst="rect">
            <a:avLst/>
          </a:prstGeom>
          <a:noFill/>
        </p:spPr>
        <p:txBody>
          <a:bodyPr wrap="square">
            <a:spAutoFit/>
          </a:bodyPr>
          <a:lstStyle/>
          <a:p>
            <a:pPr algn="ctr"/>
            <a:r>
              <a:rPr lang="en-US" sz="3000" b="1" dirty="0"/>
              <a:t>10 Stories</a:t>
            </a:r>
            <a:endParaRPr lang="en-US" sz="3000" dirty="0"/>
          </a:p>
        </p:txBody>
      </p:sp>
    </p:spTree>
    <p:extLst>
      <p:ext uri="{BB962C8B-B14F-4D97-AF65-F5344CB8AC3E}">
        <p14:creationId xmlns:p14="http://schemas.microsoft.com/office/powerpoint/2010/main" val="1579296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FEE3C-3AB8-5D35-946F-0AA3ECEBFD14}"/>
              </a:ext>
            </a:extLst>
          </p:cNvPr>
          <p:cNvSpPr>
            <a:spLocks noGrp="1"/>
          </p:cNvSpPr>
          <p:nvPr>
            <p:ph type="title"/>
          </p:nvPr>
        </p:nvSpPr>
        <p:spPr>
          <a:xfrm>
            <a:off x="984251" y="473077"/>
            <a:ext cx="18094325" cy="1885949"/>
          </a:xfrm>
        </p:spPr>
        <p:txBody>
          <a:bodyPr anchor="ctr">
            <a:normAutofit/>
          </a:bodyPr>
          <a:lstStyle/>
          <a:p>
            <a:r>
              <a:rPr lang="en-US" b="1" dirty="0">
                <a:latin typeface="+mj-lt"/>
              </a:rPr>
              <a:t>EXECUTIVE SUMMARY</a:t>
            </a:r>
            <a:r>
              <a:rPr lang="en-US" b="1" dirty="0"/>
              <a:t>	</a:t>
            </a:r>
          </a:p>
        </p:txBody>
      </p:sp>
      <p:sp>
        <p:nvSpPr>
          <p:cNvPr id="4" name="Content Placeholder 3">
            <a:extLst>
              <a:ext uri="{FF2B5EF4-FFF2-40B4-BE49-F238E27FC236}">
                <a16:creationId xmlns:a16="http://schemas.microsoft.com/office/drawing/2014/main" id="{8B41549C-C348-57D5-9FE8-E99F9A95C97A}"/>
              </a:ext>
            </a:extLst>
          </p:cNvPr>
          <p:cNvSpPr>
            <a:spLocks noGrp="1"/>
          </p:cNvSpPr>
          <p:nvPr>
            <p:ph idx="1"/>
          </p:nvPr>
        </p:nvSpPr>
        <p:spPr>
          <a:xfrm>
            <a:off x="1555106" y="2359026"/>
            <a:ext cx="17281920" cy="8477247"/>
          </a:xfrm>
        </p:spPr>
        <p:txBody>
          <a:bodyPr>
            <a:normAutofit fontScale="77500" lnSpcReduction="20000"/>
          </a:bodyPr>
          <a:lstStyle/>
          <a:p>
            <a:pPr marL="0" indent="0">
              <a:buNone/>
            </a:pPr>
            <a:r>
              <a:rPr lang="en-CA" dirty="0"/>
              <a:t>The fourth quarter featured a range of member engagements and strategic initiatives across NSFM’s communications platforms.</a:t>
            </a:r>
          </a:p>
          <a:p>
            <a:pPr marL="0" indent="0">
              <a:buNone/>
            </a:pPr>
            <a:br>
              <a:rPr lang="en-CA" dirty="0"/>
            </a:br>
            <a:r>
              <a:rPr lang="en-CA" dirty="0"/>
              <a:t>Highlights include:</a:t>
            </a:r>
          </a:p>
          <a:p>
            <a:r>
              <a:rPr lang="en-CA" b="1" dirty="0"/>
              <a:t>Lunch &amp; Learn Series:</a:t>
            </a:r>
            <a:r>
              <a:rPr lang="en-CA" dirty="0"/>
              <a:t> Three sessions were delivered – </a:t>
            </a:r>
            <a:r>
              <a:rPr lang="en-CA" i="1" dirty="0"/>
              <a:t>Nova Scotia Power: Renewable Energy and Nova Scotia's Path to 2030</a:t>
            </a:r>
            <a:r>
              <a:rPr lang="en-CA" dirty="0"/>
              <a:t> (Oct. 8); </a:t>
            </a:r>
            <a:r>
              <a:rPr lang="en-CA" i="1" dirty="0"/>
              <a:t>Harassment in the Workplace Regulations – The Safety Branch of Nova Scotia Labour, Skills and Immigration</a:t>
            </a:r>
            <a:r>
              <a:rPr lang="en-CA" dirty="0"/>
              <a:t> (Oct. 22); and </a:t>
            </a:r>
            <a:r>
              <a:rPr lang="en-CA" i="1" dirty="0"/>
              <a:t>Nova Scotia's Air: What We Do and Why It Is Important – Department of Environment and Climate Change</a:t>
            </a:r>
            <a:r>
              <a:rPr lang="en-CA" dirty="0"/>
              <a:t> (Nov. 19).</a:t>
            </a:r>
          </a:p>
          <a:p>
            <a:r>
              <a:rPr lang="en-CA" b="1" dirty="0"/>
              <a:t>Board Engagement:</a:t>
            </a:r>
            <a:r>
              <a:rPr lang="en-CA" dirty="0"/>
              <a:t> A survey on the NSFM Board experience and feedback was circulated.</a:t>
            </a:r>
          </a:p>
          <a:p>
            <a:r>
              <a:rPr lang="en-CA" b="1" dirty="0"/>
              <a:t>Board of Directors Election Campaign:</a:t>
            </a:r>
            <a:r>
              <a:rPr lang="en-CA" dirty="0"/>
              <a:t> Continued through Oct. 31, with all positions successfully filled.</a:t>
            </a:r>
          </a:p>
          <a:p>
            <a:r>
              <a:rPr lang="en-CA" b="1" dirty="0"/>
              <a:t>Fall Conference Communications Campaign:</a:t>
            </a:r>
            <a:r>
              <a:rPr lang="en-CA" dirty="0"/>
              <a:t> Ran leading up to and during the conference held Nov. 4–7 in Halifax.</a:t>
            </a:r>
          </a:p>
          <a:p>
            <a:r>
              <a:rPr lang="en-CA" b="1" dirty="0"/>
              <a:t>Publications:</a:t>
            </a:r>
            <a:r>
              <a:rPr lang="en-CA" dirty="0"/>
              <a:t> The </a:t>
            </a:r>
            <a:r>
              <a:rPr lang="en-CA" i="1" dirty="0"/>
              <a:t>Municipal Observer Magazine</a:t>
            </a:r>
            <a:r>
              <a:rPr lang="en-CA" dirty="0"/>
              <a:t> Winter Edition was released on Oct. 8.</a:t>
            </a:r>
          </a:p>
          <a:p>
            <a:r>
              <a:rPr lang="en-CA" b="1" dirty="0"/>
              <a:t>Funding Portal Launch:</a:t>
            </a:r>
            <a:r>
              <a:rPr lang="en-CA" dirty="0"/>
              <a:t> The new NSFM Funding Portal (nsfunding.ca) went live on Nov. 12.</a:t>
            </a:r>
          </a:p>
          <a:p>
            <a:r>
              <a:rPr lang="en-CA" b="1" dirty="0"/>
              <a:t>Staffing Updates:</a:t>
            </a:r>
            <a:r>
              <a:rPr lang="en-CA" dirty="0"/>
              <a:t> Two positions were filled – Director of Advocacy &amp; Policy and CCBF Program Coordinator.</a:t>
            </a:r>
          </a:p>
          <a:p>
            <a:pPr marL="0" indent="0">
              <a:buNone/>
            </a:pPr>
            <a:endParaRPr lang="en-CA" dirty="0"/>
          </a:p>
          <a:p>
            <a:pPr marL="0" indent="0">
              <a:buNone/>
            </a:pPr>
            <a:r>
              <a:rPr lang="en-CA" dirty="0"/>
              <a:t>This report provides an in-depth analysis of NSFM communications performance, including social media, website, media coverage, and the </a:t>
            </a:r>
            <a:r>
              <a:rPr lang="en-CA" i="1" dirty="0"/>
              <a:t>Monday Memo</a:t>
            </a:r>
            <a:r>
              <a:rPr lang="en-CA" dirty="0"/>
              <a:t> eNewsletter.</a:t>
            </a:r>
          </a:p>
        </p:txBody>
      </p:sp>
    </p:spTree>
    <p:extLst>
      <p:ext uri="{BB962C8B-B14F-4D97-AF65-F5344CB8AC3E}">
        <p14:creationId xmlns:p14="http://schemas.microsoft.com/office/powerpoint/2010/main" val="2371256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sz="7000" b="1" dirty="0">
                <a:latin typeface="+mj-lt"/>
              </a:rPr>
              <a:t>Online</a:t>
            </a:r>
          </a:p>
        </p:txBody>
      </p:sp>
      <p:pic>
        <p:nvPicPr>
          <p:cNvPr id="8" name="Graphic 7">
            <a:extLst>
              <a:ext uri="{FF2B5EF4-FFF2-40B4-BE49-F238E27FC236}">
                <a16:creationId xmlns:a16="http://schemas.microsoft.com/office/drawing/2014/main" id="{0AAA5925-FDC9-E31E-1B44-21A4A1AD73F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88947" y="3471522"/>
            <a:ext cx="7035511" cy="2592030"/>
          </a:xfrm>
          <a:prstGeom prst="rect">
            <a:avLst/>
          </a:prstGeom>
        </p:spPr>
      </p:pic>
      <p:sp>
        <p:nvSpPr>
          <p:cNvPr id="5" name="TextBox 4">
            <a:extLst>
              <a:ext uri="{FF2B5EF4-FFF2-40B4-BE49-F238E27FC236}">
                <a16:creationId xmlns:a16="http://schemas.microsoft.com/office/drawing/2014/main" id="{2FD25332-04EF-F5DA-955F-17CB023739D6}"/>
              </a:ext>
            </a:extLst>
          </p:cNvPr>
          <p:cNvSpPr txBox="1"/>
          <p:nvPr/>
        </p:nvSpPr>
        <p:spPr>
          <a:xfrm>
            <a:off x="9357057" y="6222545"/>
            <a:ext cx="1562672" cy="553998"/>
          </a:xfrm>
          <a:prstGeom prst="rect">
            <a:avLst/>
          </a:prstGeom>
          <a:noFill/>
        </p:spPr>
        <p:txBody>
          <a:bodyPr wrap="none" rtlCol="0">
            <a:spAutoFit/>
          </a:bodyPr>
          <a:lstStyle/>
          <a:p>
            <a:r>
              <a:rPr lang="en-US" sz="3000" b="1" dirty="0"/>
              <a:t>2 Stories</a:t>
            </a:r>
          </a:p>
        </p:txBody>
      </p:sp>
    </p:spTree>
    <p:extLst>
      <p:ext uri="{BB962C8B-B14F-4D97-AF65-F5344CB8AC3E}">
        <p14:creationId xmlns:p14="http://schemas.microsoft.com/office/powerpoint/2010/main" val="34554370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8E8BA-4B20-0E75-7546-C5771E485165}"/>
              </a:ext>
            </a:extLst>
          </p:cNvPr>
          <p:cNvSpPr>
            <a:spLocks noGrp="1"/>
          </p:cNvSpPr>
          <p:nvPr>
            <p:ph type="title"/>
          </p:nvPr>
        </p:nvSpPr>
        <p:spPr/>
        <p:txBody>
          <a:bodyPr>
            <a:noAutofit/>
          </a:bodyPr>
          <a:lstStyle/>
          <a:p>
            <a:r>
              <a:rPr lang="en-US" sz="9900" b="1" dirty="0"/>
              <a:t>eNewsletter</a:t>
            </a:r>
          </a:p>
        </p:txBody>
      </p:sp>
    </p:spTree>
    <p:extLst>
      <p:ext uri="{BB962C8B-B14F-4D97-AF65-F5344CB8AC3E}">
        <p14:creationId xmlns:p14="http://schemas.microsoft.com/office/powerpoint/2010/main" val="5688769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1DB1D-5DD2-4F39-7901-1A56BA1B1F97}"/>
              </a:ext>
            </a:extLst>
          </p:cNvPr>
          <p:cNvSpPr>
            <a:spLocks noGrp="1"/>
          </p:cNvSpPr>
          <p:nvPr>
            <p:ph type="title"/>
          </p:nvPr>
        </p:nvSpPr>
        <p:spPr/>
        <p:txBody>
          <a:bodyPr/>
          <a:lstStyle/>
          <a:p>
            <a:r>
              <a:rPr lang="en-US" sz="7000" b="1" dirty="0">
                <a:latin typeface="+mj-lt"/>
              </a:rPr>
              <a:t>Monday Memo</a:t>
            </a:r>
            <a:endParaRPr lang="en-US" sz="7000" dirty="0">
              <a:latin typeface="+mj-lt"/>
            </a:endParaRPr>
          </a:p>
        </p:txBody>
      </p:sp>
      <p:pic>
        <p:nvPicPr>
          <p:cNvPr id="5" name="Picture 4" descr="A blue pie chart with orange and white text&#10;&#10;AI-generated content may be incorrect.">
            <a:extLst>
              <a:ext uri="{FF2B5EF4-FFF2-40B4-BE49-F238E27FC236}">
                <a16:creationId xmlns:a16="http://schemas.microsoft.com/office/drawing/2014/main" id="{C894D1B1-C446-AD55-529C-EDB1E4E691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3298" y="3207173"/>
            <a:ext cx="7898400" cy="5759250"/>
          </a:xfrm>
          <a:prstGeom prst="rect">
            <a:avLst/>
          </a:prstGeom>
        </p:spPr>
      </p:pic>
      <p:pic>
        <p:nvPicPr>
          <p:cNvPr id="8" name="Picture 7" descr="A white rectangular sign with black text&#10;&#10;AI-generated content may be incorrect.">
            <a:extLst>
              <a:ext uri="{FF2B5EF4-FFF2-40B4-BE49-F238E27FC236}">
                <a16:creationId xmlns:a16="http://schemas.microsoft.com/office/drawing/2014/main" id="{3DDB08E3-9FDB-88F7-1976-E2DE553228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48394" y="5681332"/>
            <a:ext cx="3488400" cy="1439657"/>
          </a:xfrm>
          <a:prstGeom prst="rect">
            <a:avLst/>
          </a:prstGeom>
        </p:spPr>
      </p:pic>
    </p:spTree>
    <p:extLst>
      <p:ext uri="{BB962C8B-B14F-4D97-AF65-F5344CB8AC3E}">
        <p14:creationId xmlns:p14="http://schemas.microsoft.com/office/powerpoint/2010/main" val="4651873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AFEB-B90F-1E79-7F46-F79DDED754E9}"/>
              </a:ext>
            </a:extLst>
          </p:cNvPr>
          <p:cNvSpPr>
            <a:spLocks noGrp="1"/>
          </p:cNvSpPr>
          <p:nvPr>
            <p:ph type="title"/>
          </p:nvPr>
        </p:nvSpPr>
        <p:spPr/>
        <p:txBody>
          <a:bodyPr/>
          <a:lstStyle/>
          <a:p>
            <a:r>
              <a:rPr lang="en-US" sz="7000" b="1" dirty="0">
                <a:solidFill>
                  <a:srgbClr val="4D182E"/>
                </a:solidFill>
                <a:latin typeface="+mj-lt"/>
              </a:rPr>
              <a:t>TOP performing Content</a:t>
            </a:r>
            <a:endParaRPr lang="en-US" sz="7000" dirty="0">
              <a:solidFill>
                <a:srgbClr val="4D182E"/>
              </a:solidFill>
            </a:endParaRPr>
          </a:p>
        </p:txBody>
      </p:sp>
      <p:sp>
        <p:nvSpPr>
          <p:cNvPr id="11" name="TextBox 10">
            <a:extLst>
              <a:ext uri="{FF2B5EF4-FFF2-40B4-BE49-F238E27FC236}">
                <a16:creationId xmlns:a16="http://schemas.microsoft.com/office/drawing/2014/main" id="{C63C24E7-E98D-102D-DDCD-D5F3039FFA2F}"/>
              </a:ext>
            </a:extLst>
          </p:cNvPr>
          <p:cNvSpPr txBox="1"/>
          <p:nvPr/>
        </p:nvSpPr>
        <p:spPr>
          <a:xfrm>
            <a:off x="3211290" y="8926973"/>
            <a:ext cx="2520280" cy="400110"/>
          </a:xfrm>
          <a:prstGeom prst="rect">
            <a:avLst/>
          </a:prstGeom>
          <a:noFill/>
        </p:spPr>
        <p:txBody>
          <a:bodyPr wrap="square" rtlCol="0">
            <a:spAutoFit/>
          </a:bodyPr>
          <a:lstStyle/>
          <a:p>
            <a:r>
              <a:rPr lang="en-US" b="1" dirty="0"/>
              <a:t>123 Clicks</a:t>
            </a:r>
          </a:p>
        </p:txBody>
      </p:sp>
      <p:sp>
        <p:nvSpPr>
          <p:cNvPr id="12" name="TextBox 11">
            <a:extLst>
              <a:ext uri="{FF2B5EF4-FFF2-40B4-BE49-F238E27FC236}">
                <a16:creationId xmlns:a16="http://schemas.microsoft.com/office/drawing/2014/main" id="{95599F47-5B87-7CE3-6AE9-C71B886C6C41}"/>
              </a:ext>
            </a:extLst>
          </p:cNvPr>
          <p:cNvSpPr txBox="1"/>
          <p:nvPr/>
        </p:nvSpPr>
        <p:spPr>
          <a:xfrm>
            <a:off x="15668674" y="10007093"/>
            <a:ext cx="2520280" cy="400110"/>
          </a:xfrm>
          <a:prstGeom prst="rect">
            <a:avLst/>
          </a:prstGeom>
          <a:noFill/>
        </p:spPr>
        <p:txBody>
          <a:bodyPr wrap="square" rtlCol="0">
            <a:spAutoFit/>
          </a:bodyPr>
          <a:lstStyle/>
          <a:p>
            <a:r>
              <a:rPr lang="en-US" b="1" dirty="0"/>
              <a:t>69 Clicks</a:t>
            </a:r>
          </a:p>
        </p:txBody>
      </p:sp>
      <p:sp>
        <p:nvSpPr>
          <p:cNvPr id="13" name="TextBox 12">
            <a:extLst>
              <a:ext uri="{FF2B5EF4-FFF2-40B4-BE49-F238E27FC236}">
                <a16:creationId xmlns:a16="http://schemas.microsoft.com/office/drawing/2014/main" id="{C4E2AE5E-5F5D-D2EF-3AB8-B067FF56770B}"/>
              </a:ext>
            </a:extLst>
          </p:cNvPr>
          <p:cNvSpPr txBox="1"/>
          <p:nvPr/>
        </p:nvSpPr>
        <p:spPr>
          <a:xfrm>
            <a:off x="9259962" y="8967043"/>
            <a:ext cx="2520280" cy="400110"/>
          </a:xfrm>
          <a:prstGeom prst="rect">
            <a:avLst/>
          </a:prstGeom>
          <a:noFill/>
        </p:spPr>
        <p:txBody>
          <a:bodyPr wrap="square" rtlCol="0">
            <a:spAutoFit/>
          </a:bodyPr>
          <a:lstStyle/>
          <a:p>
            <a:r>
              <a:rPr lang="en-US" b="1" dirty="0"/>
              <a:t>118 Clicks</a:t>
            </a:r>
          </a:p>
        </p:txBody>
      </p:sp>
      <p:pic>
        <p:nvPicPr>
          <p:cNvPr id="7" name="Picture 6" descr="A white and purple card with text and images&#10;&#10;AI-generated content may be incorrect.">
            <a:extLst>
              <a:ext uri="{FF2B5EF4-FFF2-40B4-BE49-F238E27FC236}">
                <a16:creationId xmlns:a16="http://schemas.microsoft.com/office/drawing/2014/main" id="{66E5C80F-80EE-63A9-398F-81B55F54CD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2080" y="3854475"/>
            <a:ext cx="6037200" cy="4679288"/>
          </a:xfrm>
          <a:prstGeom prst="rect">
            <a:avLst/>
          </a:prstGeom>
        </p:spPr>
      </p:pic>
      <p:pic>
        <p:nvPicPr>
          <p:cNvPr id="9" name="Picture 8" descr="A white and black sign with black text&#10;&#10;AI-generated content may be incorrect.">
            <a:extLst>
              <a:ext uri="{FF2B5EF4-FFF2-40B4-BE49-F238E27FC236}">
                <a16:creationId xmlns:a16="http://schemas.microsoft.com/office/drawing/2014/main" id="{E33E1E54-F744-871B-C092-CDC41A23CD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83953" y="3882799"/>
            <a:ext cx="6120000" cy="1865854"/>
          </a:xfrm>
          <a:prstGeom prst="rect">
            <a:avLst/>
          </a:prstGeom>
        </p:spPr>
      </p:pic>
      <p:pic>
        <p:nvPicPr>
          <p:cNvPr id="14" name="Picture 13" descr="A screenshot of a phone&#10;&#10;AI-generated content may be incorrect.">
            <a:extLst>
              <a:ext uri="{FF2B5EF4-FFF2-40B4-BE49-F238E27FC236}">
                <a16:creationId xmlns:a16="http://schemas.microsoft.com/office/drawing/2014/main" id="{7B085747-8F75-6DA3-03B3-32AAB2F0ACF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28626" y="3882799"/>
            <a:ext cx="5108400" cy="5762000"/>
          </a:xfrm>
          <a:prstGeom prst="rect">
            <a:avLst/>
          </a:prstGeom>
        </p:spPr>
      </p:pic>
    </p:spTree>
    <p:extLst>
      <p:ext uri="{BB962C8B-B14F-4D97-AF65-F5344CB8AC3E}">
        <p14:creationId xmlns:p14="http://schemas.microsoft.com/office/powerpoint/2010/main" val="19766357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BD59E-21D4-3627-DFDE-E7519595B0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B655D9-1448-E088-E020-96D93779FCC4}"/>
              </a:ext>
            </a:extLst>
          </p:cNvPr>
          <p:cNvSpPr>
            <a:spLocks noGrp="1"/>
          </p:cNvSpPr>
          <p:nvPr>
            <p:ph type="title"/>
          </p:nvPr>
        </p:nvSpPr>
        <p:spPr>
          <a:xfrm>
            <a:off x="619003" y="888406"/>
            <a:ext cx="19010112" cy="1885949"/>
          </a:xfrm>
        </p:spPr>
        <p:txBody>
          <a:bodyPr/>
          <a:lstStyle/>
          <a:p>
            <a:r>
              <a:rPr lang="en-US" sz="7000" b="1" dirty="0">
                <a:solidFill>
                  <a:srgbClr val="4D182E"/>
                </a:solidFill>
                <a:latin typeface="+mj-lt"/>
              </a:rPr>
              <a:t>Key insights for Monday memo</a:t>
            </a:r>
            <a:endParaRPr lang="en-US" sz="7000" dirty="0">
              <a:solidFill>
                <a:srgbClr val="4D182E"/>
              </a:solidFill>
            </a:endParaRPr>
          </a:p>
        </p:txBody>
      </p:sp>
      <p:graphicFrame>
        <p:nvGraphicFramePr>
          <p:cNvPr id="6" name="Diagram 5">
            <a:extLst>
              <a:ext uri="{FF2B5EF4-FFF2-40B4-BE49-F238E27FC236}">
                <a16:creationId xmlns:a16="http://schemas.microsoft.com/office/drawing/2014/main" id="{111B9006-F1D1-AB99-7204-4D855562FEF0}"/>
              </a:ext>
            </a:extLst>
          </p:cNvPr>
          <p:cNvGraphicFramePr/>
          <p:nvPr>
            <p:extLst>
              <p:ext uri="{D42A27DB-BD31-4B8C-83A1-F6EECF244321}">
                <p14:modId xmlns:p14="http://schemas.microsoft.com/office/powerpoint/2010/main" val="1785516550"/>
              </p:ext>
            </p:extLst>
          </p:nvPr>
        </p:nvGraphicFramePr>
        <p:xfrm>
          <a:off x="2995266" y="3134394"/>
          <a:ext cx="14329592" cy="72865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00309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9DDD9-34F2-5C07-712A-54E47DB54C51}"/>
              </a:ext>
            </a:extLst>
          </p:cNvPr>
          <p:cNvSpPr>
            <a:spLocks noGrp="1"/>
          </p:cNvSpPr>
          <p:nvPr>
            <p:ph type="title"/>
          </p:nvPr>
        </p:nvSpPr>
        <p:spPr>
          <a:xfrm>
            <a:off x="984251" y="473077"/>
            <a:ext cx="18094325" cy="1885949"/>
          </a:xfrm>
        </p:spPr>
        <p:txBody>
          <a:bodyPr anchor="ctr">
            <a:normAutofit/>
          </a:bodyPr>
          <a:lstStyle/>
          <a:p>
            <a:r>
              <a:rPr lang="en-US" b="1" dirty="0"/>
              <a:t>Member Quotes</a:t>
            </a:r>
          </a:p>
        </p:txBody>
      </p:sp>
      <p:graphicFrame>
        <p:nvGraphicFramePr>
          <p:cNvPr id="3" name="Table 2">
            <a:extLst>
              <a:ext uri="{FF2B5EF4-FFF2-40B4-BE49-F238E27FC236}">
                <a16:creationId xmlns:a16="http://schemas.microsoft.com/office/drawing/2014/main" id="{2980305D-3E8E-BA9A-8CE8-C9E7753FBF09}"/>
              </a:ext>
            </a:extLst>
          </p:cNvPr>
          <p:cNvGraphicFramePr>
            <a:graphicFrameLocks noGrp="1"/>
          </p:cNvGraphicFramePr>
          <p:nvPr>
            <p:extLst>
              <p:ext uri="{D42A27DB-BD31-4B8C-83A1-F6EECF244321}">
                <p14:modId xmlns:p14="http://schemas.microsoft.com/office/powerpoint/2010/main" val="4235946756"/>
              </p:ext>
            </p:extLst>
          </p:nvPr>
        </p:nvGraphicFramePr>
        <p:xfrm>
          <a:off x="1987154" y="2677249"/>
          <a:ext cx="16057784" cy="2413518"/>
        </p:xfrm>
        <a:graphic>
          <a:graphicData uri="http://schemas.openxmlformats.org/drawingml/2006/table">
            <a:tbl>
              <a:tblPr>
                <a:tableStyleId>{5C22544A-7EE6-4342-B048-85BDC9FD1C3A}</a:tableStyleId>
              </a:tblPr>
              <a:tblGrid>
                <a:gridCol w="16057784">
                  <a:extLst>
                    <a:ext uri="{9D8B030D-6E8A-4147-A177-3AD203B41FA5}">
                      <a16:colId xmlns:a16="http://schemas.microsoft.com/office/drawing/2014/main" val="2212601342"/>
                    </a:ext>
                  </a:extLst>
                </a:gridCol>
              </a:tblGrid>
              <a:tr h="414288">
                <a:tc>
                  <a:txBody>
                    <a:bodyPr/>
                    <a:lstStyle/>
                    <a:p>
                      <a:pPr algn="l" fontAlgn="b">
                        <a:buNone/>
                      </a:pPr>
                      <a:r>
                        <a:rPr lang="en-CA" sz="2000" b="1" i="0" u="none" strike="noStrike" dirty="0">
                          <a:solidFill>
                            <a:srgbClr val="000000"/>
                          </a:solidFill>
                          <a:effectLst/>
                          <a:latin typeface="Calibri" panose="020F0502020204030204" pitchFamily="34" charset="0"/>
                        </a:rPr>
                        <a:t>Re: Oct. 7 News Release: Amendments Clarify Code of Conduct for Elected Officials</a:t>
                      </a:r>
                    </a:p>
                  </a:txBody>
                  <a:tcPr marL="9525" marR="9525" marT="9525" marB="0" anchor="b"/>
                </a:tc>
                <a:extLst>
                  <a:ext uri="{0D108BD9-81ED-4DB2-BD59-A6C34878D82A}">
                    <a16:rowId xmlns:a16="http://schemas.microsoft.com/office/drawing/2014/main" val="3028729492"/>
                  </a:ext>
                </a:extLst>
              </a:tr>
              <a:tr h="414288">
                <a:tc>
                  <a:txBody>
                    <a:bodyPr/>
                    <a:lstStyle/>
                    <a:p>
                      <a:pPr algn="l" fontAlgn="b">
                        <a:buNone/>
                      </a:pPr>
                      <a:endParaRPr lang="en-CA"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15721363"/>
                  </a:ext>
                </a:extLst>
              </a:tr>
              <a:tr h="414288">
                <a:tc>
                  <a:txBody>
                    <a:bodyPr/>
                    <a:lstStyle/>
                    <a:p>
                      <a:pPr algn="l" fontAlgn="b">
                        <a:buNone/>
                      </a:pPr>
                      <a:r>
                        <a:rPr lang="en-CA" sz="2000" b="0" i="0" u="none" strike="noStrike" dirty="0">
                          <a:solidFill>
                            <a:srgbClr val="000000"/>
                          </a:solidFill>
                          <a:effectLst/>
                          <a:latin typeface="Calibri" panose="020F0502020204030204" pitchFamily="34" charset="0"/>
                        </a:rPr>
                        <a:t>Great change! - Councillor, Town of Kentville </a:t>
                      </a:r>
                    </a:p>
                  </a:txBody>
                  <a:tcPr marL="9525" marR="9525" marT="9525" marB="0" anchor="b"/>
                </a:tc>
                <a:extLst>
                  <a:ext uri="{0D108BD9-81ED-4DB2-BD59-A6C34878D82A}">
                    <a16:rowId xmlns:a16="http://schemas.microsoft.com/office/drawing/2014/main" val="2159592425"/>
                  </a:ext>
                </a:extLst>
              </a:tr>
              <a:tr h="342078">
                <a:tc>
                  <a:txBody>
                    <a:bodyPr/>
                    <a:lstStyle/>
                    <a:p>
                      <a:pPr algn="l" fontAlgn="b">
                        <a:buNone/>
                      </a:pPr>
                      <a:endParaRPr lang="en-CA"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48126155"/>
                  </a:ext>
                </a:extLst>
              </a:tr>
              <a:tr h="414288">
                <a:tc>
                  <a:txBody>
                    <a:bodyPr/>
                    <a:lstStyle/>
                    <a:p>
                      <a:pPr algn="l" fontAlgn="b">
                        <a:buNone/>
                      </a:pPr>
                      <a:r>
                        <a:rPr lang="en-CA" sz="2000" b="0" i="0" u="none" strike="noStrike" dirty="0">
                          <a:solidFill>
                            <a:srgbClr val="000000"/>
                          </a:solidFill>
                          <a:effectLst/>
                          <a:latin typeface="Calibri" panose="020F0502020204030204" pitchFamily="34" charset="0"/>
                        </a:rPr>
                        <a:t>Thank you very much for the update and explanation. I think this was a wise move. - Mayor, Town of Kentville </a:t>
                      </a:r>
                    </a:p>
                  </a:txBody>
                  <a:tcPr marL="9525" marR="9525" marT="9525" marB="0" anchor="b"/>
                </a:tc>
                <a:extLst>
                  <a:ext uri="{0D108BD9-81ED-4DB2-BD59-A6C34878D82A}">
                    <a16:rowId xmlns:a16="http://schemas.microsoft.com/office/drawing/2014/main" val="1216764237"/>
                  </a:ext>
                </a:extLst>
              </a:tr>
              <a:tr h="414288">
                <a:tc>
                  <a:txBody>
                    <a:bodyPr/>
                    <a:lstStyle/>
                    <a:p>
                      <a:pPr algn="l" fontAlgn="b">
                        <a:buNone/>
                      </a:pPr>
                      <a:endParaRPr lang="en-CA"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53798808"/>
                  </a:ext>
                </a:extLst>
              </a:tr>
            </a:tbl>
          </a:graphicData>
        </a:graphic>
      </p:graphicFrame>
    </p:spTree>
    <p:extLst>
      <p:ext uri="{BB962C8B-B14F-4D97-AF65-F5344CB8AC3E}">
        <p14:creationId xmlns:p14="http://schemas.microsoft.com/office/powerpoint/2010/main" val="42076211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61B89-4FA1-270E-BCF9-F1300B94EB3E}"/>
              </a:ext>
            </a:extLst>
          </p:cNvPr>
          <p:cNvSpPr>
            <a:spLocks noGrp="1"/>
          </p:cNvSpPr>
          <p:nvPr>
            <p:ph type="title"/>
          </p:nvPr>
        </p:nvSpPr>
        <p:spPr/>
        <p:txBody>
          <a:bodyPr/>
          <a:lstStyle/>
          <a:p>
            <a:r>
              <a:rPr lang="en-US" b="1" dirty="0"/>
              <a:t>SCCF UPDATE</a:t>
            </a:r>
          </a:p>
        </p:txBody>
      </p:sp>
    </p:spTree>
    <p:extLst>
      <p:ext uri="{BB962C8B-B14F-4D97-AF65-F5344CB8AC3E}">
        <p14:creationId xmlns:p14="http://schemas.microsoft.com/office/powerpoint/2010/main" val="22891194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76C5F-BC58-1F49-F187-953E82E281D8}"/>
              </a:ext>
            </a:extLst>
          </p:cNvPr>
          <p:cNvSpPr>
            <a:spLocks noGrp="1"/>
          </p:cNvSpPr>
          <p:nvPr>
            <p:ph type="title"/>
          </p:nvPr>
        </p:nvSpPr>
        <p:spPr>
          <a:xfrm>
            <a:off x="984251" y="473078"/>
            <a:ext cx="18094325" cy="1149149"/>
          </a:xfrm>
        </p:spPr>
        <p:txBody>
          <a:bodyPr/>
          <a:lstStyle/>
          <a:p>
            <a:r>
              <a:rPr lang="en-US" sz="7000" b="1" dirty="0">
                <a:latin typeface="+mj-lt"/>
              </a:rPr>
              <a:t>SCCF Website UPDATE</a:t>
            </a:r>
          </a:p>
        </p:txBody>
      </p:sp>
      <p:sp>
        <p:nvSpPr>
          <p:cNvPr id="3" name="TextBox 2">
            <a:extLst>
              <a:ext uri="{FF2B5EF4-FFF2-40B4-BE49-F238E27FC236}">
                <a16:creationId xmlns:a16="http://schemas.microsoft.com/office/drawing/2014/main" id="{4B6D646E-3AFA-DA8C-1EE3-E4068D51CFB7}"/>
              </a:ext>
            </a:extLst>
          </p:cNvPr>
          <p:cNvSpPr txBox="1"/>
          <p:nvPr/>
        </p:nvSpPr>
        <p:spPr>
          <a:xfrm>
            <a:off x="3859362" y="2630339"/>
            <a:ext cx="12201545" cy="830997"/>
          </a:xfrm>
          <a:prstGeom prst="rect">
            <a:avLst/>
          </a:prstGeom>
          <a:noFill/>
        </p:spPr>
        <p:txBody>
          <a:bodyPr wrap="none" rtlCol="0">
            <a:spAutoFit/>
          </a:bodyPr>
          <a:lstStyle/>
          <a:p>
            <a:r>
              <a:rPr lang="en-US" sz="4800" b="1" dirty="0">
                <a:solidFill>
                  <a:srgbClr val="1D4D5D"/>
                </a:solidFill>
              </a:rPr>
              <a:t>Quarterly Overview: October – December 2025</a:t>
            </a:r>
          </a:p>
        </p:txBody>
      </p:sp>
      <p:sp>
        <p:nvSpPr>
          <p:cNvPr id="4" name="TextBox 3">
            <a:extLst>
              <a:ext uri="{FF2B5EF4-FFF2-40B4-BE49-F238E27FC236}">
                <a16:creationId xmlns:a16="http://schemas.microsoft.com/office/drawing/2014/main" id="{CB83516C-066C-295C-767B-9428F07BBC3A}"/>
              </a:ext>
            </a:extLst>
          </p:cNvPr>
          <p:cNvSpPr txBox="1"/>
          <p:nvPr/>
        </p:nvSpPr>
        <p:spPr>
          <a:xfrm>
            <a:off x="1080603" y="6086723"/>
            <a:ext cx="5603329" cy="1938992"/>
          </a:xfrm>
          <a:prstGeom prst="rect">
            <a:avLst/>
          </a:prstGeom>
          <a:noFill/>
        </p:spPr>
        <p:txBody>
          <a:bodyPr wrap="none" rtlCol="0">
            <a:spAutoFit/>
          </a:bodyPr>
          <a:lstStyle/>
          <a:p>
            <a:pPr algn="ctr"/>
            <a:r>
              <a:rPr lang="en-US" sz="3200" b="1" dirty="0"/>
              <a:t>1,951 (+57%)</a:t>
            </a:r>
          </a:p>
          <a:p>
            <a:pPr algn="ctr"/>
            <a:r>
              <a:rPr lang="en-US" sz="3200" b="1" dirty="0"/>
              <a:t>Total Unique Users</a:t>
            </a:r>
          </a:p>
          <a:p>
            <a:pPr algn="ctr"/>
            <a:r>
              <a:rPr lang="en-US" sz="2800" dirty="0"/>
              <a:t>Active users engaging with the SCCF</a:t>
            </a:r>
          </a:p>
          <a:p>
            <a:pPr algn="ctr"/>
            <a:r>
              <a:rPr lang="en-US" sz="2800" dirty="0"/>
              <a:t>website over the three-month period</a:t>
            </a:r>
          </a:p>
        </p:txBody>
      </p:sp>
      <p:sp>
        <p:nvSpPr>
          <p:cNvPr id="6" name="TextBox 5">
            <a:extLst>
              <a:ext uri="{FF2B5EF4-FFF2-40B4-BE49-F238E27FC236}">
                <a16:creationId xmlns:a16="http://schemas.microsoft.com/office/drawing/2014/main" id="{2ED7E864-14F2-62CB-EEB8-5487B5FFFF3F}"/>
              </a:ext>
            </a:extLst>
          </p:cNvPr>
          <p:cNvSpPr txBox="1"/>
          <p:nvPr/>
        </p:nvSpPr>
        <p:spPr>
          <a:xfrm>
            <a:off x="7590213" y="6086723"/>
            <a:ext cx="5225020" cy="1938992"/>
          </a:xfrm>
          <a:prstGeom prst="rect">
            <a:avLst/>
          </a:prstGeom>
          <a:noFill/>
        </p:spPr>
        <p:txBody>
          <a:bodyPr wrap="none" rtlCol="0">
            <a:spAutoFit/>
          </a:bodyPr>
          <a:lstStyle/>
          <a:p>
            <a:pPr algn="ctr"/>
            <a:r>
              <a:rPr lang="en-US" sz="3200" b="1" dirty="0"/>
              <a:t>2,402</a:t>
            </a:r>
          </a:p>
          <a:p>
            <a:pPr algn="ctr"/>
            <a:r>
              <a:rPr lang="en-US" sz="3200" b="1" dirty="0"/>
              <a:t>Total Sessions</a:t>
            </a:r>
          </a:p>
          <a:p>
            <a:pPr algn="ctr"/>
            <a:r>
              <a:rPr lang="en-US" sz="2800" dirty="0"/>
              <a:t>Combined traffic from direct visits,</a:t>
            </a:r>
          </a:p>
          <a:p>
            <a:pPr algn="ctr"/>
            <a:r>
              <a:rPr lang="en-US" sz="2800" dirty="0"/>
              <a:t>organic search, and referrals</a:t>
            </a:r>
          </a:p>
        </p:txBody>
      </p:sp>
      <p:sp>
        <p:nvSpPr>
          <p:cNvPr id="7" name="TextBox 6">
            <a:extLst>
              <a:ext uri="{FF2B5EF4-FFF2-40B4-BE49-F238E27FC236}">
                <a16:creationId xmlns:a16="http://schemas.microsoft.com/office/drawing/2014/main" id="{48CCA1BB-9712-7921-1BF3-CFB9918A4FEE}"/>
              </a:ext>
            </a:extLst>
          </p:cNvPr>
          <p:cNvSpPr txBox="1"/>
          <p:nvPr/>
        </p:nvSpPr>
        <p:spPr>
          <a:xfrm>
            <a:off x="14394385" y="6086723"/>
            <a:ext cx="4290084" cy="1938992"/>
          </a:xfrm>
          <a:prstGeom prst="rect">
            <a:avLst/>
          </a:prstGeom>
          <a:noFill/>
        </p:spPr>
        <p:txBody>
          <a:bodyPr wrap="none" rtlCol="0">
            <a:spAutoFit/>
          </a:bodyPr>
          <a:lstStyle/>
          <a:p>
            <a:pPr algn="ctr"/>
            <a:r>
              <a:rPr lang="en-US" sz="3200" b="1" dirty="0"/>
              <a:t>2,947</a:t>
            </a:r>
          </a:p>
          <a:p>
            <a:pPr algn="ctr"/>
            <a:r>
              <a:rPr lang="en-US" sz="3200" b="1" dirty="0"/>
              <a:t>Page Views</a:t>
            </a:r>
          </a:p>
          <a:p>
            <a:pPr algn="ctr"/>
            <a:r>
              <a:rPr lang="en-US" sz="2800" dirty="0"/>
              <a:t>Cumulative views across the</a:t>
            </a:r>
          </a:p>
          <a:p>
            <a:pPr algn="ctr"/>
            <a:r>
              <a:rPr lang="en-US" sz="2800" dirty="0"/>
              <a:t>most popular pages</a:t>
            </a:r>
          </a:p>
        </p:txBody>
      </p:sp>
    </p:spTree>
    <p:extLst>
      <p:ext uri="{BB962C8B-B14F-4D97-AF65-F5344CB8AC3E}">
        <p14:creationId xmlns:p14="http://schemas.microsoft.com/office/powerpoint/2010/main" val="23055367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48A2DF-A0E5-06C6-678D-4B2C1FEAD1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D5C09B-687A-2EA1-2863-67187173B69B}"/>
              </a:ext>
            </a:extLst>
          </p:cNvPr>
          <p:cNvSpPr>
            <a:spLocks noGrp="1"/>
          </p:cNvSpPr>
          <p:nvPr>
            <p:ph type="title"/>
          </p:nvPr>
        </p:nvSpPr>
        <p:spPr>
          <a:xfrm>
            <a:off x="984251" y="473078"/>
            <a:ext cx="18094325" cy="1149149"/>
          </a:xfrm>
        </p:spPr>
        <p:txBody>
          <a:bodyPr/>
          <a:lstStyle/>
          <a:p>
            <a:r>
              <a:rPr lang="en-US" sz="7000" b="1" dirty="0">
                <a:latin typeface="+mj-lt"/>
              </a:rPr>
              <a:t>SCCF Website UPDATE</a:t>
            </a:r>
          </a:p>
        </p:txBody>
      </p:sp>
      <p:sp>
        <p:nvSpPr>
          <p:cNvPr id="3" name="TextBox 2">
            <a:extLst>
              <a:ext uri="{FF2B5EF4-FFF2-40B4-BE49-F238E27FC236}">
                <a16:creationId xmlns:a16="http://schemas.microsoft.com/office/drawing/2014/main" id="{70D7CF17-FEE2-C9B3-7901-B854D8785CE4}"/>
              </a:ext>
            </a:extLst>
          </p:cNvPr>
          <p:cNvSpPr txBox="1"/>
          <p:nvPr/>
        </p:nvSpPr>
        <p:spPr>
          <a:xfrm>
            <a:off x="1339082" y="2918371"/>
            <a:ext cx="5120761" cy="707886"/>
          </a:xfrm>
          <a:prstGeom prst="rect">
            <a:avLst/>
          </a:prstGeom>
          <a:noFill/>
        </p:spPr>
        <p:txBody>
          <a:bodyPr wrap="none" rtlCol="0">
            <a:spAutoFit/>
          </a:bodyPr>
          <a:lstStyle/>
          <a:p>
            <a:r>
              <a:rPr lang="en-US" sz="4000" b="1" dirty="0">
                <a:solidFill>
                  <a:srgbClr val="1D4D5D"/>
                </a:solidFill>
              </a:rPr>
              <a:t>Traffic Sources Analysis</a:t>
            </a:r>
            <a:endParaRPr lang="en-US" sz="4000" dirty="0">
              <a:solidFill>
                <a:srgbClr val="1D4D5D"/>
              </a:solidFill>
            </a:endParaRPr>
          </a:p>
        </p:txBody>
      </p:sp>
      <p:pic>
        <p:nvPicPr>
          <p:cNvPr id="6" name="Picture 5" descr="A pie chart with numbers and text&#10;&#10;AI-generated content may be incorrect.">
            <a:extLst>
              <a:ext uri="{FF2B5EF4-FFF2-40B4-BE49-F238E27FC236}">
                <a16:creationId xmlns:a16="http://schemas.microsoft.com/office/drawing/2014/main" id="{7D6542BB-5CC2-D683-10D1-DBE3AE66ED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383" y="4214515"/>
            <a:ext cx="8889171" cy="5731627"/>
          </a:xfrm>
          <a:prstGeom prst="rect">
            <a:avLst/>
          </a:prstGeom>
        </p:spPr>
      </p:pic>
      <p:sp>
        <p:nvSpPr>
          <p:cNvPr id="8" name="TextBox 7">
            <a:extLst>
              <a:ext uri="{FF2B5EF4-FFF2-40B4-BE49-F238E27FC236}">
                <a16:creationId xmlns:a16="http://schemas.microsoft.com/office/drawing/2014/main" id="{E014ED70-4EA2-5076-14C8-103BDBE1F61B}"/>
              </a:ext>
            </a:extLst>
          </p:cNvPr>
          <p:cNvSpPr txBox="1"/>
          <p:nvPr/>
        </p:nvSpPr>
        <p:spPr>
          <a:xfrm>
            <a:off x="10916146" y="3210452"/>
            <a:ext cx="7992888" cy="6801862"/>
          </a:xfrm>
          <a:prstGeom prst="rect">
            <a:avLst/>
          </a:prstGeom>
          <a:noFill/>
        </p:spPr>
        <p:txBody>
          <a:bodyPr wrap="square" rtlCol="0">
            <a:spAutoFit/>
          </a:bodyPr>
          <a:lstStyle/>
          <a:p>
            <a:r>
              <a:rPr lang="en-CA" sz="3000" b="1" dirty="0">
                <a:solidFill>
                  <a:srgbClr val="1D4D5D"/>
                </a:solidFill>
              </a:rPr>
              <a:t>Key Insights</a:t>
            </a:r>
          </a:p>
          <a:p>
            <a:pPr marL="342900" lvl="0" indent="-342900">
              <a:buFont typeface="Arial" panose="020B0604020202020204" pitchFamily="34" charset="0"/>
              <a:buChar char="•"/>
            </a:pPr>
            <a:r>
              <a:rPr lang="en-CA" sz="2400" b="1" dirty="0"/>
              <a:t>Direct sessions up sharply (+87%)</a:t>
            </a:r>
            <a:br>
              <a:rPr lang="en-CA" sz="2400" dirty="0"/>
            </a:br>
            <a:r>
              <a:rPr lang="en-CA" sz="2400" dirty="0"/>
              <a:t>Likely from owned channels without UTM tagging (email/newsletters, PDFs) and dark social (untracked shares, messaging apps). Offline touchpoints (print, events) could also be contributing.</a:t>
            </a:r>
          </a:p>
          <a:p>
            <a:pPr marL="342900" lvl="0" indent="-342900">
              <a:buFont typeface="Arial" panose="020B0604020202020204" pitchFamily="34" charset="0"/>
              <a:buChar char="•"/>
            </a:pPr>
            <a:r>
              <a:rPr lang="en-CA" sz="2400" b="1" dirty="0"/>
              <a:t>Organic search up slightly (+7%)</a:t>
            </a:r>
            <a:br>
              <a:rPr lang="en-CA" sz="2400" dirty="0"/>
            </a:br>
            <a:r>
              <a:rPr lang="en-CA" sz="2400" dirty="0"/>
              <a:t>Helpful, but below the Direct trend—suggests SEO discoverability (and/or content freshness around grants) is the next lever.</a:t>
            </a:r>
          </a:p>
          <a:p>
            <a:pPr marL="342900" lvl="0" indent="-342900">
              <a:buFont typeface="Arial" panose="020B0604020202020204" pitchFamily="34" charset="0"/>
              <a:buChar char="•"/>
            </a:pPr>
            <a:r>
              <a:rPr lang="en-CA" sz="2400" b="1" dirty="0"/>
              <a:t>Referral down (–19%)</a:t>
            </a:r>
            <a:br>
              <a:rPr lang="en-CA" sz="2400" dirty="0"/>
            </a:br>
            <a:r>
              <a:rPr lang="en-CA" sz="2400" dirty="0"/>
              <a:t>Fewer media mentions or partner links, or stale/broken referrals. Quick backlink hygiene could recover this.</a:t>
            </a:r>
          </a:p>
          <a:p>
            <a:pPr marL="342900" lvl="0" indent="-342900">
              <a:buFont typeface="Arial" panose="020B0604020202020204" pitchFamily="34" charset="0"/>
              <a:buChar char="•"/>
            </a:pPr>
            <a:r>
              <a:rPr lang="en-CA" sz="2400" b="1" dirty="0"/>
              <a:t>Engagement skew toward outcomes over instructions</a:t>
            </a:r>
            <a:br>
              <a:rPr lang="en-CA" sz="2400" dirty="0"/>
            </a:br>
            <a:r>
              <a:rPr lang="en-CA" sz="2400" dirty="0"/>
              <a:t>Successful applicants (+31%) outpaced Funding (–13%) and How to apply (–11%). Visitors are drawn to proof and outcomes but may not be seamlessly progressing into the application path.</a:t>
            </a:r>
          </a:p>
        </p:txBody>
      </p:sp>
    </p:spTree>
    <p:extLst>
      <p:ext uri="{BB962C8B-B14F-4D97-AF65-F5344CB8AC3E}">
        <p14:creationId xmlns:p14="http://schemas.microsoft.com/office/powerpoint/2010/main" val="788732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54C6D-8CCC-8FB3-D54F-B9EC459E34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278462-0830-47C1-1E8F-13471B94B633}"/>
              </a:ext>
            </a:extLst>
          </p:cNvPr>
          <p:cNvSpPr>
            <a:spLocks noGrp="1"/>
          </p:cNvSpPr>
          <p:nvPr>
            <p:ph type="title"/>
          </p:nvPr>
        </p:nvSpPr>
        <p:spPr>
          <a:xfrm>
            <a:off x="984251" y="473078"/>
            <a:ext cx="18094325" cy="1149149"/>
          </a:xfrm>
        </p:spPr>
        <p:txBody>
          <a:bodyPr/>
          <a:lstStyle/>
          <a:p>
            <a:r>
              <a:rPr lang="en-US" sz="7000" b="1" dirty="0">
                <a:latin typeface="+mj-lt"/>
              </a:rPr>
              <a:t>SCCF Website UPDATE</a:t>
            </a:r>
          </a:p>
        </p:txBody>
      </p:sp>
      <p:pic>
        <p:nvPicPr>
          <p:cNvPr id="4" name="Picture 3" descr="A graph with blue bars&#10;&#10;AI-generated content may be incorrect.">
            <a:extLst>
              <a:ext uri="{FF2B5EF4-FFF2-40B4-BE49-F238E27FC236}">
                <a16:creationId xmlns:a16="http://schemas.microsoft.com/office/drawing/2014/main" id="{FA1EA653-3921-8A6B-E739-34057757C9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3138" y="2774355"/>
            <a:ext cx="15854400" cy="7199747"/>
          </a:xfrm>
          <a:prstGeom prst="rect">
            <a:avLst/>
          </a:prstGeom>
        </p:spPr>
      </p:pic>
    </p:spTree>
    <p:extLst>
      <p:ext uri="{BB962C8B-B14F-4D97-AF65-F5344CB8AC3E}">
        <p14:creationId xmlns:p14="http://schemas.microsoft.com/office/powerpoint/2010/main" val="2137488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0B421-DC89-5A95-FD26-FB973FF7E9CD}"/>
              </a:ext>
            </a:extLst>
          </p:cNvPr>
          <p:cNvSpPr>
            <a:spLocks noGrp="1"/>
          </p:cNvSpPr>
          <p:nvPr>
            <p:ph type="title"/>
          </p:nvPr>
        </p:nvSpPr>
        <p:spPr/>
        <p:txBody>
          <a:bodyPr>
            <a:normAutofit/>
          </a:bodyPr>
          <a:lstStyle/>
          <a:p>
            <a:r>
              <a:rPr lang="en-US" sz="9000" b="1" dirty="0">
                <a:latin typeface="+mj-lt"/>
              </a:rPr>
              <a:t>SOCIAL CHANNELS</a:t>
            </a:r>
          </a:p>
        </p:txBody>
      </p:sp>
    </p:spTree>
    <p:extLst>
      <p:ext uri="{BB962C8B-B14F-4D97-AF65-F5344CB8AC3E}">
        <p14:creationId xmlns:p14="http://schemas.microsoft.com/office/powerpoint/2010/main" val="672899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618D7-15F8-0F80-8FFF-BBE139C4724C}"/>
              </a:ext>
            </a:extLst>
          </p:cNvPr>
          <p:cNvSpPr>
            <a:spLocks noGrp="1"/>
          </p:cNvSpPr>
          <p:nvPr>
            <p:ph type="title"/>
          </p:nvPr>
        </p:nvSpPr>
        <p:spPr/>
        <p:txBody>
          <a:bodyPr/>
          <a:lstStyle/>
          <a:p>
            <a:r>
              <a:rPr lang="en-CA" b="1" dirty="0"/>
              <a:t>Project Announcements</a:t>
            </a:r>
            <a:endParaRPr lang="en-US" dirty="0"/>
          </a:p>
        </p:txBody>
      </p:sp>
      <p:graphicFrame>
        <p:nvGraphicFramePr>
          <p:cNvPr id="14" name="Table 13">
            <a:extLst>
              <a:ext uri="{FF2B5EF4-FFF2-40B4-BE49-F238E27FC236}">
                <a16:creationId xmlns:a16="http://schemas.microsoft.com/office/drawing/2014/main" id="{7CCA1E3C-E709-DFA6-861C-A1226B0DBC09}"/>
              </a:ext>
            </a:extLst>
          </p:cNvPr>
          <p:cNvGraphicFramePr>
            <a:graphicFrameLocks noGrp="1"/>
          </p:cNvGraphicFramePr>
          <p:nvPr>
            <p:extLst>
              <p:ext uri="{D42A27DB-BD31-4B8C-83A1-F6EECF244321}">
                <p14:modId xmlns:p14="http://schemas.microsoft.com/office/powerpoint/2010/main" val="2611583063"/>
              </p:ext>
            </p:extLst>
          </p:nvPr>
        </p:nvGraphicFramePr>
        <p:xfrm>
          <a:off x="1987154" y="2677249"/>
          <a:ext cx="16057784" cy="986222"/>
        </p:xfrm>
        <a:graphic>
          <a:graphicData uri="http://schemas.openxmlformats.org/drawingml/2006/table">
            <a:tbl>
              <a:tblPr>
                <a:tableStyleId>{5C22544A-7EE6-4342-B048-85BDC9FD1C3A}</a:tableStyleId>
              </a:tblPr>
              <a:tblGrid>
                <a:gridCol w="16057784">
                  <a:extLst>
                    <a:ext uri="{9D8B030D-6E8A-4147-A177-3AD203B41FA5}">
                      <a16:colId xmlns:a16="http://schemas.microsoft.com/office/drawing/2014/main" val="2212601342"/>
                    </a:ext>
                  </a:extLst>
                </a:gridCol>
              </a:tblGrid>
              <a:tr h="655332">
                <a:tc>
                  <a:txBody>
                    <a:bodyPr/>
                    <a:lstStyle/>
                    <a:p>
                      <a:pPr rtl="0"/>
                      <a:r>
                        <a:rPr lang="en-CA" sz="2800" b="1" i="0" u="none" strike="noStrike" kern="1200" dirty="0">
                          <a:solidFill>
                            <a:schemeClr val="dk1"/>
                          </a:solidFill>
                          <a:effectLst/>
                          <a:latin typeface="+mn-lt"/>
                          <a:ea typeface="+mn-ea"/>
                          <a:cs typeface="+mn-cs"/>
                        </a:rPr>
                        <a:t>November 17: </a:t>
                      </a:r>
                      <a:r>
                        <a:rPr lang="en-CA" sz="2800" b="1" kern="1200" dirty="0">
                          <a:solidFill>
                            <a:schemeClr val="dk1"/>
                          </a:solidFill>
                          <a:effectLst/>
                          <a:latin typeface="+mn-lt"/>
                          <a:ea typeface="+mn-ea"/>
                          <a:cs typeface="+mn-cs"/>
                        </a:rPr>
                        <a:t>Société historique acadienne de la Baie Sainte-Marie</a:t>
                      </a:r>
                      <a:r>
                        <a:rPr lang="en-CA" sz="2800" b="1" dirty="0">
                          <a:effectLst/>
                        </a:rPr>
                        <a:t> </a:t>
                      </a:r>
                      <a:endParaRPr lang="en-CA" sz="2800" b="1" i="0" u="none" strike="noStrike" kern="1200" dirty="0">
                        <a:solidFill>
                          <a:schemeClr val="dk1"/>
                        </a:solidFill>
                        <a:effectLst/>
                        <a:latin typeface="+mn-lt"/>
                        <a:ea typeface="+mn-ea"/>
                        <a:cs typeface="+mn-cs"/>
                      </a:endParaRPr>
                    </a:p>
                  </a:txBody>
                  <a:tcPr marL="5406" marR="5406" marT="5406" marB="0" anchor="b"/>
                </a:tc>
                <a:extLst>
                  <a:ext uri="{0D108BD9-81ED-4DB2-BD59-A6C34878D82A}">
                    <a16:rowId xmlns:a16="http://schemas.microsoft.com/office/drawing/2014/main" val="3028729492"/>
                  </a:ext>
                </a:extLst>
              </a:tr>
              <a:tr h="330890">
                <a:tc>
                  <a:txBody>
                    <a:bodyPr/>
                    <a:lstStyle/>
                    <a:p>
                      <a:pPr rtl="0"/>
                      <a:endParaRPr lang="en-CA" sz="2000" b="0" i="0" u="none" strike="noStrike" kern="1200" dirty="0">
                        <a:solidFill>
                          <a:schemeClr val="dk1"/>
                        </a:solidFill>
                        <a:effectLst/>
                        <a:latin typeface="+mn-lt"/>
                        <a:ea typeface="+mn-ea"/>
                        <a:cs typeface="+mn-cs"/>
                      </a:endParaRPr>
                    </a:p>
                  </a:txBody>
                  <a:tcPr marL="5406" marR="5406" marT="5406" marB="0" anchor="b"/>
                </a:tc>
                <a:extLst>
                  <a:ext uri="{0D108BD9-81ED-4DB2-BD59-A6C34878D82A}">
                    <a16:rowId xmlns:a16="http://schemas.microsoft.com/office/drawing/2014/main" val="2802361677"/>
                  </a:ext>
                </a:extLst>
              </a:tr>
            </a:tbl>
          </a:graphicData>
        </a:graphic>
      </p:graphicFrame>
    </p:spTree>
    <p:extLst>
      <p:ext uri="{BB962C8B-B14F-4D97-AF65-F5344CB8AC3E}">
        <p14:creationId xmlns:p14="http://schemas.microsoft.com/office/powerpoint/2010/main" val="2997486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F3383-AB87-F4EB-934E-508C0BC53438}"/>
              </a:ext>
            </a:extLst>
          </p:cNvPr>
          <p:cNvSpPr>
            <a:spLocks noGrp="1"/>
          </p:cNvSpPr>
          <p:nvPr>
            <p:ph type="title"/>
          </p:nvPr>
        </p:nvSpPr>
        <p:spPr>
          <a:xfrm>
            <a:off x="1004887" y="470099"/>
            <a:ext cx="18094325" cy="1885949"/>
          </a:xfrm>
        </p:spPr>
        <p:txBody>
          <a:bodyPr/>
          <a:lstStyle/>
          <a:p>
            <a:r>
              <a:rPr lang="en-CA" b="1" kern="100" dirty="0">
                <a:effectLst/>
                <a:latin typeface="+mj-lt"/>
                <a:ea typeface="Aptos" panose="020B0004020202020204" pitchFamily="34" charset="0"/>
                <a:cs typeface="Times New Roman" panose="02020603050405020304" pitchFamily="18" charset="0"/>
              </a:rPr>
              <a:t>Social Media Definitions</a:t>
            </a:r>
            <a:endParaRPr lang="en-US" dirty="0">
              <a:latin typeface="+mj-lt"/>
            </a:endParaRPr>
          </a:p>
        </p:txBody>
      </p:sp>
      <p:sp>
        <p:nvSpPr>
          <p:cNvPr id="6" name="TextBox 5">
            <a:extLst>
              <a:ext uri="{FF2B5EF4-FFF2-40B4-BE49-F238E27FC236}">
                <a16:creationId xmlns:a16="http://schemas.microsoft.com/office/drawing/2014/main" id="{8D704D75-B442-5B26-A3B4-4D9A8CB409BA}"/>
              </a:ext>
            </a:extLst>
          </p:cNvPr>
          <p:cNvSpPr txBox="1"/>
          <p:nvPr/>
        </p:nvSpPr>
        <p:spPr>
          <a:xfrm>
            <a:off x="1195066" y="2712209"/>
            <a:ext cx="17904146" cy="7940635"/>
          </a:xfrm>
          <a:prstGeom prst="rect">
            <a:avLst/>
          </a:prstGeom>
          <a:noFill/>
        </p:spPr>
        <p:txBody>
          <a:bodyPr wrap="square" rtlCol="0">
            <a:spAutoFit/>
          </a:bodyPr>
          <a:lstStyle/>
          <a:p>
            <a:r>
              <a:rPr lang="en-CA" sz="3000" kern="100" dirty="0">
                <a:effectLst/>
                <a:ea typeface="Aptos" panose="020B0004020202020204" pitchFamily="34" charset="0"/>
                <a:cs typeface="Times New Roman" panose="02020603050405020304" pitchFamily="18" charset="0"/>
              </a:rPr>
              <a:t>Commonly used terms in Social Media Content Analysis:</a:t>
            </a:r>
          </a:p>
          <a:p>
            <a:br>
              <a:rPr lang="en-CA" sz="3000" kern="100" dirty="0">
                <a:effectLst/>
                <a:ea typeface="Aptos" panose="020B0004020202020204" pitchFamily="34" charset="0"/>
                <a:cs typeface="Times New Roman" panose="02020603050405020304" pitchFamily="18" charset="0"/>
              </a:rPr>
            </a:br>
            <a:r>
              <a:rPr lang="en-CA" sz="3000" b="1" kern="100" dirty="0">
                <a:effectLst/>
                <a:ea typeface="Aptos" panose="020B0004020202020204" pitchFamily="34" charset="0"/>
                <a:cs typeface="Times New Roman" panose="02020603050405020304" pitchFamily="18" charset="0"/>
              </a:rPr>
              <a:t>Clicks:</a:t>
            </a:r>
            <a:r>
              <a:rPr lang="en-CA" sz="3000" kern="100" dirty="0">
                <a:effectLst/>
                <a:ea typeface="Aptos" panose="020B0004020202020204" pitchFamily="34" charset="0"/>
                <a:cs typeface="Times New Roman" panose="02020603050405020304" pitchFamily="18" charset="0"/>
              </a:rPr>
              <a:t> refer to the total number of times users clicked on any clickable element in your content. This includes not just links but also buttons, images, or other interactive features within the post. It gives a broader view of how often people are interacting with your content beyond just link clicks.</a:t>
            </a: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Reactions: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responses users give to a post, such as likes, loves, laughs, or other emoji reactions. This metric shows how people feel about the content.</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Engagement Rate:</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percentage of people who interact with your content (e.g., likes, comments, shares, clicks) compared to the total number of people who saw it. It measures how engaging or effective your content is.</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Link Clicks: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number of times users clicked on a link in your post or content, leading them to another webpage or destination.</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Reach:</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total number of unique users who have seen your content at least once. It reflects how many different people your content is reaching.</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Content Interactions: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Any action users take on a post or piece of content, such as liking, commenting, sharing, or clicking. This measures overall activity or interaction with the content.</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Impressions: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total number of times your content was displayed or shown on a screen, regardless of whether it was clicked or interacted with. This counts repeat views by the same person.</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086526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2583E-4BA9-23FB-A4C6-3042E4B29548}"/>
              </a:ext>
            </a:extLst>
          </p:cNvPr>
          <p:cNvSpPr>
            <a:spLocks noGrp="1"/>
          </p:cNvSpPr>
          <p:nvPr>
            <p:ph type="title"/>
          </p:nvPr>
        </p:nvSpPr>
        <p:spPr>
          <a:xfrm>
            <a:off x="1004890" y="742429"/>
            <a:ext cx="18094325" cy="1239838"/>
          </a:xfrm>
        </p:spPr>
        <p:txBody>
          <a:bodyPr>
            <a:noAutofit/>
          </a:bodyPr>
          <a:lstStyle/>
          <a:p>
            <a:r>
              <a:rPr lang="en-US" dirty="0">
                <a:latin typeface="+mj-lt"/>
              </a:rPr>
              <a:t>linkedin</a:t>
            </a:r>
          </a:p>
        </p:txBody>
      </p:sp>
      <p:sp>
        <p:nvSpPr>
          <p:cNvPr id="23" name="TextBox 22">
            <a:extLst>
              <a:ext uri="{FF2B5EF4-FFF2-40B4-BE49-F238E27FC236}">
                <a16:creationId xmlns:a16="http://schemas.microsoft.com/office/drawing/2014/main" id="{D4944375-97DE-1A20-1EC8-57DFCD8D98FC}"/>
              </a:ext>
            </a:extLst>
          </p:cNvPr>
          <p:cNvSpPr txBox="1"/>
          <p:nvPr/>
        </p:nvSpPr>
        <p:spPr>
          <a:xfrm>
            <a:off x="13364418" y="2990379"/>
            <a:ext cx="5256584" cy="2000548"/>
          </a:xfrm>
          <a:prstGeom prst="rect">
            <a:avLst/>
          </a:prstGeom>
          <a:noFill/>
        </p:spPr>
        <p:txBody>
          <a:bodyPr wrap="square" rtlCol="0">
            <a:spAutoFit/>
          </a:bodyPr>
          <a:lstStyle/>
          <a:p>
            <a:r>
              <a:rPr lang="en-US" sz="2400" b="1" dirty="0"/>
              <a:t>Follower Growth – 6.09%</a:t>
            </a:r>
          </a:p>
          <a:p>
            <a:endParaRPr lang="en-US" dirty="0"/>
          </a:p>
          <a:p>
            <a:r>
              <a:rPr lang="en-US" dirty="0"/>
              <a:t>Oct. 1 – 1464</a:t>
            </a:r>
          </a:p>
          <a:p>
            <a:endParaRPr lang="en-US" dirty="0"/>
          </a:p>
          <a:p>
            <a:r>
              <a:rPr lang="en-US" dirty="0"/>
              <a:t>Dec. 31 – 1559</a:t>
            </a:r>
          </a:p>
          <a:p>
            <a:endParaRPr lang="en-US" dirty="0"/>
          </a:p>
        </p:txBody>
      </p:sp>
      <p:sp>
        <p:nvSpPr>
          <p:cNvPr id="6" name="TextBox 5">
            <a:extLst>
              <a:ext uri="{FF2B5EF4-FFF2-40B4-BE49-F238E27FC236}">
                <a16:creationId xmlns:a16="http://schemas.microsoft.com/office/drawing/2014/main" id="{2132CAF6-37C9-729A-1F50-6A77112340BB}"/>
              </a:ext>
            </a:extLst>
          </p:cNvPr>
          <p:cNvSpPr txBox="1"/>
          <p:nvPr/>
        </p:nvSpPr>
        <p:spPr>
          <a:xfrm>
            <a:off x="13436426" y="8773085"/>
            <a:ext cx="4587987" cy="553998"/>
          </a:xfrm>
          <a:prstGeom prst="rect">
            <a:avLst/>
          </a:prstGeom>
          <a:noFill/>
        </p:spPr>
        <p:txBody>
          <a:bodyPr wrap="none" rtlCol="0">
            <a:spAutoFit/>
          </a:bodyPr>
          <a:lstStyle/>
          <a:p>
            <a:r>
              <a:rPr lang="en-US" sz="3000" b="1" dirty="0"/>
              <a:t>Engagement Rate = 10.96% </a:t>
            </a:r>
          </a:p>
        </p:txBody>
      </p:sp>
      <p:pic>
        <p:nvPicPr>
          <p:cNvPr id="4" name="Picture 3" descr="A blue pie chart with a few different pies&#10;&#10;AI-generated content may be incorrect.">
            <a:extLst>
              <a:ext uri="{FF2B5EF4-FFF2-40B4-BE49-F238E27FC236}">
                <a16:creationId xmlns:a16="http://schemas.microsoft.com/office/drawing/2014/main" id="{CCCBE194-13D6-E5E1-0344-671F4494DF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1558" y="2497876"/>
            <a:ext cx="9583200" cy="5759600"/>
          </a:xfrm>
          <a:prstGeom prst="rect">
            <a:avLst/>
          </a:prstGeom>
        </p:spPr>
      </p:pic>
      <p:pic>
        <p:nvPicPr>
          <p:cNvPr id="11" name="Picture 10">
            <a:extLst>
              <a:ext uri="{FF2B5EF4-FFF2-40B4-BE49-F238E27FC236}">
                <a16:creationId xmlns:a16="http://schemas.microsoft.com/office/drawing/2014/main" id="{0DC0E2F1-F7C1-8D83-4869-62804F72D3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27114" y="8733746"/>
            <a:ext cx="10461600" cy="1079907"/>
          </a:xfrm>
          <a:prstGeom prst="rect">
            <a:avLst/>
          </a:prstGeom>
        </p:spPr>
      </p:pic>
    </p:spTree>
    <p:extLst>
      <p:ext uri="{BB962C8B-B14F-4D97-AF65-F5344CB8AC3E}">
        <p14:creationId xmlns:p14="http://schemas.microsoft.com/office/powerpoint/2010/main" val="3354687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48084-9C81-DA84-36B4-A7AB96EBF26A}"/>
              </a:ext>
            </a:extLst>
          </p:cNvPr>
          <p:cNvSpPr>
            <a:spLocks noGrp="1"/>
          </p:cNvSpPr>
          <p:nvPr>
            <p:ph type="title"/>
          </p:nvPr>
        </p:nvSpPr>
        <p:spPr>
          <a:xfrm>
            <a:off x="984251" y="473078"/>
            <a:ext cx="18094325" cy="1346956"/>
          </a:xfrm>
        </p:spPr>
        <p:txBody>
          <a:bodyPr/>
          <a:lstStyle/>
          <a:p>
            <a:r>
              <a:rPr lang="en-US" sz="7000" b="1" dirty="0">
                <a:latin typeface="+mj-lt"/>
              </a:rPr>
              <a:t>Top Performing Content</a:t>
            </a:r>
          </a:p>
        </p:txBody>
      </p:sp>
      <p:sp>
        <p:nvSpPr>
          <p:cNvPr id="8" name="TextBox 7">
            <a:extLst>
              <a:ext uri="{FF2B5EF4-FFF2-40B4-BE49-F238E27FC236}">
                <a16:creationId xmlns:a16="http://schemas.microsoft.com/office/drawing/2014/main" id="{A7C37EAB-BD4F-F63A-F114-C2F947A04749}"/>
              </a:ext>
            </a:extLst>
          </p:cNvPr>
          <p:cNvSpPr txBox="1"/>
          <p:nvPr/>
        </p:nvSpPr>
        <p:spPr>
          <a:xfrm>
            <a:off x="2779242" y="10191179"/>
            <a:ext cx="2520280" cy="400110"/>
          </a:xfrm>
          <a:prstGeom prst="rect">
            <a:avLst/>
          </a:prstGeom>
          <a:noFill/>
        </p:spPr>
        <p:txBody>
          <a:bodyPr wrap="square" rtlCol="0">
            <a:spAutoFit/>
          </a:bodyPr>
          <a:lstStyle/>
          <a:p>
            <a:r>
              <a:rPr lang="en-US" b="1" dirty="0"/>
              <a:t>Clicks 86</a:t>
            </a:r>
          </a:p>
        </p:txBody>
      </p:sp>
      <p:sp>
        <p:nvSpPr>
          <p:cNvPr id="9" name="TextBox 8">
            <a:extLst>
              <a:ext uri="{FF2B5EF4-FFF2-40B4-BE49-F238E27FC236}">
                <a16:creationId xmlns:a16="http://schemas.microsoft.com/office/drawing/2014/main" id="{8AE713C8-990F-81E6-A2FD-A09E231DEBCF}"/>
              </a:ext>
            </a:extLst>
          </p:cNvPr>
          <p:cNvSpPr txBox="1"/>
          <p:nvPr/>
        </p:nvSpPr>
        <p:spPr>
          <a:xfrm>
            <a:off x="9259962" y="10263187"/>
            <a:ext cx="2520280" cy="400110"/>
          </a:xfrm>
          <a:prstGeom prst="rect">
            <a:avLst/>
          </a:prstGeom>
          <a:noFill/>
        </p:spPr>
        <p:txBody>
          <a:bodyPr wrap="square" rtlCol="0">
            <a:spAutoFit/>
          </a:bodyPr>
          <a:lstStyle/>
          <a:p>
            <a:r>
              <a:rPr lang="en-US" b="1" dirty="0"/>
              <a:t>Clicks 57</a:t>
            </a:r>
          </a:p>
        </p:txBody>
      </p:sp>
      <p:sp>
        <p:nvSpPr>
          <p:cNvPr id="11" name="TextBox 10">
            <a:extLst>
              <a:ext uri="{FF2B5EF4-FFF2-40B4-BE49-F238E27FC236}">
                <a16:creationId xmlns:a16="http://schemas.microsoft.com/office/drawing/2014/main" id="{541E8FA3-1B12-EF7A-E87F-1DB452A527C4}"/>
              </a:ext>
            </a:extLst>
          </p:cNvPr>
          <p:cNvSpPr txBox="1"/>
          <p:nvPr/>
        </p:nvSpPr>
        <p:spPr>
          <a:xfrm>
            <a:off x="15740682" y="10263187"/>
            <a:ext cx="2520280" cy="400110"/>
          </a:xfrm>
          <a:prstGeom prst="rect">
            <a:avLst/>
          </a:prstGeom>
          <a:noFill/>
        </p:spPr>
        <p:txBody>
          <a:bodyPr wrap="square" rtlCol="0">
            <a:spAutoFit/>
          </a:bodyPr>
          <a:lstStyle/>
          <a:p>
            <a:r>
              <a:rPr lang="en-US" b="1" dirty="0"/>
              <a:t>Clicks 57</a:t>
            </a:r>
          </a:p>
        </p:txBody>
      </p:sp>
      <p:pic>
        <p:nvPicPr>
          <p:cNvPr id="6" name="Picture 5">
            <a:extLst>
              <a:ext uri="{FF2B5EF4-FFF2-40B4-BE49-F238E27FC236}">
                <a16:creationId xmlns:a16="http://schemas.microsoft.com/office/drawing/2014/main" id="{FAA2748C-E60E-4862-A668-216154FCA75E}"/>
              </a:ext>
            </a:extLst>
          </p:cNvPr>
          <p:cNvPicPr>
            <a:picLocks noChangeAspect="1"/>
          </p:cNvPicPr>
          <p:nvPr/>
        </p:nvPicPr>
        <p:blipFill>
          <a:blip r:embed="rId3"/>
          <a:stretch>
            <a:fillRect/>
          </a:stretch>
        </p:blipFill>
        <p:spPr>
          <a:xfrm>
            <a:off x="835746" y="2982087"/>
            <a:ext cx="6480000" cy="6480000"/>
          </a:xfrm>
          <a:prstGeom prst="rect">
            <a:avLst/>
          </a:prstGeom>
        </p:spPr>
      </p:pic>
      <p:pic>
        <p:nvPicPr>
          <p:cNvPr id="7" name="Picture 6">
            <a:extLst>
              <a:ext uri="{FF2B5EF4-FFF2-40B4-BE49-F238E27FC236}">
                <a16:creationId xmlns:a16="http://schemas.microsoft.com/office/drawing/2014/main" id="{9F4D986E-7172-C7F0-1A2A-02F7D1FDC7C4}"/>
              </a:ext>
            </a:extLst>
          </p:cNvPr>
          <p:cNvPicPr>
            <a:picLocks noChangeAspect="1"/>
          </p:cNvPicPr>
          <p:nvPr/>
        </p:nvPicPr>
        <p:blipFill>
          <a:blip r:embed="rId4"/>
          <a:stretch>
            <a:fillRect/>
          </a:stretch>
        </p:blipFill>
        <p:spPr>
          <a:xfrm>
            <a:off x="8448671" y="2800922"/>
            <a:ext cx="4258800" cy="6839255"/>
          </a:xfrm>
          <a:prstGeom prst="rect">
            <a:avLst/>
          </a:prstGeom>
        </p:spPr>
      </p:pic>
      <p:pic>
        <p:nvPicPr>
          <p:cNvPr id="10" name="Picture 9">
            <a:extLst>
              <a:ext uri="{FF2B5EF4-FFF2-40B4-BE49-F238E27FC236}">
                <a16:creationId xmlns:a16="http://schemas.microsoft.com/office/drawing/2014/main" id="{A7EDA7EC-7EDD-9F5A-D0C0-4D78518FF509}"/>
              </a:ext>
            </a:extLst>
          </p:cNvPr>
          <p:cNvPicPr>
            <a:picLocks noChangeAspect="1"/>
          </p:cNvPicPr>
          <p:nvPr/>
        </p:nvPicPr>
        <p:blipFill>
          <a:blip r:embed="rId5"/>
          <a:stretch>
            <a:fillRect/>
          </a:stretch>
        </p:blipFill>
        <p:spPr>
          <a:xfrm>
            <a:off x="14228514" y="2800922"/>
            <a:ext cx="4417200" cy="6842330"/>
          </a:xfrm>
          <a:prstGeom prst="rect">
            <a:avLst/>
          </a:prstGeom>
        </p:spPr>
      </p:pic>
    </p:spTree>
    <p:extLst>
      <p:ext uri="{BB962C8B-B14F-4D97-AF65-F5344CB8AC3E}">
        <p14:creationId xmlns:p14="http://schemas.microsoft.com/office/powerpoint/2010/main" val="465332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8ADEB-2A99-9917-0F62-4D508DE67263}"/>
              </a:ext>
            </a:extLst>
          </p:cNvPr>
          <p:cNvSpPr>
            <a:spLocks noGrp="1"/>
          </p:cNvSpPr>
          <p:nvPr>
            <p:ph type="title"/>
          </p:nvPr>
        </p:nvSpPr>
        <p:spPr/>
        <p:txBody>
          <a:bodyPr/>
          <a:lstStyle/>
          <a:p>
            <a:r>
              <a:rPr lang="en-US" dirty="0">
                <a:solidFill>
                  <a:srgbClr val="4D182E"/>
                </a:solidFill>
                <a:latin typeface="+mj-lt"/>
              </a:rPr>
              <a:t>FACEBOOK</a:t>
            </a:r>
          </a:p>
        </p:txBody>
      </p:sp>
      <p:sp>
        <p:nvSpPr>
          <p:cNvPr id="10" name="TextBox 9">
            <a:extLst>
              <a:ext uri="{FF2B5EF4-FFF2-40B4-BE49-F238E27FC236}">
                <a16:creationId xmlns:a16="http://schemas.microsoft.com/office/drawing/2014/main" id="{5BC3E114-6541-31AA-FE24-ACC4B2C81354}"/>
              </a:ext>
            </a:extLst>
          </p:cNvPr>
          <p:cNvSpPr txBox="1"/>
          <p:nvPr/>
        </p:nvSpPr>
        <p:spPr>
          <a:xfrm>
            <a:off x="13364418" y="2990379"/>
            <a:ext cx="5256584" cy="2000548"/>
          </a:xfrm>
          <a:prstGeom prst="rect">
            <a:avLst/>
          </a:prstGeom>
          <a:noFill/>
        </p:spPr>
        <p:txBody>
          <a:bodyPr wrap="square" rtlCol="0">
            <a:spAutoFit/>
          </a:bodyPr>
          <a:lstStyle/>
          <a:p>
            <a:r>
              <a:rPr lang="en-US" sz="2400" b="1" dirty="0"/>
              <a:t>Follower Growth 6.84%</a:t>
            </a:r>
          </a:p>
          <a:p>
            <a:endParaRPr lang="en-US" dirty="0"/>
          </a:p>
          <a:p>
            <a:r>
              <a:rPr lang="en-US" dirty="0"/>
              <a:t>Oct. 1 – 817</a:t>
            </a:r>
          </a:p>
          <a:p>
            <a:r>
              <a:rPr lang="en-US" dirty="0"/>
              <a:t>Dec. 31 – 877</a:t>
            </a:r>
          </a:p>
          <a:p>
            <a:endParaRPr lang="en-US" dirty="0"/>
          </a:p>
          <a:p>
            <a:endParaRPr lang="en-US" dirty="0"/>
          </a:p>
        </p:txBody>
      </p:sp>
      <p:sp>
        <p:nvSpPr>
          <p:cNvPr id="12" name="TextBox 11">
            <a:extLst>
              <a:ext uri="{FF2B5EF4-FFF2-40B4-BE49-F238E27FC236}">
                <a16:creationId xmlns:a16="http://schemas.microsoft.com/office/drawing/2014/main" id="{A7F1961F-5874-EFF1-2E5C-4C268A7302CB}"/>
              </a:ext>
            </a:extLst>
          </p:cNvPr>
          <p:cNvSpPr txBox="1"/>
          <p:nvPr/>
        </p:nvSpPr>
        <p:spPr>
          <a:xfrm>
            <a:off x="13436426" y="8773085"/>
            <a:ext cx="4392421" cy="553998"/>
          </a:xfrm>
          <a:prstGeom prst="rect">
            <a:avLst/>
          </a:prstGeom>
          <a:noFill/>
        </p:spPr>
        <p:txBody>
          <a:bodyPr wrap="none" rtlCol="0">
            <a:spAutoFit/>
          </a:bodyPr>
          <a:lstStyle/>
          <a:p>
            <a:r>
              <a:rPr lang="en-US" sz="3000" b="1" dirty="0"/>
              <a:t>Engagement Rate = 4.74% </a:t>
            </a:r>
          </a:p>
        </p:txBody>
      </p:sp>
      <p:pic>
        <p:nvPicPr>
          <p:cNvPr id="5" name="Picture 4" descr="A blue pie chart with orange and grey text&#10;&#10;AI-generated content may be incorrect.">
            <a:extLst>
              <a:ext uri="{FF2B5EF4-FFF2-40B4-BE49-F238E27FC236}">
                <a16:creationId xmlns:a16="http://schemas.microsoft.com/office/drawing/2014/main" id="{81CC10B5-19F0-8904-280D-D28F14279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8534" y="2103360"/>
            <a:ext cx="8935200" cy="5760256"/>
          </a:xfrm>
          <a:prstGeom prst="rect">
            <a:avLst/>
          </a:prstGeom>
        </p:spPr>
      </p:pic>
      <p:pic>
        <p:nvPicPr>
          <p:cNvPr id="11" name="Picture 10">
            <a:extLst>
              <a:ext uri="{FF2B5EF4-FFF2-40B4-BE49-F238E27FC236}">
                <a16:creationId xmlns:a16="http://schemas.microsoft.com/office/drawing/2014/main" id="{EBE7F36D-2765-5119-D0B3-FEFCFD3914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5273" y="8510160"/>
            <a:ext cx="10875600" cy="1079847"/>
          </a:xfrm>
          <a:prstGeom prst="rect">
            <a:avLst/>
          </a:prstGeom>
        </p:spPr>
      </p:pic>
    </p:spTree>
    <p:extLst>
      <p:ext uri="{BB962C8B-B14F-4D97-AF65-F5344CB8AC3E}">
        <p14:creationId xmlns:p14="http://schemas.microsoft.com/office/powerpoint/2010/main" val="3202601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89B083A-EA9E-E952-0534-6618E03B76FE}"/>
              </a:ext>
            </a:extLst>
          </p:cNvPr>
          <p:cNvSpPr>
            <a:spLocks noGrp="1"/>
          </p:cNvSpPr>
          <p:nvPr>
            <p:ph type="title"/>
          </p:nvPr>
        </p:nvSpPr>
        <p:spPr>
          <a:xfrm>
            <a:off x="984251" y="473078"/>
            <a:ext cx="18094325" cy="1221158"/>
          </a:xfrm>
        </p:spPr>
        <p:txBody>
          <a:bodyPr/>
          <a:lstStyle/>
          <a:p>
            <a:r>
              <a:rPr lang="en-US" sz="7000" b="1" dirty="0">
                <a:solidFill>
                  <a:srgbClr val="4D182E"/>
                </a:solidFill>
                <a:latin typeface="+mj-lt"/>
              </a:rPr>
              <a:t>Top Performing Content</a:t>
            </a:r>
            <a:endParaRPr lang="en-US" sz="7000" dirty="0">
              <a:solidFill>
                <a:srgbClr val="4D182E"/>
              </a:solidFill>
            </a:endParaRPr>
          </a:p>
        </p:txBody>
      </p:sp>
      <p:sp>
        <p:nvSpPr>
          <p:cNvPr id="9" name="TextBox 8">
            <a:extLst>
              <a:ext uri="{FF2B5EF4-FFF2-40B4-BE49-F238E27FC236}">
                <a16:creationId xmlns:a16="http://schemas.microsoft.com/office/drawing/2014/main" id="{E8425320-851A-FB8D-FA33-88F4ECCCB1E7}"/>
              </a:ext>
            </a:extLst>
          </p:cNvPr>
          <p:cNvSpPr txBox="1"/>
          <p:nvPr/>
        </p:nvSpPr>
        <p:spPr>
          <a:xfrm>
            <a:off x="2707234" y="10479211"/>
            <a:ext cx="2520280" cy="400110"/>
          </a:xfrm>
          <a:prstGeom prst="rect">
            <a:avLst/>
          </a:prstGeom>
          <a:noFill/>
        </p:spPr>
        <p:txBody>
          <a:bodyPr wrap="square" rtlCol="0">
            <a:spAutoFit/>
          </a:bodyPr>
          <a:lstStyle/>
          <a:p>
            <a:r>
              <a:rPr lang="en-US" b="1" dirty="0"/>
              <a:t>Views 14,082	</a:t>
            </a:r>
          </a:p>
        </p:txBody>
      </p:sp>
      <p:sp>
        <p:nvSpPr>
          <p:cNvPr id="10" name="TextBox 9">
            <a:extLst>
              <a:ext uri="{FF2B5EF4-FFF2-40B4-BE49-F238E27FC236}">
                <a16:creationId xmlns:a16="http://schemas.microsoft.com/office/drawing/2014/main" id="{70ABB3F5-A21C-532F-F1B6-5ED9C403BB7A}"/>
              </a:ext>
            </a:extLst>
          </p:cNvPr>
          <p:cNvSpPr txBox="1"/>
          <p:nvPr/>
        </p:nvSpPr>
        <p:spPr>
          <a:xfrm>
            <a:off x="9475986" y="10479211"/>
            <a:ext cx="2520280" cy="400110"/>
          </a:xfrm>
          <a:prstGeom prst="rect">
            <a:avLst/>
          </a:prstGeom>
          <a:noFill/>
        </p:spPr>
        <p:txBody>
          <a:bodyPr wrap="square" rtlCol="0">
            <a:spAutoFit/>
          </a:bodyPr>
          <a:lstStyle/>
          <a:p>
            <a:r>
              <a:rPr lang="en-US" b="1" dirty="0"/>
              <a:t>Views 745	</a:t>
            </a:r>
          </a:p>
        </p:txBody>
      </p:sp>
      <p:sp>
        <p:nvSpPr>
          <p:cNvPr id="11" name="TextBox 10">
            <a:extLst>
              <a:ext uri="{FF2B5EF4-FFF2-40B4-BE49-F238E27FC236}">
                <a16:creationId xmlns:a16="http://schemas.microsoft.com/office/drawing/2014/main" id="{70AFF2B5-F5E1-5E2A-40EC-B0B500752F51}"/>
              </a:ext>
            </a:extLst>
          </p:cNvPr>
          <p:cNvSpPr txBox="1"/>
          <p:nvPr/>
        </p:nvSpPr>
        <p:spPr>
          <a:xfrm>
            <a:off x="15668674" y="10479211"/>
            <a:ext cx="2520280" cy="400110"/>
          </a:xfrm>
          <a:prstGeom prst="rect">
            <a:avLst/>
          </a:prstGeom>
          <a:noFill/>
        </p:spPr>
        <p:txBody>
          <a:bodyPr wrap="square" rtlCol="0">
            <a:spAutoFit/>
          </a:bodyPr>
          <a:lstStyle/>
          <a:p>
            <a:r>
              <a:rPr lang="en-US" b="1" dirty="0"/>
              <a:t>Views 573</a:t>
            </a:r>
          </a:p>
        </p:txBody>
      </p:sp>
      <p:pic>
        <p:nvPicPr>
          <p:cNvPr id="6" name="Picture 5">
            <a:extLst>
              <a:ext uri="{FF2B5EF4-FFF2-40B4-BE49-F238E27FC236}">
                <a16:creationId xmlns:a16="http://schemas.microsoft.com/office/drawing/2014/main" id="{7E965D32-23AD-939A-A636-78C9B1446C2A}"/>
              </a:ext>
            </a:extLst>
          </p:cNvPr>
          <p:cNvPicPr>
            <a:picLocks noChangeAspect="1"/>
          </p:cNvPicPr>
          <p:nvPr/>
        </p:nvPicPr>
        <p:blipFill>
          <a:blip r:embed="rId3"/>
          <a:stretch>
            <a:fillRect/>
          </a:stretch>
        </p:blipFill>
        <p:spPr>
          <a:xfrm>
            <a:off x="1195066" y="2321261"/>
            <a:ext cx="6120000" cy="7589677"/>
          </a:xfrm>
          <a:prstGeom prst="rect">
            <a:avLst/>
          </a:prstGeom>
        </p:spPr>
      </p:pic>
      <p:pic>
        <p:nvPicPr>
          <p:cNvPr id="7" name="Picture 6">
            <a:extLst>
              <a:ext uri="{FF2B5EF4-FFF2-40B4-BE49-F238E27FC236}">
                <a16:creationId xmlns:a16="http://schemas.microsoft.com/office/drawing/2014/main" id="{B5E0492B-0683-B0CF-FCA8-A74757A8A976}"/>
              </a:ext>
            </a:extLst>
          </p:cNvPr>
          <p:cNvPicPr>
            <a:picLocks noChangeAspect="1"/>
          </p:cNvPicPr>
          <p:nvPr/>
        </p:nvPicPr>
        <p:blipFill>
          <a:blip r:embed="rId4"/>
          <a:stretch>
            <a:fillRect/>
          </a:stretch>
        </p:blipFill>
        <p:spPr>
          <a:xfrm>
            <a:off x="7856126" y="2532252"/>
            <a:ext cx="5760000" cy="7378686"/>
          </a:xfrm>
          <a:prstGeom prst="rect">
            <a:avLst/>
          </a:prstGeom>
        </p:spPr>
      </p:pic>
      <p:pic>
        <p:nvPicPr>
          <p:cNvPr id="8" name="Picture 7">
            <a:extLst>
              <a:ext uri="{FF2B5EF4-FFF2-40B4-BE49-F238E27FC236}">
                <a16:creationId xmlns:a16="http://schemas.microsoft.com/office/drawing/2014/main" id="{91E4C179-70F3-2D25-0619-CBEBFBD81C52}"/>
              </a:ext>
            </a:extLst>
          </p:cNvPr>
          <p:cNvPicPr>
            <a:picLocks noChangeAspect="1"/>
          </p:cNvPicPr>
          <p:nvPr/>
        </p:nvPicPr>
        <p:blipFill>
          <a:blip r:embed="rId5"/>
          <a:stretch>
            <a:fillRect/>
          </a:stretch>
        </p:blipFill>
        <p:spPr>
          <a:xfrm>
            <a:off x="13868474" y="3011288"/>
            <a:ext cx="5760000" cy="6899568"/>
          </a:xfrm>
          <a:prstGeom prst="rect">
            <a:avLst/>
          </a:prstGeom>
        </p:spPr>
      </p:pic>
    </p:spTree>
    <p:extLst>
      <p:ext uri="{BB962C8B-B14F-4D97-AF65-F5344CB8AC3E}">
        <p14:creationId xmlns:p14="http://schemas.microsoft.com/office/powerpoint/2010/main" val="1140635938"/>
      </p:ext>
    </p:extLst>
  </p:cSld>
  <p:clrMapOvr>
    <a:masterClrMapping/>
  </p:clrMapOvr>
</p:sld>
</file>

<file path=ppt/theme/theme1.xml><?xml version="1.0" encoding="utf-8"?>
<a:theme xmlns:a="http://schemas.openxmlformats.org/drawingml/2006/main" name="1_Cover Page">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Image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1_Image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1_Content Slide 2">
  <a:themeElements>
    <a:clrScheme name="R77; G24; B46">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2_Content Slide 2">
  <a:themeElements>
    <a:clrScheme name="R77; G24; B46">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Image Slide 2">
  <a:themeElements>
    <a:clrScheme name="R77; G24; B46">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ection Divider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ection Divider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Section Divider 3">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Section Divider 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Section Divider 5">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Content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Content Slide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3_Content Slide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c9b2df-2f28-4fd6-88a0-3ec84e0352d4">
      <Terms xmlns="http://schemas.microsoft.com/office/infopath/2007/PartnerControls"/>
    </lcf76f155ced4ddcb4097134ff3c332f>
    <TaxCatchAll xmlns="de29437c-417c-4821-be30-944b373c1fd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6606970D64B744AC549E69B7758DAF" ma:contentTypeVersion="18" ma:contentTypeDescription="Create a new document." ma:contentTypeScope="" ma:versionID="55f10e530cc3565e5b23ba49c51cd07b">
  <xsd:schema xmlns:xsd="http://www.w3.org/2001/XMLSchema" xmlns:xs="http://www.w3.org/2001/XMLSchema" xmlns:p="http://schemas.microsoft.com/office/2006/metadata/properties" xmlns:ns2="f0c9b2df-2f28-4fd6-88a0-3ec84e0352d4" xmlns:ns3="de29437c-417c-4821-be30-944b373c1fdc" targetNamespace="http://schemas.microsoft.com/office/2006/metadata/properties" ma:root="true" ma:fieldsID="3ec75ab9f9f929bf86f4b67e860b105a" ns2:_="" ns3:_="">
    <xsd:import namespace="f0c9b2df-2f28-4fd6-88a0-3ec84e0352d4"/>
    <xsd:import namespace="de29437c-417c-4821-be30-944b373c1fd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c9b2df-2f28-4fd6-88a0-3ec84e0352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80a8045-ac37-4fa2-a7df-906142b1873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e29437c-417c-4821-be30-944b373c1fd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963165e-0e32-4ddc-bdf6-27d8df53f6b5}" ma:internalName="TaxCatchAll" ma:showField="CatchAllData" ma:web="de29437c-417c-4821-be30-944b373c1fd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079B2F4-460A-48A9-8BDE-68818BF95D1B}">
  <ds:schemaRefs>
    <ds:schemaRef ds:uri="http://purl.org/dc/terms/"/>
    <ds:schemaRef ds:uri="f0c9b2df-2f28-4fd6-88a0-3ec84e0352d4"/>
    <ds:schemaRef ds:uri="http://purl.org/dc/elements/1.1/"/>
    <ds:schemaRef ds:uri="http://schemas.microsoft.com/office/infopath/2007/PartnerControls"/>
    <ds:schemaRef ds:uri="http://schemas.microsoft.com/office/2006/documentManagement/types"/>
    <ds:schemaRef ds:uri="http://schemas.microsoft.com/office/2006/metadata/properties"/>
    <ds:schemaRef ds:uri="http://www.w3.org/XML/1998/namespace"/>
    <ds:schemaRef ds:uri="http://schemas.openxmlformats.org/package/2006/metadata/core-properties"/>
    <ds:schemaRef ds:uri="de29437c-417c-4821-be30-944b373c1fdc"/>
    <ds:schemaRef ds:uri="http://purl.org/dc/dcmitype/"/>
  </ds:schemaRefs>
</ds:datastoreItem>
</file>

<file path=customXml/itemProps2.xml><?xml version="1.0" encoding="utf-8"?>
<ds:datastoreItem xmlns:ds="http://schemas.openxmlformats.org/officeDocument/2006/customXml" ds:itemID="{F996C2F0-B9E9-4D99-B167-F225AA6FB2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c9b2df-2f28-4fd6-88a0-3ec84e0352d4"/>
    <ds:schemaRef ds:uri="de29437c-417c-4821-be30-944b373c1f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9F384CB-F8CF-478F-BDB5-8F31337E210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NSFM_PPT_Template</Template>
  <TotalTime>8476</TotalTime>
  <Words>3611</Words>
  <Application>Microsoft Macintosh PowerPoint</Application>
  <PresentationFormat>Custom</PresentationFormat>
  <Paragraphs>383</Paragraphs>
  <Slides>40</Slides>
  <Notes>28</Notes>
  <HiddenSlides>0</HiddenSlides>
  <MMClips>0</MMClips>
  <ScaleCrop>false</ScaleCrop>
  <HeadingPairs>
    <vt:vector size="6" baseType="variant">
      <vt:variant>
        <vt:lpstr>Fonts Used</vt:lpstr>
      </vt:variant>
      <vt:variant>
        <vt:i4>4</vt:i4>
      </vt:variant>
      <vt:variant>
        <vt:lpstr>Theme</vt:lpstr>
      </vt:variant>
      <vt:variant>
        <vt:i4>14</vt:i4>
      </vt:variant>
      <vt:variant>
        <vt:lpstr>Slide Titles</vt:lpstr>
      </vt:variant>
      <vt:variant>
        <vt:i4>40</vt:i4>
      </vt:variant>
    </vt:vector>
  </HeadingPairs>
  <TitlesOfParts>
    <vt:vector size="58" baseType="lpstr">
      <vt:lpstr>Aptos</vt:lpstr>
      <vt:lpstr>Arial</vt:lpstr>
      <vt:lpstr>Calibri</vt:lpstr>
      <vt:lpstr>Calibri Light</vt:lpstr>
      <vt:lpstr>1_Cover Page</vt:lpstr>
      <vt:lpstr>Section Divider 1</vt:lpstr>
      <vt:lpstr>Section Divider 2</vt:lpstr>
      <vt:lpstr>Section Divider 3</vt:lpstr>
      <vt:lpstr>Section Divider 4</vt:lpstr>
      <vt:lpstr>Section Divider 5</vt:lpstr>
      <vt:lpstr>Content Slide 1</vt:lpstr>
      <vt:lpstr>Content Slide 2</vt:lpstr>
      <vt:lpstr>3_Content Slide 2</vt:lpstr>
      <vt:lpstr>Image Slide 1</vt:lpstr>
      <vt:lpstr>1_Image Slide 1</vt:lpstr>
      <vt:lpstr>1_Content Slide 2</vt:lpstr>
      <vt:lpstr>2_Content Slide 2</vt:lpstr>
      <vt:lpstr>Image Slide 2</vt:lpstr>
      <vt:lpstr>NSFM Q4 2025 Communications Report</vt:lpstr>
      <vt:lpstr>EXECUTIVE SUMMARY </vt:lpstr>
      <vt:lpstr>EXECUTIVE SUMMARY </vt:lpstr>
      <vt:lpstr>SOCIAL CHANNELS</vt:lpstr>
      <vt:lpstr>Social Media Definitions</vt:lpstr>
      <vt:lpstr>linkedin</vt:lpstr>
      <vt:lpstr>Top Performing Content</vt:lpstr>
      <vt:lpstr>FACEBOOK</vt:lpstr>
      <vt:lpstr>Top Performing Content</vt:lpstr>
      <vt:lpstr>Instagram</vt:lpstr>
      <vt:lpstr>Top Performing Content</vt:lpstr>
      <vt:lpstr>BLUESKY</vt:lpstr>
      <vt:lpstr>Top Performing Content</vt:lpstr>
      <vt:lpstr>x/twitter</vt:lpstr>
      <vt:lpstr>Top Performing Content</vt:lpstr>
      <vt:lpstr>Key Insights for Social Media</vt:lpstr>
      <vt:lpstr>youtube</vt:lpstr>
      <vt:lpstr>Top Performing Content</vt:lpstr>
      <vt:lpstr>NSFM Website</vt:lpstr>
      <vt:lpstr>Online Definitions</vt:lpstr>
      <vt:lpstr>Website traffic</vt:lpstr>
      <vt:lpstr>Top page performance</vt:lpstr>
      <vt:lpstr>Key insights for Website</vt:lpstr>
      <vt:lpstr>SURVEY RESULTS</vt:lpstr>
      <vt:lpstr>MEDIA</vt:lpstr>
      <vt:lpstr>Media Overview</vt:lpstr>
      <vt:lpstr>TELEVISION</vt:lpstr>
      <vt:lpstr>print</vt:lpstr>
      <vt:lpstr>Radio</vt:lpstr>
      <vt:lpstr>Online</vt:lpstr>
      <vt:lpstr>eNewsletter</vt:lpstr>
      <vt:lpstr>Monday Memo</vt:lpstr>
      <vt:lpstr>TOP performing Content</vt:lpstr>
      <vt:lpstr>Key insights for Monday memo</vt:lpstr>
      <vt:lpstr>Member Quotes</vt:lpstr>
      <vt:lpstr>SCCF UPDATE</vt:lpstr>
      <vt:lpstr>SCCF Website UPDATE</vt:lpstr>
      <vt:lpstr>SCCF Website UPDATE</vt:lpstr>
      <vt:lpstr>SCCF Website UPDATE</vt:lpstr>
      <vt:lpstr>Project Announcements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Betty MacDonald</dc:creator>
  <cp:lastModifiedBy>Charlene Fekeshazy</cp:lastModifiedBy>
  <cp:revision>91</cp:revision>
  <dcterms:created xsi:type="dcterms:W3CDTF">2018-03-28T18:54:40Z</dcterms:created>
  <dcterms:modified xsi:type="dcterms:W3CDTF">2026-01-16T12:17:32Z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2018-03-08T00:00:00Z</vt:filetime>
  </property>
  <property fmtid="{D5CDD505-2E9C-101B-9397-08002B2CF9AE}" pid="3" name="Creator">
    <vt:lpwstr>Adobe InDesign CC 13.0 (Macintosh)</vt:lpwstr>
  </property>
  <property fmtid="{D5CDD505-2E9C-101B-9397-08002B2CF9AE}" pid="4" name="LastSaved">
    <vt:filetime>2018-03-08T00:00:00Z</vt:filetime>
  </property>
  <property fmtid="{D5CDD505-2E9C-101B-9397-08002B2CF9AE}" pid="5" name="ContentTypeId">
    <vt:lpwstr>0x0101003F6606970D64B744AC549E69B7758DAF</vt:lpwstr>
  </property>
  <property fmtid="{D5CDD505-2E9C-101B-9397-08002B2CF9AE}" pid="6" name="MediaServiceImageTags">
    <vt:lpwstr/>
  </property>
</Properties>
</file>