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sldIdLst>
    <p:sldId id="272" r:id="rId5"/>
    <p:sldId id="918" r:id="rId6"/>
    <p:sldId id="987" r:id="rId7"/>
    <p:sldId id="981" r:id="rId8"/>
    <p:sldId id="994" r:id="rId9"/>
    <p:sldId id="1002" r:id="rId10"/>
    <p:sldId id="998" r:id="rId11"/>
    <p:sldId id="27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FAE"/>
    <a:srgbClr val="4FC4FF"/>
    <a:srgbClr val="007FA3"/>
    <a:srgbClr val="203864"/>
    <a:srgbClr val="4E689A"/>
    <a:srgbClr val="00A7FA"/>
    <a:srgbClr val="008FD6"/>
    <a:srgbClr val="005D8A"/>
    <a:srgbClr val="004D74"/>
    <a:srgbClr val="7373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76" y="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013258-EC69-499F-9976-B6BC437544D9}" type="datetimeFigureOut">
              <a:rPr lang="en-CA" smtClean="0"/>
              <a:t>2026-01-26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44AA2F-5CA1-4960-917D-1B4744A18556}" type="slidenum">
              <a:rPr lang="en-CA" smtClean="0"/>
              <a:t>‹#›</a:t>
            </a:fld>
            <a:endParaRPr lang="en-CA"/>
          </a:p>
        </p:txBody>
      </p:sp>
    </p:spTree>
    <p:extLst>
      <p:ext uri="{BB962C8B-B14F-4D97-AF65-F5344CB8AC3E}">
        <p14:creationId xmlns:p14="http://schemas.microsoft.com/office/powerpoint/2010/main" val="2226992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A45F6-BA0A-339F-45CD-F5E09911C0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E2222F-70FE-CEFC-5045-56971303FD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CE72C1-D41E-2BA8-DA65-8FE4AF624B1F}"/>
              </a:ext>
            </a:extLst>
          </p:cNvPr>
          <p:cNvSpPr>
            <a:spLocks noGrp="1"/>
          </p:cNvSpPr>
          <p:nvPr>
            <p:ph type="body" idx="1"/>
          </p:nvPr>
        </p:nvSpPr>
        <p:spPr/>
        <p:txBody>
          <a:bodyPr/>
          <a:lstStyle/>
          <a:p>
            <a:endParaRPr lang="en-CA"/>
          </a:p>
        </p:txBody>
      </p:sp>
      <p:sp>
        <p:nvSpPr>
          <p:cNvPr id="4" name="Slide Number Placeholder 3">
            <a:extLst>
              <a:ext uri="{FF2B5EF4-FFF2-40B4-BE49-F238E27FC236}">
                <a16:creationId xmlns:a16="http://schemas.microsoft.com/office/drawing/2014/main" id="{031FA598-A568-382A-39CA-8A7F186C6813}"/>
              </a:ext>
            </a:extLst>
          </p:cNvPr>
          <p:cNvSpPr>
            <a:spLocks noGrp="1"/>
          </p:cNvSpPr>
          <p:nvPr>
            <p:ph type="sldNum" sz="quarter" idx="5"/>
          </p:nvPr>
        </p:nvSpPr>
        <p:spPr/>
        <p:txBody>
          <a:bodyPr/>
          <a:lstStyle/>
          <a:p>
            <a:fld id="{005CD76F-F2FA-42B9-B31D-1CD9106436CC}" type="slidenum">
              <a:rPr lang="en-CA" smtClean="0"/>
              <a:t>3</a:t>
            </a:fld>
            <a:endParaRPr lang="en-CA"/>
          </a:p>
        </p:txBody>
      </p:sp>
    </p:spTree>
    <p:extLst>
      <p:ext uri="{BB962C8B-B14F-4D97-AF65-F5344CB8AC3E}">
        <p14:creationId xmlns:p14="http://schemas.microsoft.com/office/powerpoint/2010/main" val="2482669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FE1209-7656-3A91-D405-AB2E91B8F4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4BCCF8-1E13-745A-CCD8-7B539FB802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3B3ECD-4A7E-3ADF-767A-354E112DBAED}"/>
              </a:ext>
            </a:extLst>
          </p:cNvPr>
          <p:cNvSpPr>
            <a:spLocks noGrp="1"/>
          </p:cNvSpPr>
          <p:nvPr>
            <p:ph type="body" idx="1"/>
          </p:nvPr>
        </p:nvSpPr>
        <p:spPr/>
        <p:txBody>
          <a:bodyPr/>
          <a:lstStyle/>
          <a:p>
            <a:r>
              <a:rPr lang="en-US" sz="1200" b="1">
                <a:cs typeface="Calibri" panose="020F0502020204030204" pitchFamily="34" charset="0"/>
              </a:rPr>
              <a:t>Today there are over 110 EPR and Stewardship programs in Canada covering a wide range of materials and products, often with varying regulatory requirements. </a:t>
            </a:r>
            <a:r>
              <a:rPr lang="en-US" sz="1200">
                <a:cs typeface="Calibri" panose="020F0502020204030204" pitchFamily="34" charset="0"/>
              </a:rPr>
              <a:t>As provinces and territories modernize their regulatory requirements under EPR, retailers are taking over the financial and operational responsibility of recycling the products they supply. This transition incentivizes producers to develop product and packaging designs more sustainable. As producers take over responsibility through EPR transitions, significant investment in infrastructure is needed to meet regulatory objectives.</a:t>
            </a:r>
          </a:p>
          <a:p>
            <a:endParaRPr lang="en-CA"/>
          </a:p>
        </p:txBody>
      </p:sp>
      <p:sp>
        <p:nvSpPr>
          <p:cNvPr id="4" name="Slide Number Placeholder 3">
            <a:extLst>
              <a:ext uri="{FF2B5EF4-FFF2-40B4-BE49-F238E27FC236}">
                <a16:creationId xmlns:a16="http://schemas.microsoft.com/office/drawing/2014/main" id="{0076C84C-4011-979B-78A9-BDD54B91A62C}"/>
              </a:ext>
            </a:extLst>
          </p:cNvPr>
          <p:cNvSpPr>
            <a:spLocks noGrp="1"/>
          </p:cNvSpPr>
          <p:nvPr>
            <p:ph type="sldNum" sz="quarter" idx="5"/>
          </p:nvPr>
        </p:nvSpPr>
        <p:spPr/>
        <p:txBody>
          <a:bodyPr/>
          <a:lstStyle/>
          <a:p>
            <a:fld id="{005CD76F-F2FA-42B9-B31D-1CD9106436CC}" type="slidenum">
              <a:rPr lang="en-CA" smtClean="0"/>
              <a:t>4</a:t>
            </a:fld>
            <a:endParaRPr lang="en-CA"/>
          </a:p>
        </p:txBody>
      </p:sp>
    </p:spTree>
    <p:extLst>
      <p:ext uri="{BB962C8B-B14F-4D97-AF65-F5344CB8AC3E}">
        <p14:creationId xmlns:p14="http://schemas.microsoft.com/office/powerpoint/2010/main" val="3979542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73791-E2DD-FEBC-0601-35285908B2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6EEF77-C86D-8B0A-C14F-ECA7B36084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66E05B-D0B7-5759-B106-A31CC6025661}"/>
              </a:ext>
            </a:extLst>
          </p:cNvPr>
          <p:cNvSpPr>
            <a:spLocks noGrp="1"/>
          </p:cNvSpPr>
          <p:nvPr>
            <p:ph type="body" idx="1"/>
          </p:nvPr>
        </p:nvSpPr>
        <p:spPr/>
        <p:txBody>
          <a:bodyPr/>
          <a:lstStyle/>
          <a:p>
            <a:endParaRPr lang="en-CA"/>
          </a:p>
        </p:txBody>
      </p:sp>
      <p:sp>
        <p:nvSpPr>
          <p:cNvPr id="4" name="Slide Number Placeholder 3">
            <a:extLst>
              <a:ext uri="{FF2B5EF4-FFF2-40B4-BE49-F238E27FC236}">
                <a16:creationId xmlns:a16="http://schemas.microsoft.com/office/drawing/2014/main" id="{AEFA8F2A-7BF4-47B7-C9B6-44BC7BEE1A4F}"/>
              </a:ext>
            </a:extLst>
          </p:cNvPr>
          <p:cNvSpPr>
            <a:spLocks noGrp="1"/>
          </p:cNvSpPr>
          <p:nvPr>
            <p:ph type="sldNum" sz="quarter" idx="5"/>
          </p:nvPr>
        </p:nvSpPr>
        <p:spPr/>
        <p:txBody>
          <a:bodyPr/>
          <a:lstStyle/>
          <a:p>
            <a:fld id="{005CD76F-F2FA-42B9-B31D-1CD9106436CC}" type="slidenum">
              <a:rPr lang="en-CA" smtClean="0"/>
              <a:t>5</a:t>
            </a:fld>
            <a:endParaRPr lang="en-CA"/>
          </a:p>
        </p:txBody>
      </p:sp>
    </p:spTree>
    <p:extLst>
      <p:ext uri="{BB962C8B-B14F-4D97-AF65-F5344CB8AC3E}">
        <p14:creationId xmlns:p14="http://schemas.microsoft.com/office/powerpoint/2010/main" val="8485276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0B497-C2CC-9E93-C550-B5CFE07399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D514D6-8470-351D-23A4-D651E715E0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9499AC-4F3B-68B5-C92A-C9106B53A6B2}"/>
              </a:ext>
            </a:extLst>
          </p:cNvPr>
          <p:cNvSpPr>
            <a:spLocks noGrp="1"/>
          </p:cNvSpPr>
          <p:nvPr>
            <p:ph type="body" idx="1"/>
          </p:nvPr>
        </p:nvSpPr>
        <p:spPr/>
        <p:txBody>
          <a:bodyPr/>
          <a:lstStyle/>
          <a:p>
            <a:endParaRPr lang="en-CA"/>
          </a:p>
        </p:txBody>
      </p:sp>
      <p:sp>
        <p:nvSpPr>
          <p:cNvPr id="4" name="Slide Number Placeholder 3">
            <a:extLst>
              <a:ext uri="{FF2B5EF4-FFF2-40B4-BE49-F238E27FC236}">
                <a16:creationId xmlns:a16="http://schemas.microsoft.com/office/drawing/2014/main" id="{340A1FC9-6F53-7F5D-59AC-EC3A64E5B8A5}"/>
              </a:ext>
            </a:extLst>
          </p:cNvPr>
          <p:cNvSpPr>
            <a:spLocks noGrp="1"/>
          </p:cNvSpPr>
          <p:nvPr>
            <p:ph type="sldNum" sz="quarter" idx="5"/>
          </p:nvPr>
        </p:nvSpPr>
        <p:spPr/>
        <p:txBody>
          <a:bodyPr/>
          <a:lstStyle/>
          <a:p>
            <a:fld id="{005CD76F-F2FA-42B9-B31D-1CD9106436CC}" type="slidenum">
              <a:rPr lang="en-CA" smtClean="0"/>
              <a:t>6</a:t>
            </a:fld>
            <a:endParaRPr lang="en-CA"/>
          </a:p>
        </p:txBody>
      </p:sp>
    </p:spTree>
    <p:extLst>
      <p:ext uri="{BB962C8B-B14F-4D97-AF65-F5344CB8AC3E}">
        <p14:creationId xmlns:p14="http://schemas.microsoft.com/office/powerpoint/2010/main" val="2013429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C5FB51-1397-5068-FB43-E1E48877BD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C358A0-BD21-B233-2238-09A209CA7C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B39712-BE39-C1F6-6D22-EB46D4B4D19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For all the above issues that are outlined we want to collaborate</a:t>
            </a:r>
          </a:p>
          <a:p>
            <a:endParaRPr lang="en-CA"/>
          </a:p>
          <a:p>
            <a:r>
              <a:rPr lang="en-CA"/>
              <a:t>RCC can bring our members to the table (engage) and facilitate progress on all issues</a:t>
            </a:r>
          </a:p>
          <a:p>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a:t>In the past, RCC has collaborated with ECCC on data gathering initiatives related to actions taken by the retail industry on PFAS. RCC’s work has resulted in valuable stakeholder feedback, providing insights into the significant actions taken to-date and the realities faced by Canadian retailers of all sizes. RCC would welcome any future collaboration with ECCC to help sustainable change across the value chain. </a:t>
            </a:r>
          </a:p>
          <a:p>
            <a:endParaRPr lang="en-CA"/>
          </a:p>
        </p:txBody>
      </p:sp>
      <p:sp>
        <p:nvSpPr>
          <p:cNvPr id="4" name="Slide Number Placeholder 3">
            <a:extLst>
              <a:ext uri="{FF2B5EF4-FFF2-40B4-BE49-F238E27FC236}">
                <a16:creationId xmlns:a16="http://schemas.microsoft.com/office/drawing/2014/main" id="{B895686C-05B0-D65F-C517-7A63594489CD}"/>
              </a:ext>
            </a:extLst>
          </p:cNvPr>
          <p:cNvSpPr>
            <a:spLocks noGrp="1"/>
          </p:cNvSpPr>
          <p:nvPr>
            <p:ph type="sldNum" sz="quarter" idx="5"/>
          </p:nvPr>
        </p:nvSpPr>
        <p:spPr/>
        <p:txBody>
          <a:bodyPr/>
          <a:lstStyle/>
          <a:p>
            <a:fld id="{005CD76F-F2FA-42B9-B31D-1CD9106436CC}" type="slidenum">
              <a:rPr lang="en-CA" smtClean="0"/>
              <a:t>7</a:t>
            </a:fld>
            <a:endParaRPr lang="en-CA"/>
          </a:p>
        </p:txBody>
      </p:sp>
    </p:spTree>
    <p:extLst>
      <p:ext uri="{BB962C8B-B14F-4D97-AF65-F5344CB8AC3E}">
        <p14:creationId xmlns:p14="http://schemas.microsoft.com/office/powerpoint/2010/main" val="3926474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72307-3CD6-33CF-DA4E-2EE737B0DBF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36D6CECD-07AD-FFE3-1940-0DF1B25B69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6BF9535A-63E4-0BBE-F6FE-2F5680B96447}"/>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5" name="Footer Placeholder 4">
            <a:extLst>
              <a:ext uri="{FF2B5EF4-FFF2-40B4-BE49-F238E27FC236}">
                <a16:creationId xmlns:a16="http://schemas.microsoft.com/office/drawing/2014/main" id="{8150454A-D8DA-DF9C-E20F-B119F7D23F3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339DAB7-BCF5-640E-9AA8-FA304D4AA2FF}"/>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1074507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B7060-BEDB-007E-F52B-A53CB3C81352}"/>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BE313737-AE14-2AC5-CB90-60B13D769AA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D61C2C4-050F-5244-BDCF-04C144C1BDA7}"/>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5" name="Footer Placeholder 4">
            <a:extLst>
              <a:ext uri="{FF2B5EF4-FFF2-40B4-BE49-F238E27FC236}">
                <a16:creationId xmlns:a16="http://schemas.microsoft.com/office/drawing/2014/main" id="{E2D2EEF1-8C21-BAE2-4D8A-E2D9399CA49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4BF9969-31C6-E3C9-2AEB-156C7988676B}"/>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3720140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9A22CB-81A5-CAA7-EF1E-956C6BDAECF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79C7615-6B7D-C18D-DCE8-E3C2D853A6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6E7C2A3-7753-EB40-9D41-185D21F42B3D}"/>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5" name="Footer Placeholder 4">
            <a:extLst>
              <a:ext uri="{FF2B5EF4-FFF2-40B4-BE49-F238E27FC236}">
                <a16:creationId xmlns:a16="http://schemas.microsoft.com/office/drawing/2014/main" id="{86B43572-72BE-0B31-8E71-79CDB0B4C68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A9B8221-6C32-24BB-4589-8864BEFA2B40}"/>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2202817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F5F74-6F2D-A66D-27C4-9B722F00E420}"/>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214F7647-D54C-DD14-FA95-E4FA0A1C24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B57BCAB-5905-61BA-D434-5178C37C5DCD}"/>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5" name="Footer Placeholder 4">
            <a:extLst>
              <a:ext uri="{FF2B5EF4-FFF2-40B4-BE49-F238E27FC236}">
                <a16:creationId xmlns:a16="http://schemas.microsoft.com/office/drawing/2014/main" id="{886E0F9E-D9AB-C62A-E6BE-635C089284B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43BB206-62E5-A113-29D9-072B959E30C7}"/>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2992536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77137-5320-D98A-48BB-CCE2564B4D9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CE4E3DCF-A55E-6700-FAD9-5EFE815AC6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3B77C9-C25C-32D9-5206-EDCB4928E6E2}"/>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5" name="Footer Placeholder 4">
            <a:extLst>
              <a:ext uri="{FF2B5EF4-FFF2-40B4-BE49-F238E27FC236}">
                <a16:creationId xmlns:a16="http://schemas.microsoft.com/office/drawing/2014/main" id="{D570C3ED-114B-1FC4-1D9D-5740C1AF70A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1EB214A-1471-AAEA-8050-51E47A3E0355}"/>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1842187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0D683-3894-B3D7-8590-6E759DBB3040}"/>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63E20ADF-A29E-61C0-8879-989DDA97F1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15D58967-5F24-7E6E-0EB6-723A9BF1627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B07B4213-75A8-C39C-28B3-A0A8DF985AC2}"/>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6" name="Footer Placeholder 5">
            <a:extLst>
              <a:ext uri="{FF2B5EF4-FFF2-40B4-BE49-F238E27FC236}">
                <a16:creationId xmlns:a16="http://schemas.microsoft.com/office/drawing/2014/main" id="{98EBBB21-26E0-08C7-2D85-CE3B6DA44D58}"/>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F739F90-2D6F-E5B6-6483-226FBD6F8541}"/>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2528001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971C1-F9B2-A160-0A9A-7CC13B807569}"/>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AE8B6C57-B1AE-2489-9CB8-C242B4EF02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FAFD6B-4454-E3F7-055D-2F1F0FA3CD3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32FE9664-2660-423F-34FD-F32AA0E827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3355CA-949A-F74E-AC36-41CA3BE7A8B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7C7896DC-01AD-6D9E-3390-D3A625EC7F3B}"/>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8" name="Footer Placeholder 7">
            <a:extLst>
              <a:ext uri="{FF2B5EF4-FFF2-40B4-BE49-F238E27FC236}">
                <a16:creationId xmlns:a16="http://schemas.microsoft.com/office/drawing/2014/main" id="{079D3261-9509-49DA-C4FA-9F01D9C60AA5}"/>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9472985B-4ADD-33A4-B5F9-7F951C0D92E0}"/>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2531609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424DF-40F4-9D38-2A56-D865F4431CE3}"/>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DEFF0D1-42FC-EBC0-8D09-3EFA8991F9D5}"/>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4" name="Footer Placeholder 3">
            <a:extLst>
              <a:ext uri="{FF2B5EF4-FFF2-40B4-BE49-F238E27FC236}">
                <a16:creationId xmlns:a16="http://schemas.microsoft.com/office/drawing/2014/main" id="{07BA4D38-8E80-1A0C-0C33-BAE36F50CE9A}"/>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6CF1E25E-5B8A-82CB-4398-F56728515EE5}"/>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2631415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DC4FE0-4B0C-C334-799D-9C4B975B1E2A}"/>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3" name="Footer Placeholder 2">
            <a:extLst>
              <a:ext uri="{FF2B5EF4-FFF2-40B4-BE49-F238E27FC236}">
                <a16:creationId xmlns:a16="http://schemas.microsoft.com/office/drawing/2014/main" id="{3490AB4A-FC42-127E-7330-3D0C128BE025}"/>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9CF0F922-5601-BB9D-4382-F3F356CA4E93}"/>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415756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33DF-5E98-359F-2107-45C7BDD28F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C9E7747A-7AE1-F4E5-F5BB-7042FFE140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6D485EB2-0A81-474A-CF75-31BE8937AA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915B87-3362-96FF-1F7C-9CBD51A8A39C}"/>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6" name="Footer Placeholder 5">
            <a:extLst>
              <a:ext uri="{FF2B5EF4-FFF2-40B4-BE49-F238E27FC236}">
                <a16:creationId xmlns:a16="http://schemas.microsoft.com/office/drawing/2014/main" id="{37EBA8FC-0FC3-ECA5-3C1F-147D58466D69}"/>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D5A840EA-1F3C-FDB9-9606-9D110CCD62EC}"/>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385428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83631-C86B-1973-374A-F8FD84518A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3A380E1D-9D65-FAC6-6045-8C9BAB28F3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A335C33D-D082-0A80-22CD-15D65A7DA6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0D30D9-0122-9846-19F6-74539500E858}"/>
              </a:ext>
            </a:extLst>
          </p:cNvPr>
          <p:cNvSpPr>
            <a:spLocks noGrp="1"/>
          </p:cNvSpPr>
          <p:nvPr>
            <p:ph type="dt" sz="half" idx="10"/>
          </p:nvPr>
        </p:nvSpPr>
        <p:spPr/>
        <p:txBody>
          <a:bodyPr/>
          <a:lstStyle/>
          <a:p>
            <a:fld id="{6339C531-510B-41DF-9083-2BBDD84B3FC8}" type="datetimeFigureOut">
              <a:rPr lang="en-CA" smtClean="0"/>
              <a:t>2026-01-26</a:t>
            </a:fld>
            <a:endParaRPr lang="en-CA"/>
          </a:p>
        </p:txBody>
      </p:sp>
      <p:sp>
        <p:nvSpPr>
          <p:cNvPr id="6" name="Footer Placeholder 5">
            <a:extLst>
              <a:ext uri="{FF2B5EF4-FFF2-40B4-BE49-F238E27FC236}">
                <a16:creationId xmlns:a16="http://schemas.microsoft.com/office/drawing/2014/main" id="{1F23A792-6367-B8CA-87A7-F436F900154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BD6FE44-C440-027C-F648-CB3E95333C8F}"/>
              </a:ext>
            </a:extLst>
          </p:cNvPr>
          <p:cNvSpPr>
            <a:spLocks noGrp="1"/>
          </p:cNvSpPr>
          <p:nvPr>
            <p:ph type="sldNum" sz="quarter" idx="12"/>
          </p:nvPr>
        </p:nvSpPr>
        <p:spPr/>
        <p:txBody>
          <a:bodyPr/>
          <a:lstStyle/>
          <a:p>
            <a:fld id="{62F4DB22-9FC5-4B50-91D0-0825E4111582}" type="slidenum">
              <a:rPr lang="en-CA" smtClean="0"/>
              <a:t>‹#›</a:t>
            </a:fld>
            <a:endParaRPr lang="en-CA"/>
          </a:p>
        </p:txBody>
      </p:sp>
    </p:spTree>
    <p:extLst>
      <p:ext uri="{BB962C8B-B14F-4D97-AF65-F5344CB8AC3E}">
        <p14:creationId xmlns:p14="http://schemas.microsoft.com/office/powerpoint/2010/main" val="1129201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601540-E4EC-B7F5-D33C-89F167608D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7B67FCC-65B4-C35D-7AC1-AC5425B508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06738EE-15D9-8EF5-3EA4-8D99F19386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39C531-510B-41DF-9083-2BBDD84B3FC8}" type="datetimeFigureOut">
              <a:rPr lang="en-CA" smtClean="0"/>
              <a:t>2026-01-26</a:t>
            </a:fld>
            <a:endParaRPr lang="en-CA"/>
          </a:p>
        </p:txBody>
      </p:sp>
      <p:sp>
        <p:nvSpPr>
          <p:cNvPr id="5" name="Footer Placeholder 4">
            <a:extLst>
              <a:ext uri="{FF2B5EF4-FFF2-40B4-BE49-F238E27FC236}">
                <a16:creationId xmlns:a16="http://schemas.microsoft.com/office/drawing/2014/main" id="{823CDFE0-B6C8-B0F7-C69E-7025E05A20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B198FD21-FE9A-2B7A-0AAA-AAEE25581F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F4DB22-9FC5-4B50-91D0-0825E4111582}" type="slidenum">
              <a:rPr lang="en-CA" smtClean="0"/>
              <a:t>‹#›</a:t>
            </a:fld>
            <a:endParaRPr lang="en-CA"/>
          </a:p>
        </p:txBody>
      </p:sp>
    </p:spTree>
    <p:extLst>
      <p:ext uri="{BB962C8B-B14F-4D97-AF65-F5344CB8AC3E}">
        <p14:creationId xmlns:p14="http://schemas.microsoft.com/office/powerpoint/2010/main" val="11782233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3C0FB2-E7D3-C67B-E0DC-C61ACA2ABEDB}"/>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42109" r="19224"/>
          <a:stretch/>
        </p:blipFill>
        <p:spPr>
          <a:xfrm>
            <a:off x="0" y="0"/>
            <a:ext cx="4714328" cy="6858000"/>
          </a:xfrm>
          <a:prstGeom prst="rect">
            <a:avLst/>
          </a:prstGeom>
        </p:spPr>
      </p:pic>
      <p:sp>
        <p:nvSpPr>
          <p:cNvPr id="9" name="Subtitle 2">
            <a:extLst>
              <a:ext uri="{FF2B5EF4-FFF2-40B4-BE49-F238E27FC236}">
                <a16:creationId xmlns:a16="http://schemas.microsoft.com/office/drawing/2014/main" id="{33C16E92-F5AA-A2D5-0548-1EF585B09DC9}"/>
              </a:ext>
            </a:extLst>
          </p:cNvPr>
          <p:cNvSpPr txBox="1">
            <a:spLocks/>
          </p:cNvSpPr>
          <p:nvPr/>
        </p:nvSpPr>
        <p:spPr>
          <a:xfrm>
            <a:off x="5353876" y="2370195"/>
            <a:ext cx="6655244" cy="14470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20000"/>
              </a:lnSpc>
              <a:spcBef>
                <a:spcPts val="0"/>
              </a:spcBef>
              <a:spcAft>
                <a:spcPts val="5000"/>
              </a:spcAft>
            </a:pPr>
            <a:r>
              <a:rPr lang="en-US" sz="3600" dirty="0">
                <a:solidFill>
                  <a:schemeClr val="tx2">
                    <a:lumMod val="75000"/>
                  </a:schemeClr>
                </a:solidFill>
                <a:latin typeface="Abadi" panose="020B0604020104020204" pitchFamily="34" charset="0"/>
              </a:rPr>
              <a:t>NSFM Board Meeting</a:t>
            </a:r>
            <a:endParaRPr lang="en-CA" sz="3600" dirty="0">
              <a:solidFill>
                <a:schemeClr val="tx2">
                  <a:lumMod val="75000"/>
                </a:schemeClr>
              </a:solidFill>
              <a:latin typeface="Abadi" panose="020B0604020104020204" pitchFamily="34" charset="0"/>
            </a:endParaRPr>
          </a:p>
        </p:txBody>
      </p:sp>
      <p:cxnSp>
        <p:nvCxnSpPr>
          <p:cNvPr id="11" name="Straight Connector 10">
            <a:extLst>
              <a:ext uri="{FF2B5EF4-FFF2-40B4-BE49-F238E27FC236}">
                <a16:creationId xmlns:a16="http://schemas.microsoft.com/office/drawing/2014/main" id="{A9AAF4B7-B7CE-9A76-C18C-DB3D8FE09AC0}"/>
              </a:ext>
            </a:extLst>
          </p:cNvPr>
          <p:cNvCxnSpPr>
            <a:cxnSpLocks/>
          </p:cNvCxnSpPr>
          <p:nvPr/>
        </p:nvCxnSpPr>
        <p:spPr>
          <a:xfrm>
            <a:off x="0" y="5910606"/>
            <a:ext cx="12192000" cy="0"/>
          </a:xfrm>
          <a:prstGeom prst="line">
            <a:avLst/>
          </a:prstGeom>
          <a:ln w="38100">
            <a:solidFill>
              <a:srgbClr val="007FAE"/>
            </a:solidFill>
          </a:ln>
        </p:spPr>
        <p:style>
          <a:lnRef idx="1">
            <a:schemeClr val="dk1"/>
          </a:lnRef>
          <a:fillRef idx="0">
            <a:schemeClr val="dk1"/>
          </a:fillRef>
          <a:effectRef idx="0">
            <a:schemeClr val="dk1"/>
          </a:effectRef>
          <a:fontRef idx="minor">
            <a:schemeClr val="tx1"/>
          </a:fontRef>
        </p:style>
      </p:cxnSp>
      <p:pic>
        <p:nvPicPr>
          <p:cNvPr id="4" name="Picture 3" descr="A logo with a person in the middle">
            <a:extLst>
              <a:ext uri="{FF2B5EF4-FFF2-40B4-BE49-F238E27FC236}">
                <a16:creationId xmlns:a16="http://schemas.microsoft.com/office/drawing/2014/main" id="{110D6E07-BDDE-C3CE-FDE0-7433EF28CA32}"/>
              </a:ext>
            </a:extLst>
          </p:cNvPr>
          <p:cNvPicPr>
            <a:picLocks noChangeAspect="1"/>
          </p:cNvPicPr>
          <p:nvPr/>
        </p:nvPicPr>
        <p:blipFill rotWithShape="1">
          <a:blip r:embed="rId3">
            <a:extLst>
              <a:ext uri="{28A0092B-C50C-407E-A947-70E740481C1C}">
                <a14:useLocalDpi xmlns:a14="http://schemas.microsoft.com/office/drawing/2010/main" val="0"/>
              </a:ext>
            </a:extLst>
          </a:blip>
          <a:srcRect l="6668" t="30157" r="7019" b="31041"/>
          <a:stretch/>
        </p:blipFill>
        <p:spPr>
          <a:xfrm>
            <a:off x="5408306" y="1087713"/>
            <a:ext cx="6353667" cy="636216"/>
          </a:xfrm>
          <a:prstGeom prst="rect">
            <a:avLst/>
          </a:prstGeom>
        </p:spPr>
      </p:pic>
      <p:sp>
        <p:nvSpPr>
          <p:cNvPr id="10" name="Subtitle 2">
            <a:extLst>
              <a:ext uri="{FF2B5EF4-FFF2-40B4-BE49-F238E27FC236}">
                <a16:creationId xmlns:a16="http://schemas.microsoft.com/office/drawing/2014/main" id="{D8015CF2-9656-FE94-CBA3-CB384D844C43}"/>
              </a:ext>
            </a:extLst>
          </p:cNvPr>
          <p:cNvSpPr>
            <a:spLocks noGrp="1"/>
          </p:cNvSpPr>
          <p:nvPr>
            <p:ph type="subTitle" idx="1"/>
          </p:nvPr>
        </p:nvSpPr>
        <p:spPr>
          <a:xfrm>
            <a:off x="5353876" y="3003037"/>
            <a:ext cx="6127424" cy="1239532"/>
          </a:xfrm>
        </p:spPr>
        <p:txBody>
          <a:bodyPr>
            <a:normAutofit fontScale="62500" lnSpcReduction="20000"/>
          </a:bodyPr>
          <a:lstStyle/>
          <a:p>
            <a:pPr algn="l"/>
            <a:r>
              <a:rPr lang="en-US" sz="4000" dirty="0">
                <a:solidFill>
                  <a:srgbClr val="000000"/>
                </a:solidFill>
                <a:latin typeface="Abadi Extra Light" panose="020F0502020204030204" pitchFamily="34" charset="0"/>
              </a:rPr>
              <a:t>Key EPR issues</a:t>
            </a:r>
          </a:p>
          <a:p>
            <a:pPr algn="l"/>
            <a:endParaRPr lang="en-US" dirty="0">
              <a:solidFill>
                <a:srgbClr val="000000"/>
              </a:solidFill>
              <a:latin typeface="Abadi Extra Light" panose="020F0502020204030204" pitchFamily="34" charset="0"/>
            </a:endParaRPr>
          </a:p>
          <a:p>
            <a:pPr algn="l"/>
            <a:endParaRPr lang="en-US" dirty="0">
              <a:solidFill>
                <a:srgbClr val="000000"/>
              </a:solidFill>
              <a:latin typeface="Abadi Extra Light" panose="020F0502020204030204" pitchFamily="34" charset="0"/>
            </a:endParaRPr>
          </a:p>
          <a:p>
            <a:pPr algn="l"/>
            <a:r>
              <a:rPr lang="en-US" dirty="0">
                <a:solidFill>
                  <a:srgbClr val="000000"/>
                </a:solidFill>
                <a:latin typeface="Abadi Extra Light" panose="020F0502020204030204" pitchFamily="34" charset="0"/>
              </a:rPr>
              <a:t>February 6</a:t>
            </a:r>
            <a:r>
              <a:rPr lang="en-US" baseline="30000" dirty="0">
                <a:solidFill>
                  <a:srgbClr val="000000"/>
                </a:solidFill>
                <a:latin typeface="Abadi Extra Light" panose="020F0502020204030204" pitchFamily="34" charset="0"/>
              </a:rPr>
              <a:t>th</a:t>
            </a:r>
            <a:r>
              <a:rPr lang="en-US" dirty="0">
                <a:solidFill>
                  <a:srgbClr val="000000"/>
                </a:solidFill>
                <a:latin typeface="Abadi Extra Light" panose="020F0502020204030204" pitchFamily="34" charset="0"/>
              </a:rPr>
              <a:t>, 2026</a:t>
            </a:r>
            <a:endParaRPr lang="en-CA" dirty="0">
              <a:latin typeface="Abadi Extra Light" panose="020F0502020204030204" pitchFamily="34" charset="0"/>
            </a:endParaRPr>
          </a:p>
        </p:txBody>
      </p:sp>
    </p:spTree>
    <p:extLst>
      <p:ext uri="{BB962C8B-B14F-4D97-AF65-F5344CB8AC3E}">
        <p14:creationId xmlns:p14="http://schemas.microsoft.com/office/powerpoint/2010/main" val="1105743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a:spLocks noGrp="1"/>
          </p:cNvSpPr>
          <p:nvPr>
            <p:ph type="title"/>
          </p:nvPr>
        </p:nvSpPr>
        <p:spPr>
          <a:xfrm>
            <a:off x="606551" y="177268"/>
            <a:ext cx="11144912" cy="1010661"/>
          </a:xfrm>
          <a:prstGeom prst="rect">
            <a:avLst/>
          </a:prstGeom>
        </p:spPr>
        <p:txBody>
          <a:bodyPr vert="horz" wrap="square" lIns="0" tIns="13335" rIns="0" bIns="0" rtlCol="0">
            <a:spAutoFit/>
          </a:bodyPr>
          <a:lstStyle/>
          <a:p>
            <a:pPr marL="38100">
              <a:spcBef>
                <a:spcPts val="105"/>
              </a:spcBef>
            </a:pPr>
            <a:r>
              <a:rPr lang="en-CA" sz="3600" b="1" dirty="0">
                <a:solidFill>
                  <a:srgbClr val="007FAE"/>
                </a:solidFill>
                <a:latin typeface="+mn-lt"/>
                <a:ea typeface="+mn-ea"/>
                <a:cs typeface="+mn-cs"/>
              </a:rPr>
              <a:t>The Retail Council of Canada: The Voice </a:t>
            </a:r>
            <a:r>
              <a:rPr sz="3600" b="1" dirty="0">
                <a:solidFill>
                  <a:srgbClr val="007FAE"/>
                </a:solidFill>
                <a:latin typeface="+mn-lt"/>
                <a:ea typeface="+mn-ea"/>
                <a:cs typeface="+mn-cs"/>
              </a:rPr>
              <a:t>of</a:t>
            </a:r>
            <a:r>
              <a:rPr lang="en-CA" sz="3600" b="1" dirty="0">
                <a:solidFill>
                  <a:srgbClr val="007FAE"/>
                </a:solidFill>
                <a:latin typeface="+mn-lt"/>
                <a:ea typeface="+mn-ea"/>
                <a:cs typeface="+mn-cs"/>
              </a:rPr>
              <a:t> </a:t>
            </a:r>
            <a:r>
              <a:rPr lang="en-CA" sz="3600" b="1" dirty="0" err="1">
                <a:solidFill>
                  <a:srgbClr val="007FAE"/>
                </a:solidFill>
                <a:latin typeface="+mn-lt"/>
                <a:ea typeface="+mn-ea"/>
                <a:cs typeface="+mn-cs"/>
              </a:rPr>
              <a:t>RetailTM</a:t>
            </a:r>
            <a:r>
              <a:rPr lang="en-CA" sz="3600" b="1" dirty="0">
                <a:solidFill>
                  <a:srgbClr val="007FAE"/>
                </a:solidFill>
                <a:latin typeface="+mn-lt"/>
                <a:ea typeface="+mn-ea"/>
                <a:cs typeface="+mn-cs"/>
              </a:rPr>
              <a:t> </a:t>
            </a:r>
            <a:r>
              <a:rPr sz="3600" b="1" dirty="0">
                <a:solidFill>
                  <a:srgbClr val="007FAE"/>
                </a:solidFill>
                <a:latin typeface="+mn-lt"/>
                <a:ea typeface="+mn-ea"/>
                <a:cs typeface="+mn-cs"/>
              </a:rPr>
              <a:t>sin</a:t>
            </a:r>
            <a:r>
              <a:rPr lang="en-CA" sz="3600" b="1" dirty="0">
                <a:solidFill>
                  <a:srgbClr val="007FAE"/>
                </a:solidFill>
                <a:latin typeface="+mn-lt"/>
                <a:ea typeface="+mn-ea"/>
                <a:cs typeface="+mn-cs"/>
              </a:rPr>
              <a:t>c</a:t>
            </a:r>
            <a:r>
              <a:rPr sz="3600" b="1" dirty="0">
                <a:solidFill>
                  <a:srgbClr val="007FAE"/>
                </a:solidFill>
                <a:latin typeface="+mn-lt"/>
                <a:ea typeface="+mn-ea"/>
                <a:cs typeface="+mn-cs"/>
              </a:rPr>
              <a:t>e 1963</a:t>
            </a:r>
          </a:p>
        </p:txBody>
      </p:sp>
      <p:sp>
        <p:nvSpPr>
          <p:cNvPr id="9" name="object 9"/>
          <p:cNvSpPr txBox="1"/>
          <p:nvPr/>
        </p:nvSpPr>
        <p:spPr>
          <a:xfrm>
            <a:off x="2189280" y="1287790"/>
            <a:ext cx="3016885" cy="636270"/>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sz="2000" b="1" dirty="0">
                <a:latin typeface="Calibri"/>
                <a:cs typeface="Calibri"/>
              </a:rPr>
              <a:t>RCC</a:t>
            </a:r>
            <a:r>
              <a:rPr sz="2000" b="1" spc="-65" dirty="0">
                <a:latin typeface="Calibri"/>
                <a:cs typeface="Calibri"/>
              </a:rPr>
              <a:t> </a:t>
            </a:r>
            <a:r>
              <a:rPr sz="2000" b="1" dirty="0">
                <a:latin typeface="Calibri"/>
                <a:cs typeface="Calibri"/>
              </a:rPr>
              <a:t>represent</a:t>
            </a:r>
            <a:r>
              <a:rPr sz="2000" b="1" spc="-55" dirty="0">
                <a:latin typeface="Calibri"/>
                <a:cs typeface="Calibri"/>
              </a:rPr>
              <a:t> </a:t>
            </a:r>
            <a:r>
              <a:rPr sz="2000" b="1" spc="-10" dirty="0">
                <a:latin typeface="Calibri"/>
                <a:cs typeface="Calibri"/>
              </a:rPr>
              <a:t>provincial, </a:t>
            </a:r>
            <a:r>
              <a:rPr sz="2000" b="1" dirty="0">
                <a:latin typeface="Calibri"/>
                <a:cs typeface="Calibri"/>
              </a:rPr>
              <a:t>national</a:t>
            </a:r>
            <a:r>
              <a:rPr sz="2000" b="1" spc="-45" dirty="0">
                <a:latin typeface="Calibri"/>
                <a:cs typeface="Calibri"/>
              </a:rPr>
              <a:t> </a:t>
            </a:r>
            <a:r>
              <a:rPr sz="2000" b="1" dirty="0">
                <a:latin typeface="Calibri"/>
                <a:cs typeface="Calibri"/>
              </a:rPr>
              <a:t>&amp;</a:t>
            </a:r>
            <a:r>
              <a:rPr sz="2000" b="1" spc="-25" dirty="0">
                <a:latin typeface="Calibri"/>
                <a:cs typeface="Calibri"/>
              </a:rPr>
              <a:t> </a:t>
            </a:r>
            <a:r>
              <a:rPr sz="2000" b="1" spc="-10" dirty="0">
                <a:latin typeface="Calibri"/>
                <a:cs typeface="Calibri"/>
              </a:rPr>
              <a:t>international:</a:t>
            </a:r>
            <a:endParaRPr sz="2000" dirty="0">
              <a:latin typeface="Calibri"/>
              <a:cs typeface="Calibri"/>
            </a:endParaRPr>
          </a:p>
        </p:txBody>
      </p:sp>
      <p:sp>
        <p:nvSpPr>
          <p:cNvPr id="10" name="object 10"/>
          <p:cNvSpPr txBox="1"/>
          <p:nvPr/>
        </p:nvSpPr>
        <p:spPr>
          <a:xfrm>
            <a:off x="2646454" y="1897591"/>
            <a:ext cx="2926080" cy="2160270"/>
          </a:xfrm>
          <a:prstGeom prst="rect">
            <a:avLst/>
          </a:prstGeom>
        </p:spPr>
        <p:txBody>
          <a:bodyPr vert="horz" wrap="square" lIns="0" tIns="13335" rIns="0" bIns="0" rtlCol="0">
            <a:spAutoFit/>
          </a:bodyPr>
          <a:lstStyle/>
          <a:p>
            <a:pPr marL="354965" indent="-342900">
              <a:lnSpc>
                <a:spcPct val="100000"/>
              </a:lnSpc>
              <a:spcBef>
                <a:spcPts val="105"/>
              </a:spcBef>
              <a:buFont typeface="Arial"/>
              <a:buChar char="•"/>
              <a:tabLst>
                <a:tab pos="354965" algn="l"/>
                <a:tab pos="355600" algn="l"/>
              </a:tabLst>
            </a:pPr>
            <a:r>
              <a:rPr sz="2000" spc="-10" dirty="0">
                <a:latin typeface="Calibri"/>
                <a:cs typeface="Calibri"/>
              </a:rPr>
              <a:t>groceries</a:t>
            </a:r>
            <a:endParaRPr sz="2000" dirty="0">
              <a:latin typeface="Calibri"/>
              <a:cs typeface="Calibri"/>
            </a:endParaRPr>
          </a:p>
          <a:p>
            <a:pPr marL="354965" indent="-342900">
              <a:lnSpc>
                <a:spcPct val="100000"/>
              </a:lnSpc>
              <a:buFont typeface="Arial"/>
              <a:buChar char="•"/>
              <a:tabLst>
                <a:tab pos="354965" algn="l"/>
                <a:tab pos="355600" algn="l"/>
              </a:tabLst>
            </a:pPr>
            <a:r>
              <a:rPr sz="2000" spc="-10" dirty="0">
                <a:latin typeface="Calibri"/>
                <a:cs typeface="Calibri"/>
              </a:rPr>
              <a:t>pharmacies</a:t>
            </a:r>
            <a:endParaRPr sz="2000" dirty="0">
              <a:latin typeface="Calibri"/>
              <a:cs typeface="Calibri"/>
            </a:endParaRPr>
          </a:p>
          <a:p>
            <a:pPr marL="354965" indent="-342900">
              <a:lnSpc>
                <a:spcPct val="100000"/>
              </a:lnSpc>
              <a:buFont typeface="Arial"/>
              <a:buChar char="•"/>
              <a:tabLst>
                <a:tab pos="354965" algn="l"/>
                <a:tab pos="355600" algn="l"/>
              </a:tabLst>
            </a:pPr>
            <a:r>
              <a:rPr sz="2000" dirty="0">
                <a:latin typeface="Calibri"/>
                <a:cs typeface="Calibri"/>
              </a:rPr>
              <a:t>department</a:t>
            </a:r>
            <a:r>
              <a:rPr sz="2000" spc="-40" dirty="0">
                <a:latin typeface="Calibri"/>
                <a:cs typeface="Calibri"/>
              </a:rPr>
              <a:t> </a:t>
            </a:r>
            <a:r>
              <a:rPr sz="2000" spc="-10" dirty="0">
                <a:latin typeface="Calibri"/>
                <a:cs typeface="Calibri"/>
              </a:rPr>
              <a:t>stores</a:t>
            </a:r>
            <a:endParaRPr sz="2000" dirty="0">
              <a:latin typeface="Calibri"/>
              <a:cs typeface="Calibri"/>
            </a:endParaRPr>
          </a:p>
          <a:p>
            <a:pPr marL="354965" indent="-342900">
              <a:lnSpc>
                <a:spcPct val="100000"/>
              </a:lnSpc>
              <a:buFont typeface="Arial"/>
              <a:buChar char="•"/>
              <a:tabLst>
                <a:tab pos="354965" algn="l"/>
                <a:tab pos="355600" algn="l"/>
              </a:tabLst>
            </a:pPr>
            <a:r>
              <a:rPr sz="2000" dirty="0">
                <a:latin typeface="Calibri"/>
                <a:cs typeface="Calibri"/>
              </a:rPr>
              <a:t>fashion</a:t>
            </a:r>
            <a:r>
              <a:rPr sz="2000" spc="-60" dirty="0">
                <a:latin typeface="Calibri"/>
                <a:cs typeface="Calibri"/>
              </a:rPr>
              <a:t> </a:t>
            </a:r>
            <a:r>
              <a:rPr sz="2000" spc="-10" dirty="0">
                <a:latin typeface="Calibri"/>
                <a:cs typeface="Calibri"/>
              </a:rPr>
              <a:t>retailers</a:t>
            </a:r>
            <a:endParaRPr sz="2000" dirty="0">
              <a:latin typeface="Calibri"/>
              <a:cs typeface="Calibri"/>
            </a:endParaRPr>
          </a:p>
          <a:p>
            <a:pPr marL="354965" indent="-342900">
              <a:lnSpc>
                <a:spcPct val="100000"/>
              </a:lnSpc>
              <a:buFont typeface="Arial"/>
              <a:buChar char="•"/>
              <a:tabLst>
                <a:tab pos="354965" algn="l"/>
                <a:tab pos="355600" algn="l"/>
              </a:tabLst>
            </a:pPr>
            <a:r>
              <a:rPr sz="2000" dirty="0">
                <a:latin typeface="Calibri"/>
                <a:cs typeface="Calibri"/>
              </a:rPr>
              <a:t>online</a:t>
            </a:r>
            <a:r>
              <a:rPr sz="2000" spc="-25" dirty="0">
                <a:latin typeface="Calibri"/>
                <a:cs typeface="Calibri"/>
              </a:rPr>
              <a:t> </a:t>
            </a:r>
            <a:r>
              <a:rPr sz="2000" spc="-10" dirty="0">
                <a:latin typeface="Calibri"/>
                <a:cs typeface="Calibri"/>
              </a:rPr>
              <a:t>retailers</a:t>
            </a:r>
            <a:endParaRPr sz="2000" dirty="0">
              <a:latin typeface="Calibri"/>
              <a:cs typeface="Calibri"/>
            </a:endParaRPr>
          </a:p>
          <a:p>
            <a:pPr marL="354965" indent="-342900">
              <a:lnSpc>
                <a:spcPct val="100000"/>
              </a:lnSpc>
              <a:buFont typeface="Arial"/>
              <a:buChar char="•"/>
              <a:tabLst>
                <a:tab pos="354965" algn="l"/>
                <a:tab pos="355600" algn="l"/>
              </a:tabLst>
            </a:pPr>
            <a:r>
              <a:rPr sz="2000" dirty="0">
                <a:latin typeface="Calibri"/>
                <a:cs typeface="Calibri"/>
              </a:rPr>
              <a:t>quick</a:t>
            </a:r>
            <a:r>
              <a:rPr sz="2000" spc="-15" dirty="0">
                <a:latin typeface="Calibri"/>
                <a:cs typeface="Calibri"/>
              </a:rPr>
              <a:t> </a:t>
            </a:r>
            <a:r>
              <a:rPr sz="2000" dirty="0">
                <a:latin typeface="Calibri"/>
                <a:cs typeface="Calibri"/>
              </a:rPr>
              <a:t>service</a:t>
            </a:r>
            <a:r>
              <a:rPr sz="2000" spc="5" dirty="0">
                <a:latin typeface="Calibri"/>
                <a:cs typeface="Calibri"/>
              </a:rPr>
              <a:t> </a:t>
            </a:r>
            <a:r>
              <a:rPr sz="2000" spc="-10" dirty="0">
                <a:latin typeface="Calibri"/>
                <a:cs typeface="Calibri"/>
              </a:rPr>
              <a:t>restaurants</a:t>
            </a:r>
            <a:endParaRPr sz="2000" dirty="0">
              <a:latin typeface="Calibri"/>
              <a:cs typeface="Calibri"/>
            </a:endParaRPr>
          </a:p>
          <a:p>
            <a:pPr marL="354965" indent="-342900">
              <a:lnSpc>
                <a:spcPct val="100000"/>
              </a:lnSpc>
              <a:buFont typeface="Arial"/>
              <a:buChar char="•"/>
              <a:tabLst>
                <a:tab pos="354965" algn="l"/>
                <a:tab pos="355600" algn="l"/>
              </a:tabLst>
            </a:pPr>
            <a:r>
              <a:rPr sz="2000" spc="-10" dirty="0">
                <a:latin typeface="Calibri"/>
                <a:cs typeface="Calibri"/>
              </a:rPr>
              <a:t>independents….</a:t>
            </a:r>
            <a:endParaRPr sz="2000" dirty="0">
              <a:latin typeface="Calibri"/>
              <a:cs typeface="Calibri"/>
            </a:endParaRPr>
          </a:p>
        </p:txBody>
      </p:sp>
      <p:sp>
        <p:nvSpPr>
          <p:cNvPr id="11" name="object 11"/>
          <p:cNvSpPr txBox="1"/>
          <p:nvPr/>
        </p:nvSpPr>
        <p:spPr>
          <a:xfrm>
            <a:off x="2189103" y="4336541"/>
            <a:ext cx="2910840" cy="941069"/>
          </a:xfrm>
          <a:prstGeom prst="rect">
            <a:avLst/>
          </a:prstGeom>
        </p:spPr>
        <p:txBody>
          <a:bodyPr vert="horz" wrap="square" lIns="0" tIns="12700" rIns="0" bIns="0" rtlCol="0">
            <a:spAutoFit/>
          </a:bodyPr>
          <a:lstStyle/>
          <a:p>
            <a:pPr marL="354965" indent="-342900">
              <a:lnSpc>
                <a:spcPct val="100000"/>
              </a:lnSpc>
              <a:spcBef>
                <a:spcPts val="100"/>
              </a:spcBef>
              <a:buFont typeface="Arial"/>
              <a:buChar char="•"/>
              <a:tabLst>
                <a:tab pos="354965" algn="l"/>
                <a:tab pos="355600" algn="l"/>
              </a:tabLst>
            </a:pPr>
            <a:r>
              <a:rPr sz="2000" b="1" spc="-10" dirty="0">
                <a:latin typeface="Calibri"/>
                <a:cs typeface="Calibri"/>
              </a:rPr>
              <a:t>Representation:</a:t>
            </a:r>
            <a:endParaRPr sz="2000" dirty="0">
              <a:latin typeface="Calibri"/>
              <a:cs typeface="Calibri"/>
            </a:endParaRPr>
          </a:p>
          <a:p>
            <a:pPr marL="812165" lvl="1" indent="-343535">
              <a:lnSpc>
                <a:spcPct val="100000"/>
              </a:lnSpc>
              <a:spcBef>
                <a:spcPts val="5"/>
              </a:spcBef>
              <a:buFont typeface="Arial"/>
              <a:buChar char="•"/>
              <a:tabLst>
                <a:tab pos="812165" algn="l"/>
                <a:tab pos="812800" algn="l"/>
              </a:tabLst>
            </a:pPr>
            <a:r>
              <a:rPr sz="2000" dirty="0">
                <a:latin typeface="Calibri"/>
                <a:cs typeface="Calibri"/>
              </a:rPr>
              <a:t>1,000+</a:t>
            </a:r>
            <a:r>
              <a:rPr sz="2000" spc="-35" dirty="0">
                <a:latin typeface="Calibri"/>
                <a:cs typeface="Calibri"/>
              </a:rPr>
              <a:t> </a:t>
            </a:r>
            <a:r>
              <a:rPr sz="2000" spc="-10" dirty="0">
                <a:latin typeface="Calibri"/>
                <a:cs typeface="Calibri"/>
              </a:rPr>
              <a:t>members</a:t>
            </a:r>
            <a:endParaRPr sz="2000" dirty="0">
              <a:latin typeface="Calibri"/>
              <a:cs typeface="Calibri"/>
            </a:endParaRPr>
          </a:p>
          <a:p>
            <a:pPr marL="812165" lvl="1" indent="-343535">
              <a:lnSpc>
                <a:spcPct val="100000"/>
              </a:lnSpc>
              <a:buFont typeface="Arial"/>
              <a:buChar char="•"/>
              <a:tabLst>
                <a:tab pos="812165" algn="l"/>
                <a:tab pos="812800" algn="l"/>
              </a:tabLst>
            </a:pPr>
            <a:r>
              <a:rPr lang="en-CA" sz="2000" dirty="0">
                <a:latin typeface="Calibri"/>
                <a:cs typeface="Calibri"/>
              </a:rPr>
              <a:t>54</a:t>
            </a:r>
            <a:r>
              <a:rPr sz="2000" dirty="0">
                <a:latin typeface="Calibri"/>
                <a:cs typeface="Calibri"/>
              </a:rPr>
              <a:t>,000+</a:t>
            </a:r>
            <a:r>
              <a:rPr sz="2000" spc="-90" dirty="0">
                <a:latin typeface="Calibri"/>
                <a:cs typeface="Calibri"/>
              </a:rPr>
              <a:t> </a:t>
            </a:r>
            <a:r>
              <a:rPr sz="2000" dirty="0">
                <a:latin typeface="Calibri"/>
                <a:cs typeface="Calibri"/>
              </a:rPr>
              <a:t>store</a:t>
            </a:r>
            <a:r>
              <a:rPr sz="2000" spc="-35" dirty="0">
                <a:latin typeface="Calibri"/>
                <a:cs typeface="Calibri"/>
              </a:rPr>
              <a:t> </a:t>
            </a:r>
            <a:r>
              <a:rPr sz="2000" spc="-10" dirty="0">
                <a:latin typeface="Calibri"/>
                <a:cs typeface="Calibri"/>
              </a:rPr>
              <a:t>fronts</a:t>
            </a:r>
            <a:endParaRPr sz="2000" dirty="0">
              <a:latin typeface="Calibri"/>
              <a:cs typeface="Calibri"/>
            </a:endParaRPr>
          </a:p>
        </p:txBody>
      </p:sp>
      <p:sp>
        <p:nvSpPr>
          <p:cNvPr id="13" name="object 13"/>
          <p:cNvSpPr/>
          <p:nvPr/>
        </p:nvSpPr>
        <p:spPr>
          <a:xfrm>
            <a:off x="820318" y="4270993"/>
            <a:ext cx="1184275" cy="1012190"/>
          </a:xfrm>
          <a:custGeom>
            <a:avLst/>
            <a:gdLst/>
            <a:ahLst/>
            <a:cxnLst/>
            <a:rect l="l" t="t" r="r" b="b"/>
            <a:pathLst>
              <a:path w="1184275" h="1012189">
                <a:moveTo>
                  <a:pt x="624853" y="1012066"/>
                </a:moveTo>
                <a:lnTo>
                  <a:pt x="65774" y="1012066"/>
                </a:lnTo>
                <a:lnTo>
                  <a:pt x="65774" y="506033"/>
                </a:lnTo>
                <a:lnTo>
                  <a:pt x="40235" y="501335"/>
                </a:lnTo>
                <a:lnTo>
                  <a:pt x="19321" y="488545"/>
                </a:lnTo>
                <a:lnTo>
                  <a:pt x="5189" y="469615"/>
                </a:lnTo>
                <a:lnTo>
                  <a:pt x="0" y="446500"/>
                </a:lnTo>
                <a:lnTo>
                  <a:pt x="0" y="386966"/>
                </a:lnTo>
                <a:lnTo>
                  <a:pt x="65774" y="0"/>
                </a:lnTo>
                <a:lnTo>
                  <a:pt x="1118159" y="0"/>
                </a:lnTo>
                <a:lnTo>
                  <a:pt x="1133338" y="89300"/>
                </a:lnTo>
                <a:lnTo>
                  <a:pt x="164435" y="89300"/>
                </a:lnTo>
                <a:lnTo>
                  <a:pt x="131548" y="386966"/>
                </a:lnTo>
                <a:lnTo>
                  <a:pt x="131548" y="446500"/>
                </a:lnTo>
                <a:lnTo>
                  <a:pt x="136738" y="469615"/>
                </a:lnTo>
                <a:lnTo>
                  <a:pt x="150869" y="488545"/>
                </a:lnTo>
                <a:lnTo>
                  <a:pt x="171783" y="501335"/>
                </a:lnTo>
                <a:lnTo>
                  <a:pt x="197322" y="506033"/>
                </a:lnTo>
                <a:lnTo>
                  <a:pt x="1118159" y="506033"/>
                </a:lnTo>
                <a:lnTo>
                  <a:pt x="1118159" y="625100"/>
                </a:lnTo>
                <a:lnTo>
                  <a:pt x="197322" y="625100"/>
                </a:lnTo>
                <a:lnTo>
                  <a:pt x="197322" y="863233"/>
                </a:lnTo>
                <a:lnTo>
                  <a:pt x="624853" y="863233"/>
                </a:lnTo>
                <a:lnTo>
                  <a:pt x="624853" y="1012066"/>
                </a:lnTo>
                <a:close/>
              </a:path>
              <a:path w="1184275" h="1012189">
                <a:moveTo>
                  <a:pt x="460418" y="506033"/>
                </a:moveTo>
                <a:lnTo>
                  <a:pt x="197322" y="506033"/>
                </a:lnTo>
                <a:lnTo>
                  <a:pt x="222861" y="501335"/>
                </a:lnTo>
                <a:lnTo>
                  <a:pt x="243775" y="488545"/>
                </a:lnTo>
                <a:lnTo>
                  <a:pt x="257906" y="469615"/>
                </a:lnTo>
                <a:lnTo>
                  <a:pt x="263096" y="446500"/>
                </a:lnTo>
                <a:lnTo>
                  <a:pt x="263096" y="386966"/>
                </a:lnTo>
                <a:lnTo>
                  <a:pt x="295983" y="89300"/>
                </a:lnTo>
                <a:lnTo>
                  <a:pt x="411088" y="89300"/>
                </a:lnTo>
                <a:lnTo>
                  <a:pt x="394644" y="386966"/>
                </a:lnTo>
                <a:lnTo>
                  <a:pt x="394644" y="446500"/>
                </a:lnTo>
                <a:lnTo>
                  <a:pt x="399834" y="469615"/>
                </a:lnTo>
                <a:lnTo>
                  <a:pt x="413965" y="488545"/>
                </a:lnTo>
                <a:lnTo>
                  <a:pt x="434879" y="501335"/>
                </a:lnTo>
                <a:lnTo>
                  <a:pt x="460418" y="506033"/>
                </a:lnTo>
                <a:close/>
              </a:path>
              <a:path w="1184275" h="1012189">
                <a:moveTo>
                  <a:pt x="723515" y="506033"/>
                </a:moveTo>
                <a:lnTo>
                  <a:pt x="460418" y="506033"/>
                </a:lnTo>
                <a:lnTo>
                  <a:pt x="485957" y="501335"/>
                </a:lnTo>
                <a:lnTo>
                  <a:pt x="506871" y="488545"/>
                </a:lnTo>
                <a:lnTo>
                  <a:pt x="521002" y="469615"/>
                </a:lnTo>
                <a:lnTo>
                  <a:pt x="526192" y="446500"/>
                </a:lnTo>
                <a:lnTo>
                  <a:pt x="526192" y="386966"/>
                </a:lnTo>
                <a:lnTo>
                  <a:pt x="542636" y="89300"/>
                </a:lnTo>
                <a:lnTo>
                  <a:pt x="641297" y="89300"/>
                </a:lnTo>
                <a:lnTo>
                  <a:pt x="657741" y="386966"/>
                </a:lnTo>
                <a:lnTo>
                  <a:pt x="657741" y="446500"/>
                </a:lnTo>
                <a:lnTo>
                  <a:pt x="662931" y="469615"/>
                </a:lnTo>
                <a:lnTo>
                  <a:pt x="677062" y="488545"/>
                </a:lnTo>
                <a:lnTo>
                  <a:pt x="697976" y="501335"/>
                </a:lnTo>
                <a:lnTo>
                  <a:pt x="723515" y="506033"/>
                </a:lnTo>
                <a:close/>
              </a:path>
              <a:path w="1184275" h="1012189">
                <a:moveTo>
                  <a:pt x="986611" y="506033"/>
                </a:moveTo>
                <a:lnTo>
                  <a:pt x="723515" y="506033"/>
                </a:lnTo>
                <a:lnTo>
                  <a:pt x="749053" y="501335"/>
                </a:lnTo>
                <a:lnTo>
                  <a:pt x="769968" y="488545"/>
                </a:lnTo>
                <a:lnTo>
                  <a:pt x="784099" y="469615"/>
                </a:lnTo>
                <a:lnTo>
                  <a:pt x="789289" y="446500"/>
                </a:lnTo>
                <a:lnTo>
                  <a:pt x="789289" y="386966"/>
                </a:lnTo>
                <a:lnTo>
                  <a:pt x="772845" y="89300"/>
                </a:lnTo>
                <a:lnTo>
                  <a:pt x="887950" y="89300"/>
                </a:lnTo>
                <a:lnTo>
                  <a:pt x="920837" y="386966"/>
                </a:lnTo>
                <a:lnTo>
                  <a:pt x="920837" y="446500"/>
                </a:lnTo>
                <a:lnTo>
                  <a:pt x="926027" y="469615"/>
                </a:lnTo>
                <a:lnTo>
                  <a:pt x="940158" y="488545"/>
                </a:lnTo>
                <a:lnTo>
                  <a:pt x="961072" y="501335"/>
                </a:lnTo>
                <a:lnTo>
                  <a:pt x="986611" y="506033"/>
                </a:lnTo>
                <a:close/>
              </a:path>
              <a:path w="1184275" h="1012189">
                <a:moveTo>
                  <a:pt x="1118159" y="506033"/>
                </a:moveTo>
                <a:lnTo>
                  <a:pt x="986611" y="506033"/>
                </a:lnTo>
                <a:lnTo>
                  <a:pt x="1012150" y="501335"/>
                </a:lnTo>
                <a:lnTo>
                  <a:pt x="1033064" y="488545"/>
                </a:lnTo>
                <a:lnTo>
                  <a:pt x="1047195" y="469615"/>
                </a:lnTo>
                <a:lnTo>
                  <a:pt x="1052385" y="446500"/>
                </a:lnTo>
                <a:lnTo>
                  <a:pt x="1052385" y="386966"/>
                </a:lnTo>
                <a:lnTo>
                  <a:pt x="1019498" y="89300"/>
                </a:lnTo>
                <a:lnTo>
                  <a:pt x="1133338" y="89300"/>
                </a:lnTo>
                <a:lnTo>
                  <a:pt x="1183933" y="386966"/>
                </a:lnTo>
                <a:lnTo>
                  <a:pt x="1183933" y="446500"/>
                </a:lnTo>
                <a:lnTo>
                  <a:pt x="1178743" y="469615"/>
                </a:lnTo>
                <a:lnTo>
                  <a:pt x="1164612" y="488545"/>
                </a:lnTo>
                <a:lnTo>
                  <a:pt x="1143698" y="501335"/>
                </a:lnTo>
                <a:lnTo>
                  <a:pt x="1118159" y="506033"/>
                </a:lnTo>
                <a:close/>
              </a:path>
              <a:path w="1184275" h="1012189">
                <a:moveTo>
                  <a:pt x="624853" y="863233"/>
                </a:moveTo>
                <a:lnTo>
                  <a:pt x="460418" y="863233"/>
                </a:lnTo>
                <a:lnTo>
                  <a:pt x="460418" y="625100"/>
                </a:lnTo>
                <a:lnTo>
                  <a:pt x="624853" y="625100"/>
                </a:lnTo>
                <a:lnTo>
                  <a:pt x="624853" y="863233"/>
                </a:lnTo>
                <a:close/>
              </a:path>
              <a:path w="1184275" h="1012189">
                <a:moveTo>
                  <a:pt x="1118159" y="1012066"/>
                </a:moveTo>
                <a:lnTo>
                  <a:pt x="986611" y="1012066"/>
                </a:lnTo>
                <a:lnTo>
                  <a:pt x="986611" y="625100"/>
                </a:lnTo>
                <a:lnTo>
                  <a:pt x="1118159" y="625100"/>
                </a:lnTo>
                <a:lnTo>
                  <a:pt x="1118159" y="1012066"/>
                </a:lnTo>
                <a:close/>
              </a:path>
            </a:pathLst>
          </a:custGeom>
          <a:solidFill>
            <a:srgbClr val="292C2E"/>
          </a:solidFill>
        </p:spPr>
        <p:txBody>
          <a:bodyPr wrap="square" lIns="0" tIns="0" rIns="0" bIns="0" rtlCol="0"/>
          <a:lstStyle/>
          <a:p>
            <a:endParaRPr/>
          </a:p>
        </p:txBody>
      </p:sp>
      <p:sp>
        <p:nvSpPr>
          <p:cNvPr id="14" name="object 14"/>
          <p:cNvSpPr/>
          <p:nvPr/>
        </p:nvSpPr>
        <p:spPr>
          <a:xfrm>
            <a:off x="6182867" y="1383789"/>
            <a:ext cx="0" cy="3946525"/>
          </a:xfrm>
          <a:custGeom>
            <a:avLst/>
            <a:gdLst/>
            <a:ahLst/>
            <a:cxnLst/>
            <a:rect l="l" t="t" r="r" b="b"/>
            <a:pathLst>
              <a:path h="3946525">
                <a:moveTo>
                  <a:pt x="0" y="3946156"/>
                </a:moveTo>
                <a:lnTo>
                  <a:pt x="0" y="0"/>
                </a:lnTo>
              </a:path>
            </a:pathLst>
          </a:custGeom>
          <a:ln w="9525">
            <a:solidFill>
              <a:srgbClr val="0749A9"/>
            </a:solidFill>
          </a:ln>
        </p:spPr>
        <p:txBody>
          <a:bodyPr wrap="square" lIns="0" tIns="0" rIns="0" bIns="0" rtlCol="0"/>
          <a:lstStyle/>
          <a:p>
            <a:endParaRPr/>
          </a:p>
        </p:txBody>
      </p:sp>
      <p:pic>
        <p:nvPicPr>
          <p:cNvPr id="18" name="object 18"/>
          <p:cNvPicPr/>
          <p:nvPr/>
        </p:nvPicPr>
        <p:blipFill>
          <a:blip r:embed="rId2" cstate="print"/>
          <a:stretch>
            <a:fillRect/>
          </a:stretch>
        </p:blipFill>
        <p:spPr>
          <a:xfrm>
            <a:off x="606551" y="1520964"/>
            <a:ext cx="1418843" cy="656831"/>
          </a:xfrm>
          <a:prstGeom prst="rect">
            <a:avLst/>
          </a:prstGeom>
        </p:spPr>
      </p:pic>
      <p:sp>
        <p:nvSpPr>
          <p:cNvPr id="2" name="Rectangle 1">
            <a:extLst>
              <a:ext uri="{FF2B5EF4-FFF2-40B4-BE49-F238E27FC236}">
                <a16:creationId xmlns:a16="http://schemas.microsoft.com/office/drawing/2014/main" id="{5190F557-CF60-CC8B-7F2C-32B4CDE02493}"/>
              </a:ext>
            </a:extLst>
          </p:cNvPr>
          <p:cNvSpPr/>
          <p:nvPr/>
        </p:nvSpPr>
        <p:spPr>
          <a:xfrm>
            <a:off x="688340" y="5528881"/>
            <a:ext cx="10609681" cy="355933"/>
          </a:xfrm>
          <a:prstGeom prst="rect">
            <a:avLst/>
          </a:prstGeom>
          <a:solidFill>
            <a:srgbClr val="007E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The strength of a national network – Vancouver, Winnipeg, Toronto, Ottawa, Montreal, Halifax</a:t>
            </a:r>
          </a:p>
        </p:txBody>
      </p:sp>
      <p:pic>
        <p:nvPicPr>
          <p:cNvPr id="4" name="Picture 3">
            <a:extLst>
              <a:ext uri="{FF2B5EF4-FFF2-40B4-BE49-F238E27FC236}">
                <a16:creationId xmlns:a16="http://schemas.microsoft.com/office/drawing/2014/main" id="{BCB4345F-B612-4414-DEB2-C420738F54DF}"/>
              </a:ext>
            </a:extLst>
          </p:cNvPr>
          <p:cNvPicPr>
            <a:picLocks noChangeAspect="1"/>
          </p:cNvPicPr>
          <p:nvPr/>
        </p:nvPicPr>
        <p:blipFill>
          <a:blip r:embed="rId3"/>
          <a:srcRect l="5263" r="3591"/>
          <a:stretch/>
        </p:blipFill>
        <p:spPr>
          <a:xfrm>
            <a:off x="6289089" y="1924060"/>
            <a:ext cx="5559906" cy="3267724"/>
          </a:xfrm>
          <a:prstGeom prst="rect">
            <a:avLst/>
          </a:prstGeom>
        </p:spPr>
      </p:pic>
      <p:sp>
        <p:nvSpPr>
          <p:cNvPr id="6" name="TextBox 5">
            <a:extLst>
              <a:ext uri="{FF2B5EF4-FFF2-40B4-BE49-F238E27FC236}">
                <a16:creationId xmlns:a16="http://schemas.microsoft.com/office/drawing/2014/main" id="{6B34C3AA-FF8E-D6D6-E39D-CE760AEE781C}"/>
              </a:ext>
            </a:extLst>
          </p:cNvPr>
          <p:cNvSpPr txBox="1"/>
          <p:nvPr/>
        </p:nvSpPr>
        <p:spPr>
          <a:xfrm>
            <a:off x="6289089" y="1287790"/>
            <a:ext cx="5700853" cy="707886"/>
          </a:xfrm>
          <a:prstGeom prst="rect">
            <a:avLst/>
          </a:prstGeom>
          <a:noFill/>
        </p:spPr>
        <p:txBody>
          <a:bodyPr wrap="square">
            <a:spAutoFit/>
          </a:bodyPr>
          <a:lstStyle/>
          <a:p>
            <a:pPr marL="355600" marR="5080" indent="-342900">
              <a:lnSpc>
                <a:spcPct val="100000"/>
              </a:lnSpc>
              <a:spcBef>
                <a:spcPts val="105"/>
              </a:spcBef>
              <a:buFont typeface="Arial"/>
              <a:buChar char="•"/>
              <a:tabLst>
                <a:tab pos="354965" algn="l"/>
                <a:tab pos="355600" algn="l"/>
              </a:tabLst>
            </a:pPr>
            <a:r>
              <a:rPr lang="en-CA" sz="2000" b="1" dirty="0">
                <a:latin typeface="Calibri"/>
                <a:cs typeface="Calibri"/>
              </a:rPr>
              <a:t>Driving advocacy, collaboration, tools and resources in 10 key areas</a:t>
            </a:r>
            <a:r>
              <a:rPr lang="en-CA" sz="2000" b="1" spc="-10" dirty="0">
                <a:latin typeface="Calibri"/>
                <a:cs typeface="Calibri"/>
              </a:rPr>
              <a:t>:</a:t>
            </a:r>
            <a:endParaRPr lang="en-CA" sz="2000" dirty="0">
              <a:latin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654E5D-1766-9098-AA38-F773FFCC88D6}"/>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9D455B0-C2FF-150C-4A49-F9B7ABD09460}"/>
              </a:ext>
            </a:extLst>
          </p:cNvPr>
          <p:cNvSpPr/>
          <p:nvPr/>
        </p:nvSpPr>
        <p:spPr>
          <a:xfrm>
            <a:off x="-1" y="0"/>
            <a:ext cx="424203" cy="6858000"/>
          </a:xfrm>
          <a:prstGeom prst="rect">
            <a:avLst/>
          </a:prstGeom>
          <a:solidFill>
            <a:srgbClr val="007FAE"/>
          </a:solidFill>
          <a:ln>
            <a:solidFill>
              <a:srgbClr val="007FA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9" descr="A logo with a person in the middle">
            <a:extLst>
              <a:ext uri="{FF2B5EF4-FFF2-40B4-BE49-F238E27FC236}">
                <a16:creationId xmlns:a16="http://schemas.microsoft.com/office/drawing/2014/main" id="{6EA66817-4517-3ABC-CAAE-3B38A0288469}"/>
              </a:ext>
            </a:extLst>
          </p:cNvPr>
          <p:cNvPicPr>
            <a:picLocks noChangeAspect="1"/>
          </p:cNvPicPr>
          <p:nvPr/>
        </p:nvPicPr>
        <p:blipFill rotWithShape="1">
          <a:blip r:embed="rId3">
            <a:extLst>
              <a:ext uri="{28A0092B-C50C-407E-A947-70E740481C1C}">
                <a14:useLocalDpi xmlns:a14="http://schemas.microsoft.com/office/drawing/2010/main" val="0"/>
              </a:ext>
            </a:extLst>
          </a:blip>
          <a:srcRect l="6668" t="30157" r="7019" b="31041"/>
          <a:stretch/>
        </p:blipFill>
        <p:spPr>
          <a:xfrm>
            <a:off x="8131288" y="6327476"/>
            <a:ext cx="3830557" cy="383568"/>
          </a:xfrm>
          <a:prstGeom prst="rect">
            <a:avLst/>
          </a:prstGeom>
        </p:spPr>
      </p:pic>
      <p:sp>
        <p:nvSpPr>
          <p:cNvPr id="3" name="Title 2">
            <a:extLst>
              <a:ext uri="{FF2B5EF4-FFF2-40B4-BE49-F238E27FC236}">
                <a16:creationId xmlns:a16="http://schemas.microsoft.com/office/drawing/2014/main" id="{2DB2536A-DE18-1E54-6D82-8A7B25853E41}"/>
              </a:ext>
            </a:extLst>
          </p:cNvPr>
          <p:cNvSpPr>
            <a:spLocks noGrp="1"/>
          </p:cNvSpPr>
          <p:nvPr>
            <p:ph type="title"/>
          </p:nvPr>
        </p:nvSpPr>
        <p:spPr>
          <a:xfrm>
            <a:off x="624839" y="222885"/>
            <a:ext cx="11767797" cy="737041"/>
          </a:xfrm>
        </p:spPr>
        <p:txBody>
          <a:bodyPr>
            <a:noAutofit/>
          </a:bodyPr>
          <a:lstStyle/>
          <a:p>
            <a:r>
              <a:rPr lang="en-CA"/>
              <a:t>Sustainability Pillars at RCC</a:t>
            </a:r>
            <a:endParaRPr lang="en-CA" sz="2400"/>
          </a:p>
        </p:txBody>
      </p:sp>
      <p:sp>
        <p:nvSpPr>
          <p:cNvPr id="8" name="TextBox 7">
            <a:extLst>
              <a:ext uri="{FF2B5EF4-FFF2-40B4-BE49-F238E27FC236}">
                <a16:creationId xmlns:a16="http://schemas.microsoft.com/office/drawing/2014/main" id="{708CD735-464C-9277-E618-C5C508E70528}"/>
              </a:ext>
            </a:extLst>
          </p:cNvPr>
          <p:cNvSpPr txBox="1"/>
          <p:nvPr/>
        </p:nvSpPr>
        <p:spPr>
          <a:xfrm>
            <a:off x="424203" y="5549765"/>
            <a:ext cx="11767797" cy="338554"/>
          </a:xfrm>
          <a:prstGeom prst="rect">
            <a:avLst/>
          </a:prstGeom>
          <a:solidFill>
            <a:srgbClr val="007FAE"/>
          </a:solidFill>
          <a:ln>
            <a:solidFill>
              <a:srgbClr val="007FAE"/>
            </a:solidFill>
          </a:ln>
        </p:spPr>
        <p:txBody>
          <a:bodyPr wrap="square">
            <a:spAutoFit/>
          </a:bodyPr>
          <a:lstStyle/>
          <a:p>
            <a:pPr algn="ctr"/>
            <a:r>
              <a:rPr lang="en-US" sz="1600" b="1" dirty="0">
                <a:solidFill>
                  <a:schemeClr val="bg1"/>
                </a:solidFill>
              </a:rPr>
              <a:t>These pillars enable RCC to drive policy, community alignment, and practical action for retailers and their supply chains.</a:t>
            </a:r>
          </a:p>
        </p:txBody>
      </p:sp>
      <p:grpSp>
        <p:nvGrpSpPr>
          <p:cNvPr id="32" name="Group 31">
            <a:extLst>
              <a:ext uri="{FF2B5EF4-FFF2-40B4-BE49-F238E27FC236}">
                <a16:creationId xmlns:a16="http://schemas.microsoft.com/office/drawing/2014/main" id="{A9C8D95B-3C29-5F5D-245A-9F42C6F321A1}"/>
              </a:ext>
            </a:extLst>
          </p:cNvPr>
          <p:cNvGrpSpPr/>
          <p:nvPr/>
        </p:nvGrpSpPr>
        <p:grpSpPr>
          <a:xfrm>
            <a:off x="6525159" y="236829"/>
            <a:ext cx="4967791" cy="4617824"/>
            <a:chOff x="6599369" y="455250"/>
            <a:chExt cx="4967791" cy="4617824"/>
          </a:xfrm>
        </p:grpSpPr>
        <p:grpSp>
          <p:nvGrpSpPr>
            <p:cNvPr id="16" name="Group 15">
              <a:extLst>
                <a:ext uri="{FF2B5EF4-FFF2-40B4-BE49-F238E27FC236}">
                  <a16:creationId xmlns:a16="http://schemas.microsoft.com/office/drawing/2014/main" id="{09779432-36D5-FCF5-8D9D-0BD378C9096A}"/>
                </a:ext>
              </a:extLst>
            </p:cNvPr>
            <p:cNvGrpSpPr/>
            <p:nvPr/>
          </p:nvGrpSpPr>
          <p:grpSpPr>
            <a:xfrm rot="16200000">
              <a:off x="6774353" y="280266"/>
              <a:ext cx="4617824" cy="4967791"/>
              <a:chOff x="1111339" y="1428015"/>
              <a:chExt cx="3818816" cy="4077411"/>
            </a:xfrm>
          </p:grpSpPr>
          <p:sp>
            <p:nvSpPr>
              <p:cNvPr id="17" name="object 3">
                <a:extLst>
                  <a:ext uri="{FF2B5EF4-FFF2-40B4-BE49-F238E27FC236}">
                    <a16:creationId xmlns:a16="http://schemas.microsoft.com/office/drawing/2014/main" id="{2CC70437-B3CA-2E01-26FC-70CDE7926025}"/>
                  </a:ext>
                </a:extLst>
              </p:cNvPr>
              <p:cNvSpPr/>
              <p:nvPr/>
            </p:nvSpPr>
            <p:spPr>
              <a:xfrm>
                <a:off x="1111339" y="1428015"/>
                <a:ext cx="2250980" cy="2250980"/>
              </a:xfrm>
              <a:custGeom>
                <a:avLst/>
                <a:gdLst/>
                <a:ahLst/>
                <a:cxnLst/>
                <a:rect l="l" t="t" r="r" b="b"/>
                <a:pathLst>
                  <a:path w="2879090" h="2879090">
                    <a:moveTo>
                      <a:pt x="1439418" y="0"/>
                    </a:moveTo>
                    <a:lnTo>
                      <a:pt x="1390935" y="800"/>
                    </a:lnTo>
                    <a:lnTo>
                      <a:pt x="1342854" y="3187"/>
                    </a:lnTo>
                    <a:lnTo>
                      <a:pt x="1295201" y="7133"/>
                    </a:lnTo>
                    <a:lnTo>
                      <a:pt x="1247999" y="12613"/>
                    </a:lnTo>
                    <a:lnTo>
                      <a:pt x="1201274" y="19604"/>
                    </a:lnTo>
                    <a:lnTo>
                      <a:pt x="1155051" y="28079"/>
                    </a:lnTo>
                    <a:lnTo>
                      <a:pt x="1109356" y="38013"/>
                    </a:lnTo>
                    <a:lnTo>
                      <a:pt x="1064214" y="49381"/>
                    </a:lnTo>
                    <a:lnTo>
                      <a:pt x="1019649" y="62158"/>
                    </a:lnTo>
                    <a:lnTo>
                      <a:pt x="975687" y="76319"/>
                    </a:lnTo>
                    <a:lnTo>
                      <a:pt x="932354" y="91838"/>
                    </a:lnTo>
                    <a:lnTo>
                      <a:pt x="889674" y="108690"/>
                    </a:lnTo>
                    <a:lnTo>
                      <a:pt x="847673" y="126851"/>
                    </a:lnTo>
                    <a:lnTo>
                      <a:pt x="806375" y="146295"/>
                    </a:lnTo>
                    <a:lnTo>
                      <a:pt x="765807" y="166996"/>
                    </a:lnTo>
                    <a:lnTo>
                      <a:pt x="725992" y="188930"/>
                    </a:lnTo>
                    <a:lnTo>
                      <a:pt x="686957" y="212071"/>
                    </a:lnTo>
                    <a:lnTo>
                      <a:pt x="648727" y="236395"/>
                    </a:lnTo>
                    <a:lnTo>
                      <a:pt x="611326" y="261876"/>
                    </a:lnTo>
                    <a:lnTo>
                      <a:pt x="574779" y="288488"/>
                    </a:lnTo>
                    <a:lnTo>
                      <a:pt x="539113" y="316207"/>
                    </a:lnTo>
                    <a:lnTo>
                      <a:pt x="504353" y="345008"/>
                    </a:lnTo>
                    <a:lnTo>
                      <a:pt x="470522" y="374865"/>
                    </a:lnTo>
                    <a:lnTo>
                      <a:pt x="437647" y="405753"/>
                    </a:lnTo>
                    <a:lnTo>
                      <a:pt x="405753" y="437647"/>
                    </a:lnTo>
                    <a:lnTo>
                      <a:pt x="374865" y="470522"/>
                    </a:lnTo>
                    <a:lnTo>
                      <a:pt x="345008" y="504353"/>
                    </a:lnTo>
                    <a:lnTo>
                      <a:pt x="316207" y="539113"/>
                    </a:lnTo>
                    <a:lnTo>
                      <a:pt x="288488" y="574779"/>
                    </a:lnTo>
                    <a:lnTo>
                      <a:pt x="261876" y="611326"/>
                    </a:lnTo>
                    <a:lnTo>
                      <a:pt x="236395" y="648727"/>
                    </a:lnTo>
                    <a:lnTo>
                      <a:pt x="212071" y="686957"/>
                    </a:lnTo>
                    <a:lnTo>
                      <a:pt x="188930" y="725992"/>
                    </a:lnTo>
                    <a:lnTo>
                      <a:pt x="166996" y="765807"/>
                    </a:lnTo>
                    <a:lnTo>
                      <a:pt x="146295" y="806375"/>
                    </a:lnTo>
                    <a:lnTo>
                      <a:pt x="126851" y="847673"/>
                    </a:lnTo>
                    <a:lnTo>
                      <a:pt x="108690" y="889674"/>
                    </a:lnTo>
                    <a:lnTo>
                      <a:pt x="91838" y="932354"/>
                    </a:lnTo>
                    <a:lnTo>
                      <a:pt x="76319" y="975687"/>
                    </a:lnTo>
                    <a:lnTo>
                      <a:pt x="62158" y="1019649"/>
                    </a:lnTo>
                    <a:lnTo>
                      <a:pt x="49381" y="1064214"/>
                    </a:lnTo>
                    <a:lnTo>
                      <a:pt x="38013" y="1109356"/>
                    </a:lnTo>
                    <a:lnTo>
                      <a:pt x="28079" y="1155051"/>
                    </a:lnTo>
                    <a:lnTo>
                      <a:pt x="19604" y="1201274"/>
                    </a:lnTo>
                    <a:lnTo>
                      <a:pt x="12613" y="1247999"/>
                    </a:lnTo>
                    <a:lnTo>
                      <a:pt x="7133" y="1295201"/>
                    </a:lnTo>
                    <a:lnTo>
                      <a:pt x="3187" y="1342854"/>
                    </a:lnTo>
                    <a:lnTo>
                      <a:pt x="800" y="1390935"/>
                    </a:lnTo>
                    <a:lnTo>
                      <a:pt x="0" y="1439417"/>
                    </a:lnTo>
                    <a:lnTo>
                      <a:pt x="800" y="1487900"/>
                    </a:lnTo>
                    <a:lnTo>
                      <a:pt x="3187" y="1535981"/>
                    </a:lnTo>
                    <a:lnTo>
                      <a:pt x="7133" y="1583634"/>
                    </a:lnTo>
                    <a:lnTo>
                      <a:pt x="12613" y="1630836"/>
                    </a:lnTo>
                    <a:lnTo>
                      <a:pt x="19604" y="1677561"/>
                    </a:lnTo>
                    <a:lnTo>
                      <a:pt x="28079" y="1723784"/>
                    </a:lnTo>
                    <a:lnTo>
                      <a:pt x="38013" y="1769479"/>
                    </a:lnTo>
                    <a:lnTo>
                      <a:pt x="49381" y="1814621"/>
                    </a:lnTo>
                    <a:lnTo>
                      <a:pt x="62158" y="1859186"/>
                    </a:lnTo>
                    <a:lnTo>
                      <a:pt x="76319" y="1903148"/>
                    </a:lnTo>
                    <a:lnTo>
                      <a:pt x="91838" y="1946481"/>
                    </a:lnTo>
                    <a:lnTo>
                      <a:pt x="108690" y="1989161"/>
                    </a:lnTo>
                    <a:lnTo>
                      <a:pt x="126851" y="2031162"/>
                    </a:lnTo>
                    <a:lnTo>
                      <a:pt x="146295" y="2072460"/>
                    </a:lnTo>
                    <a:lnTo>
                      <a:pt x="166996" y="2113028"/>
                    </a:lnTo>
                    <a:lnTo>
                      <a:pt x="188930" y="2152843"/>
                    </a:lnTo>
                    <a:lnTo>
                      <a:pt x="212071" y="2191878"/>
                    </a:lnTo>
                    <a:lnTo>
                      <a:pt x="236395" y="2230108"/>
                    </a:lnTo>
                    <a:lnTo>
                      <a:pt x="261876" y="2267509"/>
                    </a:lnTo>
                    <a:lnTo>
                      <a:pt x="288488" y="2304056"/>
                    </a:lnTo>
                    <a:lnTo>
                      <a:pt x="316207" y="2339722"/>
                    </a:lnTo>
                    <a:lnTo>
                      <a:pt x="345008" y="2374482"/>
                    </a:lnTo>
                    <a:lnTo>
                      <a:pt x="374865" y="2408313"/>
                    </a:lnTo>
                    <a:lnTo>
                      <a:pt x="405753" y="2441188"/>
                    </a:lnTo>
                    <a:lnTo>
                      <a:pt x="437647" y="2473082"/>
                    </a:lnTo>
                    <a:lnTo>
                      <a:pt x="470522" y="2503970"/>
                    </a:lnTo>
                    <a:lnTo>
                      <a:pt x="504353" y="2533827"/>
                    </a:lnTo>
                    <a:lnTo>
                      <a:pt x="539113" y="2562628"/>
                    </a:lnTo>
                    <a:lnTo>
                      <a:pt x="574779" y="2590347"/>
                    </a:lnTo>
                    <a:lnTo>
                      <a:pt x="611326" y="2616959"/>
                    </a:lnTo>
                    <a:lnTo>
                      <a:pt x="648727" y="2642440"/>
                    </a:lnTo>
                    <a:lnTo>
                      <a:pt x="686957" y="2666764"/>
                    </a:lnTo>
                    <a:lnTo>
                      <a:pt x="725992" y="2689905"/>
                    </a:lnTo>
                    <a:lnTo>
                      <a:pt x="765807" y="2711839"/>
                    </a:lnTo>
                    <a:lnTo>
                      <a:pt x="806375" y="2732540"/>
                    </a:lnTo>
                    <a:lnTo>
                      <a:pt x="847673" y="2751984"/>
                    </a:lnTo>
                    <a:lnTo>
                      <a:pt x="889674" y="2770145"/>
                    </a:lnTo>
                    <a:lnTo>
                      <a:pt x="932354" y="2786997"/>
                    </a:lnTo>
                    <a:lnTo>
                      <a:pt x="975687" y="2802516"/>
                    </a:lnTo>
                    <a:lnTo>
                      <a:pt x="1019649" y="2816677"/>
                    </a:lnTo>
                    <a:lnTo>
                      <a:pt x="1064214" y="2829454"/>
                    </a:lnTo>
                    <a:lnTo>
                      <a:pt x="1109356" y="2840822"/>
                    </a:lnTo>
                    <a:lnTo>
                      <a:pt x="1155051" y="2850756"/>
                    </a:lnTo>
                    <a:lnTo>
                      <a:pt x="1201274" y="2859231"/>
                    </a:lnTo>
                    <a:lnTo>
                      <a:pt x="1247999" y="2866222"/>
                    </a:lnTo>
                    <a:lnTo>
                      <a:pt x="1295201" y="2871702"/>
                    </a:lnTo>
                    <a:lnTo>
                      <a:pt x="1342854" y="2875648"/>
                    </a:lnTo>
                    <a:lnTo>
                      <a:pt x="1390935" y="2878035"/>
                    </a:lnTo>
                    <a:lnTo>
                      <a:pt x="1439418" y="2878835"/>
                    </a:lnTo>
                    <a:lnTo>
                      <a:pt x="1487900" y="2878035"/>
                    </a:lnTo>
                    <a:lnTo>
                      <a:pt x="1535981" y="2875648"/>
                    </a:lnTo>
                    <a:lnTo>
                      <a:pt x="1583634" y="2871702"/>
                    </a:lnTo>
                    <a:lnTo>
                      <a:pt x="1630836" y="2866222"/>
                    </a:lnTo>
                    <a:lnTo>
                      <a:pt x="1677561" y="2859231"/>
                    </a:lnTo>
                    <a:lnTo>
                      <a:pt x="1723784" y="2850756"/>
                    </a:lnTo>
                    <a:lnTo>
                      <a:pt x="1769479" y="2840822"/>
                    </a:lnTo>
                    <a:lnTo>
                      <a:pt x="1814621" y="2829454"/>
                    </a:lnTo>
                    <a:lnTo>
                      <a:pt x="1859186" y="2816677"/>
                    </a:lnTo>
                    <a:lnTo>
                      <a:pt x="1903148" y="2802516"/>
                    </a:lnTo>
                    <a:lnTo>
                      <a:pt x="1946481" y="2786997"/>
                    </a:lnTo>
                    <a:lnTo>
                      <a:pt x="1989161" y="2770145"/>
                    </a:lnTo>
                    <a:lnTo>
                      <a:pt x="2031162" y="2751984"/>
                    </a:lnTo>
                    <a:lnTo>
                      <a:pt x="2072460" y="2732540"/>
                    </a:lnTo>
                    <a:lnTo>
                      <a:pt x="2113028" y="2711839"/>
                    </a:lnTo>
                    <a:lnTo>
                      <a:pt x="2152843" y="2689905"/>
                    </a:lnTo>
                    <a:lnTo>
                      <a:pt x="2191878" y="2666764"/>
                    </a:lnTo>
                    <a:lnTo>
                      <a:pt x="2230108" y="2642440"/>
                    </a:lnTo>
                    <a:lnTo>
                      <a:pt x="2267509" y="2616959"/>
                    </a:lnTo>
                    <a:lnTo>
                      <a:pt x="2304056" y="2590347"/>
                    </a:lnTo>
                    <a:lnTo>
                      <a:pt x="2339722" y="2562628"/>
                    </a:lnTo>
                    <a:lnTo>
                      <a:pt x="2374482" y="2533827"/>
                    </a:lnTo>
                    <a:lnTo>
                      <a:pt x="2408313" y="2503970"/>
                    </a:lnTo>
                    <a:lnTo>
                      <a:pt x="2441188" y="2473082"/>
                    </a:lnTo>
                    <a:lnTo>
                      <a:pt x="2473082" y="2441188"/>
                    </a:lnTo>
                    <a:lnTo>
                      <a:pt x="2503970" y="2408313"/>
                    </a:lnTo>
                    <a:lnTo>
                      <a:pt x="2533827" y="2374482"/>
                    </a:lnTo>
                    <a:lnTo>
                      <a:pt x="2562628" y="2339722"/>
                    </a:lnTo>
                    <a:lnTo>
                      <a:pt x="2590347" y="2304056"/>
                    </a:lnTo>
                    <a:lnTo>
                      <a:pt x="2616959" y="2267509"/>
                    </a:lnTo>
                    <a:lnTo>
                      <a:pt x="2642440" y="2230108"/>
                    </a:lnTo>
                    <a:lnTo>
                      <a:pt x="2666764" y="2191878"/>
                    </a:lnTo>
                    <a:lnTo>
                      <a:pt x="2689905" y="2152843"/>
                    </a:lnTo>
                    <a:lnTo>
                      <a:pt x="2711839" y="2113028"/>
                    </a:lnTo>
                    <a:lnTo>
                      <a:pt x="2732540" y="2072460"/>
                    </a:lnTo>
                    <a:lnTo>
                      <a:pt x="2751984" y="2031162"/>
                    </a:lnTo>
                    <a:lnTo>
                      <a:pt x="2770145" y="1989161"/>
                    </a:lnTo>
                    <a:lnTo>
                      <a:pt x="2786997" y="1946481"/>
                    </a:lnTo>
                    <a:lnTo>
                      <a:pt x="2802516" y="1903148"/>
                    </a:lnTo>
                    <a:lnTo>
                      <a:pt x="2816677" y="1859186"/>
                    </a:lnTo>
                    <a:lnTo>
                      <a:pt x="2829454" y="1814621"/>
                    </a:lnTo>
                    <a:lnTo>
                      <a:pt x="2840822" y="1769479"/>
                    </a:lnTo>
                    <a:lnTo>
                      <a:pt x="2850756" y="1723784"/>
                    </a:lnTo>
                    <a:lnTo>
                      <a:pt x="2859231" y="1677561"/>
                    </a:lnTo>
                    <a:lnTo>
                      <a:pt x="2866222" y="1630836"/>
                    </a:lnTo>
                    <a:lnTo>
                      <a:pt x="2871702" y="1583634"/>
                    </a:lnTo>
                    <a:lnTo>
                      <a:pt x="2875648" y="1535981"/>
                    </a:lnTo>
                    <a:lnTo>
                      <a:pt x="2878035" y="1487900"/>
                    </a:lnTo>
                    <a:lnTo>
                      <a:pt x="2878836" y="1439417"/>
                    </a:lnTo>
                    <a:lnTo>
                      <a:pt x="2878035" y="1390935"/>
                    </a:lnTo>
                    <a:lnTo>
                      <a:pt x="2875648" y="1342854"/>
                    </a:lnTo>
                    <a:lnTo>
                      <a:pt x="2871702" y="1295201"/>
                    </a:lnTo>
                    <a:lnTo>
                      <a:pt x="2866222" y="1247999"/>
                    </a:lnTo>
                    <a:lnTo>
                      <a:pt x="2859231" y="1201274"/>
                    </a:lnTo>
                    <a:lnTo>
                      <a:pt x="2850756" y="1155051"/>
                    </a:lnTo>
                    <a:lnTo>
                      <a:pt x="2840822" y="1109356"/>
                    </a:lnTo>
                    <a:lnTo>
                      <a:pt x="2829454" y="1064214"/>
                    </a:lnTo>
                    <a:lnTo>
                      <a:pt x="2816677" y="1019649"/>
                    </a:lnTo>
                    <a:lnTo>
                      <a:pt x="2802516" y="975687"/>
                    </a:lnTo>
                    <a:lnTo>
                      <a:pt x="2786997" y="932354"/>
                    </a:lnTo>
                    <a:lnTo>
                      <a:pt x="2770145" y="889674"/>
                    </a:lnTo>
                    <a:lnTo>
                      <a:pt x="2751984" y="847673"/>
                    </a:lnTo>
                    <a:lnTo>
                      <a:pt x="2732540" y="806375"/>
                    </a:lnTo>
                    <a:lnTo>
                      <a:pt x="2711839" y="765807"/>
                    </a:lnTo>
                    <a:lnTo>
                      <a:pt x="2689905" y="725992"/>
                    </a:lnTo>
                    <a:lnTo>
                      <a:pt x="2666764" y="686957"/>
                    </a:lnTo>
                    <a:lnTo>
                      <a:pt x="2642440" y="648727"/>
                    </a:lnTo>
                    <a:lnTo>
                      <a:pt x="2616959" y="611326"/>
                    </a:lnTo>
                    <a:lnTo>
                      <a:pt x="2590347" y="574779"/>
                    </a:lnTo>
                    <a:lnTo>
                      <a:pt x="2562628" y="539113"/>
                    </a:lnTo>
                    <a:lnTo>
                      <a:pt x="2533827" y="504353"/>
                    </a:lnTo>
                    <a:lnTo>
                      <a:pt x="2503970" y="470522"/>
                    </a:lnTo>
                    <a:lnTo>
                      <a:pt x="2473082" y="437647"/>
                    </a:lnTo>
                    <a:lnTo>
                      <a:pt x="2441188" y="405753"/>
                    </a:lnTo>
                    <a:lnTo>
                      <a:pt x="2408313" y="374865"/>
                    </a:lnTo>
                    <a:lnTo>
                      <a:pt x="2374482" y="345008"/>
                    </a:lnTo>
                    <a:lnTo>
                      <a:pt x="2339722" y="316207"/>
                    </a:lnTo>
                    <a:lnTo>
                      <a:pt x="2304056" y="288488"/>
                    </a:lnTo>
                    <a:lnTo>
                      <a:pt x="2267509" y="261876"/>
                    </a:lnTo>
                    <a:lnTo>
                      <a:pt x="2230108" y="236395"/>
                    </a:lnTo>
                    <a:lnTo>
                      <a:pt x="2191878" y="212071"/>
                    </a:lnTo>
                    <a:lnTo>
                      <a:pt x="2152843" y="188930"/>
                    </a:lnTo>
                    <a:lnTo>
                      <a:pt x="2113028" y="166996"/>
                    </a:lnTo>
                    <a:lnTo>
                      <a:pt x="2072460" y="146295"/>
                    </a:lnTo>
                    <a:lnTo>
                      <a:pt x="2031162" y="126851"/>
                    </a:lnTo>
                    <a:lnTo>
                      <a:pt x="1989161" y="108690"/>
                    </a:lnTo>
                    <a:lnTo>
                      <a:pt x="1946481" y="91838"/>
                    </a:lnTo>
                    <a:lnTo>
                      <a:pt x="1903148" y="76319"/>
                    </a:lnTo>
                    <a:lnTo>
                      <a:pt x="1859186" y="62158"/>
                    </a:lnTo>
                    <a:lnTo>
                      <a:pt x="1814621" y="49381"/>
                    </a:lnTo>
                    <a:lnTo>
                      <a:pt x="1769479" y="38013"/>
                    </a:lnTo>
                    <a:lnTo>
                      <a:pt x="1723784" y="28079"/>
                    </a:lnTo>
                    <a:lnTo>
                      <a:pt x="1677561" y="19604"/>
                    </a:lnTo>
                    <a:lnTo>
                      <a:pt x="1630836" y="12613"/>
                    </a:lnTo>
                    <a:lnTo>
                      <a:pt x="1583634" y="7133"/>
                    </a:lnTo>
                    <a:lnTo>
                      <a:pt x="1535981" y="3187"/>
                    </a:lnTo>
                    <a:lnTo>
                      <a:pt x="1487900" y="800"/>
                    </a:lnTo>
                    <a:lnTo>
                      <a:pt x="1439418" y="0"/>
                    </a:lnTo>
                    <a:close/>
                  </a:path>
                </a:pathLst>
              </a:custGeom>
              <a:solidFill>
                <a:srgbClr val="007FAE">
                  <a:alpha val="50195"/>
                </a:srgbClr>
              </a:solidFill>
            </p:spPr>
            <p:txBody>
              <a:bodyPr wrap="square" lIns="0" tIns="0" rIns="0" bIns="0" rtlCol="0"/>
              <a:lstStyle/>
              <a:p>
                <a:endParaRPr/>
              </a:p>
            </p:txBody>
          </p:sp>
          <p:sp>
            <p:nvSpPr>
              <p:cNvPr id="21" name="object 3">
                <a:extLst>
                  <a:ext uri="{FF2B5EF4-FFF2-40B4-BE49-F238E27FC236}">
                    <a16:creationId xmlns:a16="http://schemas.microsoft.com/office/drawing/2014/main" id="{3B291E9B-FA2D-2606-9B34-367BA969A7BA}"/>
                  </a:ext>
                </a:extLst>
              </p:cNvPr>
              <p:cNvSpPr/>
              <p:nvPr/>
            </p:nvSpPr>
            <p:spPr>
              <a:xfrm>
                <a:off x="2679175" y="2341232"/>
                <a:ext cx="2250980" cy="2250979"/>
              </a:xfrm>
              <a:custGeom>
                <a:avLst/>
                <a:gdLst/>
                <a:ahLst/>
                <a:cxnLst/>
                <a:rect l="l" t="t" r="r" b="b"/>
                <a:pathLst>
                  <a:path w="2879090" h="2879090">
                    <a:moveTo>
                      <a:pt x="1439418" y="0"/>
                    </a:moveTo>
                    <a:lnTo>
                      <a:pt x="1390935" y="800"/>
                    </a:lnTo>
                    <a:lnTo>
                      <a:pt x="1342854" y="3187"/>
                    </a:lnTo>
                    <a:lnTo>
                      <a:pt x="1295201" y="7133"/>
                    </a:lnTo>
                    <a:lnTo>
                      <a:pt x="1247999" y="12613"/>
                    </a:lnTo>
                    <a:lnTo>
                      <a:pt x="1201274" y="19604"/>
                    </a:lnTo>
                    <a:lnTo>
                      <a:pt x="1155051" y="28079"/>
                    </a:lnTo>
                    <a:lnTo>
                      <a:pt x="1109356" y="38013"/>
                    </a:lnTo>
                    <a:lnTo>
                      <a:pt x="1064214" y="49381"/>
                    </a:lnTo>
                    <a:lnTo>
                      <a:pt x="1019649" y="62158"/>
                    </a:lnTo>
                    <a:lnTo>
                      <a:pt x="975687" y="76319"/>
                    </a:lnTo>
                    <a:lnTo>
                      <a:pt x="932354" y="91838"/>
                    </a:lnTo>
                    <a:lnTo>
                      <a:pt x="889674" y="108690"/>
                    </a:lnTo>
                    <a:lnTo>
                      <a:pt x="847673" y="126851"/>
                    </a:lnTo>
                    <a:lnTo>
                      <a:pt x="806375" y="146295"/>
                    </a:lnTo>
                    <a:lnTo>
                      <a:pt x="765807" y="166996"/>
                    </a:lnTo>
                    <a:lnTo>
                      <a:pt x="725992" y="188930"/>
                    </a:lnTo>
                    <a:lnTo>
                      <a:pt x="686957" y="212071"/>
                    </a:lnTo>
                    <a:lnTo>
                      <a:pt x="648727" y="236395"/>
                    </a:lnTo>
                    <a:lnTo>
                      <a:pt x="611326" y="261876"/>
                    </a:lnTo>
                    <a:lnTo>
                      <a:pt x="574779" y="288488"/>
                    </a:lnTo>
                    <a:lnTo>
                      <a:pt x="539113" y="316207"/>
                    </a:lnTo>
                    <a:lnTo>
                      <a:pt x="504353" y="345008"/>
                    </a:lnTo>
                    <a:lnTo>
                      <a:pt x="470522" y="374865"/>
                    </a:lnTo>
                    <a:lnTo>
                      <a:pt x="437647" y="405753"/>
                    </a:lnTo>
                    <a:lnTo>
                      <a:pt x="405753" y="437647"/>
                    </a:lnTo>
                    <a:lnTo>
                      <a:pt x="374865" y="470522"/>
                    </a:lnTo>
                    <a:lnTo>
                      <a:pt x="345008" y="504353"/>
                    </a:lnTo>
                    <a:lnTo>
                      <a:pt x="316207" y="539113"/>
                    </a:lnTo>
                    <a:lnTo>
                      <a:pt x="288488" y="574779"/>
                    </a:lnTo>
                    <a:lnTo>
                      <a:pt x="261876" y="611326"/>
                    </a:lnTo>
                    <a:lnTo>
                      <a:pt x="236395" y="648727"/>
                    </a:lnTo>
                    <a:lnTo>
                      <a:pt x="212071" y="686957"/>
                    </a:lnTo>
                    <a:lnTo>
                      <a:pt x="188930" y="725992"/>
                    </a:lnTo>
                    <a:lnTo>
                      <a:pt x="166996" y="765807"/>
                    </a:lnTo>
                    <a:lnTo>
                      <a:pt x="146295" y="806375"/>
                    </a:lnTo>
                    <a:lnTo>
                      <a:pt x="126851" y="847673"/>
                    </a:lnTo>
                    <a:lnTo>
                      <a:pt x="108690" y="889674"/>
                    </a:lnTo>
                    <a:lnTo>
                      <a:pt x="91838" y="932354"/>
                    </a:lnTo>
                    <a:lnTo>
                      <a:pt x="76319" y="975687"/>
                    </a:lnTo>
                    <a:lnTo>
                      <a:pt x="62158" y="1019649"/>
                    </a:lnTo>
                    <a:lnTo>
                      <a:pt x="49381" y="1064214"/>
                    </a:lnTo>
                    <a:lnTo>
                      <a:pt x="38013" y="1109356"/>
                    </a:lnTo>
                    <a:lnTo>
                      <a:pt x="28079" y="1155051"/>
                    </a:lnTo>
                    <a:lnTo>
                      <a:pt x="19604" y="1201274"/>
                    </a:lnTo>
                    <a:lnTo>
                      <a:pt x="12613" y="1247999"/>
                    </a:lnTo>
                    <a:lnTo>
                      <a:pt x="7133" y="1295201"/>
                    </a:lnTo>
                    <a:lnTo>
                      <a:pt x="3187" y="1342854"/>
                    </a:lnTo>
                    <a:lnTo>
                      <a:pt x="800" y="1390935"/>
                    </a:lnTo>
                    <a:lnTo>
                      <a:pt x="0" y="1439417"/>
                    </a:lnTo>
                    <a:lnTo>
                      <a:pt x="800" y="1487900"/>
                    </a:lnTo>
                    <a:lnTo>
                      <a:pt x="3187" y="1535981"/>
                    </a:lnTo>
                    <a:lnTo>
                      <a:pt x="7133" y="1583634"/>
                    </a:lnTo>
                    <a:lnTo>
                      <a:pt x="12613" y="1630836"/>
                    </a:lnTo>
                    <a:lnTo>
                      <a:pt x="19604" y="1677561"/>
                    </a:lnTo>
                    <a:lnTo>
                      <a:pt x="28079" y="1723784"/>
                    </a:lnTo>
                    <a:lnTo>
                      <a:pt x="38013" y="1769479"/>
                    </a:lnTo>
                    <a:lnTo>
                      <a:pt x="49381" y="1814621"/>
                    </a:lnTo>
                    <a:lnTo>
                      <a:pt x="62158" y="1859186"/>
                    </a:lnTo>
                    <a:lnTo>
                      <a:pt x="76319" y="1903148"/>
                    </a:lnTo>
                    <a:lnTo>
                      <a:pt x="91838" y="1946481"/>
                    </a:lnTo>
                    <a:lnTo>
                      <a:pt x="108690" y="1989161"/>
                    </a:lnTo>
                    <a:lnTo>
                      <a:pt x="126851" y="2031162"/>
                    </a:lnTo>
                    <a:lnTo>
                      <a:pt x="146295" y="2072460"/>
                    </a:lnTo>
                    <a:lnTo>
                      <a:pt x="166996" y="2113028"/>
                    </a:lnTo>
                    <a:lnTo>
                      <a:pt x="188930" y="2152843"/>
                    </a:lnTo>
                    <a:lnTo>
                      <a:pt x="212071" y="2191878"/>
                    </a:lnTo>
                    <a:lnTo>
                      <a:pt x="236395" y="2230108"/>
                    </a:lnTo>
                    <a:lnTo>
                      <a:pt x="261876" y="2267509"/>
                    </a:lnTo>
                    <a:lnTo>
                      <a:pt x="288488" y="2304056"/>
                    </a:lnTo>
                    <a:lnTo>
                      <a:pt x="316207" y="2339722"/>
                    </a:lnTo>
                    <a:lnTo>
                      <a:pt x="345008" y="2374482"/>
                    </a:lnTo>
                    <a:lnTo>
                      <a:pt x="374865" y="2408313"/>
                    </a:lnTo>
                    <a:lnTo>
                      <a:pt x="405753" y="2441188"/>
                    </a:lnTo>
                    <a:lnTo>
                      <a:pt x="437647" y="2473082"/>
                    </a:lnTo>
                    <a:lnTo>
                      <a:pt x="470522" y="2503970"/>
                    </a:lnTo>
                    <a:lnTo>
                      <a:pt x="504353" y="2533827"/>
                    </a:lnTo>
                    <a:lnTo>
                      <a:pt x="539113" y="2562628"/>
                    </a:lnTo>
                    <a:lnTo>
                      <a:pt x="574779" y="2590347"/>
                    </a:lnTo>
                    <a:lnTo>
                      <a:pt x="611326" y="2616959"/>
                    </a:lnTo>
                    <a:lnTo>
                      <a:pt x="648727" y="2642440"/>
                    </a:lnTo>
                    <a:lnTo>
                      <a:pt x="686957" y="2666764"/>
                    </a:lnTo>
                    <a:lnTo>
                      <a:pt x="725992" y="2689905"/>
                    </a:lnTo>
                    <a:lnTo>
                      <a:pt x="765807" y="2711839"/>
                    </a:lnTo>
                    <a:lnTo>
                      <a:pt x="806375" y="2732540"/>
                    </a:lnTo>
                    <a:lnTo>
                      <a:pt x="847673" y="2751984"/>
                    </a:lnTo>
                    <a:lnTo>
                      <a:pt x="889674" y="2770145"/>
                    </a:lnTo>
                    <a:lnTo>
                      <a:pt x="932354" y="2786997"/>
                    </a:lnTo>
                    <a:lnTo>
                      <a:pt x="975687" y="2802516"/>
                    </a:lnTo>
                    <a:lnTo>
                      <a:pt x="1019649" y="2816677"/>
                    </a:lnTo>
                    <a:lnTo>
                      <a:pt x="1064214" y="2829454"/>
                    </a:lnTo>
                    <a:lnTo>
                      <a:pt x="1109356" y="2840822"/>
                    </a:lnTo>
                    <a:lnTo>
                      <a:pt x="1155051" y="2850756"/>
                    </a:lnTo>
                    <a:lnTo>
                      <a:pt x="1201274" y="2859231"/>
                    </a:lnTo>
                    <a:lnTo>
                      <a:pt x="1247999" y="2866222"/>
                    </a:lnTo>
                    <a:lnTo>
                      <a:pt x="1295201" y="2871702"/>
                    </a:lnTo>
                    <a:lnTo>
                      <a:pt x="1342854" y="2875648"/>
                    </a:lnTo>
                    <a:lnTo>
                      <a:pt x="1390935" y="2878035"/>
                    </a:lnTo>
                    <a:lnTo>
                      <a:pt x="1439418" y="2878835"/>
                    </a:lnTo>
                    <a:lnTo>
                      <a:pt x="1487900" y="2878035"/>
                    </a:lnTo>
                    <a:lnTo>
                      <a:pt x="1535981" y="2875648"/>
                    </a:lnTo>
                    <a:lnTo>
                      <a:pt x="1583634" y="2871702"/>
                    </a:lnTo>
                    <a:lnTo>
                      <a:pt x="1630836" y="2866222"/>
                    </a:lnTo>
                    <a:lnTo>
                      <a:pt x="1677561" y="2859231"/>
                    </a:lnTo>
                    <a:lnTo>
                      <a:pt x="1723784" y="2850756"/>
                    </a:lnTo>
                    <a:lnTo>
                      <a:pt x="1769479" y="2840822"/>
                    </a:lnTo>
                    <a:lnTo>
                      <a:pt x="1814621" y="2829454"/>
                    </a:lnTo>
                    <a:lnTo>
                      <a:pt x="1859186" y="2816677"/>
                    </a:lnTo>
                    <a:lnTo>
                      <a:pt x="1903148" y="2802516"/>
                    </a:lnTo>
                    <a:lnTo>
                      <a:pt x="1946481" y="2786997"/>
                    </a:lnTo>
                    <a:lnTo>
                      <a:pt x="1989161" y="2770145"/>
                    </a:lnTo>
                    <a:lnTo>
                      <a:pt x="2031162" y="2751984"/>
                    </a:lnTo>
                    <a:lnTo>
                      <a:pt x="2072460" y="2732540"/>
                    </a:lnTo>
                    <a:lnTo>
                      <a:pt x="2113028" y="2711839"/>
                    </a:lnTo>
                    <a:lnTo>
                      <a:pt x="2152843" y="2689905"/>
                    </a:lnTo>
                    <a:lnTo>
                      <a:pt x="2191878" y="2666764"/>
                    </a:lnTo>
                    <a:lnTo>
                      <a:pt x="2230108" y="2642440"/>
                    </a:lnTo>
                    <a:lnTo>
                      <a:pt x="2267509" y="2616959"/>
                    </a:lnTo>
                    <a:lnTo>
                      <a:pt x="2304056" y="2590347"/>
                    </a:lnTo>
                    <a:lnTo>
                      <a:pt x="2339722" y="2562628"/>
                    </a:lnTo>
                    <a:lnTo>
                      <a:pt x="2374482" y="2533827"/>
                    </a:lnTo>
                    <a:lnTo>
                      <a:pt x="2408313" y="2503970"/>
                    </a:lnTo>
                    <a:lnTo>
                      <a:pt x="2441188" y="2473082"/>
                    </a:lnTo>
                    <a:lnTo>
                      <a:pt x="2473082" y="2441188"/>
                    </a:lnTo>
                    <a:lnTo>
                      <a:pt x="2503970" y="2408313"/>
                    </a:lnTo>
                    <a:lnTo>
                      <a:pt x="2533827" y="2374482"/>
                    </a:lnTo>
                    <a:lnTo>
                      <a:pt x="2562628" y="2339722"/>
                    </a:lnTo>
                    <a:lnTo>
                      <a:pt x="2590347" y="2304056"/>
                    </a:lnTo>
                    <a:lnTo>
                      <a:pt x="2616959" y="2267509"/>
                    </a:lnTo>
                    <a:lnTo>
                      <a:pt x="2642440" y="2230108"/>
                    </a:lnTo>
                    <a:lnTo>
                      <a:pt x="2666764" y="2191878"/>
                    </a:lnTo>
                    <a:lnTo>
                      <a:pt x="2689905" y="2152843"/>
                    </a:lnTo>
                    <a:lnTo>
                      <a:pt x="2711839" y="2113028"/>
                    </a:lnTo>
                    <a:lnTo>
                      <a:pt x="2732540" y="2072460"/>
                    </a:lnTo>
                    <a:lnTo>
                      <a:pt x="2751984" y="2031162"/>
                    </a:lnTo>
                    <a:lnTo>
                      <a:pt x="2770145" y="1989161"/>
                    </a:lnTo>
                    <a:lnTo>
                      <a:pt x="2786997" y="1946481"/>
                    </a:lnTo>
                    <a:lnTo>
                      <a:pt x="2802516" y="1903148"/>
                    </a:lnTo>
                    <a:lnTo>
                      <a:pt x="2816677" y="1859186"/>
                    </a:lnTo>
                    <a:lnTo>
                      <a:pt x="2829454" y="1814621"/>
                    </a:lnTo>
                    <a:lnTo>
                      <a:pt x="2840822" y="1769479"/>
                    </a:lnTo>
                    <a:lnTo>
                      <a:pt x="2850756" y="1723784"/>
                    </a:lnTo>
                    <a:lnTo>
                      <a:pt x="2859231" y="1677561"/>
                    </a:lnTo>
                    <a:lnTo>
                      <a:pt x="2866222" y="1630836"/>
                    </a:lnTo>
                    <a:lnTo>
                      <a:pt x="2871702" y="1583634"/>
                    </a:lnTo>
                    <a:lnTo>
                      <a:pt x="2875648" y="1535981"/>
                    </a:lnTo>
                    <a:lnTo>
                      <a:pt x="2878035" y="1487900"/>
                    </a:lnTo>
                    <a:lnTo>
                      <a:pt x="2878836" y="1439417"/>
                    </a:lnTo>
                    <a:lnTo>
                      <a:pt x="2878035" y="1390935"/>
                    </a:lnTo>
                    <a:lnTo>
                      <a:pt x="2875648" y="1342854"/>
                    </a:lnTo>
                    <a:lnTo>
                      <a:pt x="2871702" y="1295201"/>
                    </a:lnTo>
                    <a:lnTo>
                      <a:pt x="2866222" y="1247999"/>
                    </a:lnTo>
                    <a:lnTo>
                      <a:pt x="2859231" y="1201274"/>
                    </a:lnTo>
                    <a:lnTo>
                      <a:pt x="2850756" y="1155051"/>
                    </a:lnTo>
                    <a:lnTo>
                      <a:pt x="2840822" y="1109356"/>
                    </a:lnTo>
                    <a:lnTo>
                      <a:pt x="2829454" y="1064214"/>
                    </a:lnTo>
                    <a:lnTo>
                      <a:pt x="2816677" y="1019649"/>
                    </a:lnTo>
                    <a:lnTo>
                      <a:pt x="2802516" y="975687"/>
                    </a:lnTo>
                    <a:lnTo>
                      <a:pt x="2786997" y="932354"/>
                    </a:lnTo>
                    <a:lnTo>
                      <a:pt x="2770145" y="889674"/>
                    </a:lnTo>
                    <a:lnTo>
                      <a:pt x="2751984" y="847673"/>
                    </a:lnTo>
                    <a:lnTo>
                      <a:pt x="2732540" y="806375"/>
                    </a:lnTo>
                    <a:lnTo>
                      <a:pt x="2711839" y="765807"/>
                    </a:lnTo>
                    <a:lnTo>
                      <a:pt x="2689905" y="725992"/>
                    </a:lnTo>
                    <a:lnTo>
                      <a:pt x="2666764" y="686957"/>
                    </a:lnTo>
                    <a:lnTo>
                      <a:pt x="2642440" y="648727"/>
                    </a:lnTo>
                    <a:lnTo>
                      <a:pt x="2616959" y="611326"/>
                    </a:lnTo>
                    <a:lnTo>
                      <a:pt x="2590347" y="574779"/>
                    </a:lnTo>
                    <a:lnTo>
                      <a:pt x="2562628" y="539113"/>
                    </a:lnTo>
                    <a:lnTo>
                      <a:pt x="2533827" y="504353"/>
                    </a:lnTo>
                    <a:lnTo>
                      <a:pt x="2503970" y="470522"/>
                    </a:lnTo>
                    <a:lnTo>
                      <a:pt x="2473082" y="437647"/>
                    </a:lnTo>
                    <a:lnTo>
                      <a:pt x="2441188" y="405753"/>
                    </a:lnTo>
                    <a:lnTo>
                      <a:pt x="2408313" y="374865"/>
                    </a:lnTo>
                    <a:lnTo>
                      <a:pt x="2374482" y="345008"/>
                    </a:lnTo>
                    <a:lnTo>
                      <a:pt x="2339722" y="316207"/>
                    </a:lnTo>
                    <a:lnTo>
                      <a:pt x="2304056" y="288488"/>
                    </a:lnTo>
                    <a:lnTo>
                      <a:pt x="2267509" y="261876"/>
                    </a:lnTo>
                    <a:lnTo>
                      <a:pt x="2230108" y="236395"/>
                    </a:lnTo>
                    <a:lnTo>
                      <a:pt x="2191878" y="212071"/>
                    </a:lnTo>
                    <a:lnTo>
                      <a:pt x="2152843" y="188930"/>
                    </a:lnTo>
                    <a:lnTo>
                      <a:pt x="2113028" y="166996"/>
                    </a:lnTo>
                    <a:lnTo>
                      <a:pt x="2072460" y="146295"/>
                    </a:lnTo>
                    <a:lnTo>
                      <a:pt x="2031162" y="126851"/>
                    </a:lnTo>
                    <a:lnTo>
                      <a:pt x="1989161" y="108690"/>
                    </a:lnTo>
                    <a:lnTo>
                      <a:pt x="1946481" y="91838"/>
                    </a:lnTo>
                    <a:lnTo>
                      <a:pt x="1903148" y="76319"/>
                    </a:lnTo>
                    <a:lnTo>
                      <a:pt x="1859186" y="62158"/>
                    </a:lnTo>
                    <a:lnTo>
                      <a:pt x="1814621" y="49381"/>
                    </a:lnTo>
                    <a:lnTo>
                      <a:pt x="1769479" y="38013"/>
                    </a:lnTo>
                    <a:lnTo>
                      <a:pt x="1723784" y="28079"/>
                    </a:lnTo>
                    <a:lnTo>
                      <a:pt x="1677561" y="19604"/>
                    </a:lnTo>
                    <a:lnTo>
                      <a:pt x="1630836" y="12613"/>
                    </a:lnTo>
                    <a:lnTo>
                      <a:pt x="1583634" y="7133"/>
                    </a:lnTo>
                    <a:lnTo>
                      <a:pt x="1535981" y="3187"/>
                    </a:lnTo>
                    <a:lnTo>
                      <a:pt x="1487900" y="800"/>
                    </a:lnTo>
                    <a:lnTo>
                      <a:pt x="1439418" y="0"/>
                    </a:lnTo>
                    <a:close/>
                  </a:path>
                </a:pathLst>
              </a:custGeom>
              <a:solidFill>
                <a:schemeClr val="bg1">
                  <a:lumMod val="85000"/>
                  <a:alpha val="50195"/>
                </a:schemeClr>
              </a:solidFill>
            </p:spPr>
            <p:txBody>
              <a:bodyPr wrap="square" lIns="0" tIns="0" rIns="0" bIns="0" rtlCol="0"/>
              <a:lstStyle/>
              <a:p>
                <a:endParaRPr/>
              </a:p>
            </p:txBody>
          </p:sp>
          <p:sp>
            <p:nvSpPr>
              <p:cNvPr id="23" name="object 3">
                <a:extLst>
                  <a:ext uri="{FF2B5EF4-FFF2-40B4-BE49-F238E27FC236}">
                    <a16:creationId xmlns:a16="http://schemas.microsoft.com/office/drawing/2014/main" id="{BC790FA2-9EDC-8359-CD65-55B26875E798}"/>
                  </a:ext>
                </a:extLst>
              </p:cNvPr>
              <p:cNvSpPr/>
              <p:nvPr/>
            </p:nvSpPr>
            <p:spPr>
              <a:xfrm>
                <a:off x="1111340" y="3254448"/>
                <a:ext cx="2268713" cy="2250978"/>
              </a:xfrm>
              <a:custGeom>
                <a:avLst/>
                <a:gdLst/>
                <a:ahLst/>
                <a:cxnLst/>
                <a:rect l="l" t="t" r="r" b="b"/>
                <a:pathLst>
                  <a:path w="2879090" h="2879090">
                    <a:moveTo>
                      <a:pt x="1439418" y="0"/>
                    </a:moveTo>
                    <a:lnTo>
                      <a:pt x="1390935" y="800"/>
                    </a:lnTo>
                    <a:lnTo>
                      <a:pt x="1342854" y="3187"/>
                    </a:lnTo>
                    <a:lnTo>
                      <a:pt x="1295201" y="7133"/>
                    </a:lnTo>
                    <a:lnTo>
                      <a:pt x="1247999" y="12613"/>
                    </a:lnTo>
                    <a:lnTo>
                      <a:pt x="1201274" y="19604"/>
                    </a:lnTo>
                    <a:lnTo>
                      <a:pt x="1155051" y="28079"/>
                    </a:lnTo>
                    <a:lnTo>
                      <a:pt x="1109356" y="38013"/>
                    </a:lnTo>
                    <a:lnTo>
                      <a:pt x="1064214" y="49381"/>
                    </a:lnTo>
                    <a:lnTo>
                      <a:pt x="1019649" y="62158"/>
                    </a:lnTo>
                    <a:lnTo>
                      <a:pt x="975687" y="76319"/>
                    </a:lnTo>
                    <a:lnTo>
                      <a:pt x="932354" y="91838"/>
                    </a:lnTo>
                    <a:lnTo>
                      <a:pt x="889674" y="108690"/>
                    </a:lnTo>
                    <a:lnTo>
                      <a:pt x="847673" y="126851"/>
                    </a:lnTo>
                    <a:lnTo>
                      <a:pt x="806375" y="146295"/>
                    </a:lnTo>
                    <a:lnTo>
                      <a:pt x="765807" y="166996"/>
                    </a:lnTo>
                    <a:lnTo>
                      <a:pt x="725992" y="188930"/>
                    </a:lnTo>
                    <a:lnTo>
                      <a:pt x="686957" y="212071"/>
                    </a:lnTo>
                    <a:lnTo>
                      <a:pt x="648727" y="236395"/>
                    </a:lnTo>
                    <a:lnTo>
                      <a:pt x="611326" y="261876"/>
                    </a:lnTo>
                    <a:lnTo>
                      <a:pt x="574779" y="288488"/>
                    </a:lnTo>
                    <a:lnTo>
                      <a:pt x="539113" y="316207"/>
                    </a:lnTo>
                    <a:lnTo>
                      <a:pt x="504353" y="345008"/>
                    </a:lnTo>
                    <a:lnTo>
                      <a:pt x="470522" y="374865"/>
                    </a:lnTo>
                    <a:lnTo>
                      <a:pt x="437647" y="405753"/>
                    </a:lnTo>
                    <a:lnTo>
                      <a:pt x="405753" y="437647"/>
                    </a:lnTo>
                    <a:lnTo>
                      <a:pt x="374865" y="470522"/>
                    </a:lnTo>
                    <a:lnTo>
                      <a:pt x="345008" y="504353"/>
                    </a:lnTo>
                    <a:lnTo>
                      <a:pt x="316207" y="539113"/>
                    </a:lnTo>
                    <a:lnTo>
                      <a:pt x="288488" y="574779"/>
                    </a:lnTo>
                    <a:lnTo>
                      <a:pt x="261876" y="611326"/>
                    </a:lnTo>
                    <a:lnTo>
                      <a:pt x="236395" y="648727"/>
                    </a:lnTo>
                    <a:lnTo>
                      <a:pt x="212071" y="686957"/>
                    </a:lnTo>
                    <a:lnTo>
                      <a:pt x="188930" y="725992"/>
                    </a:lnTo>
                    <a:lnTo>
                      <a:pt x="166996" y="765807"/>
                    </a:lnTo>
                    <a:lnTo>
                      <a:pt x="146295" y="806375"/>
                    </a:lnTo>
                    <a:lnTo>
                      <a:pt x="126851" y="847673"/>
                    </a:lnTo>
                    <a:lnTo>
                      <a:pt x="108690" y="889674"/>
                    </a:lnTo>
                    <a:lnTo>
                      <a:pt x="91838" y="932354"/>
                    </a:lnTo>
                    <a:lnTo>
                      <a:pt x="76319" y="975687"/>
                    </a:lnTo>
                    <a:lnTo>
                      <a:pt x="62158" y="1019649"/>
                    </a:lnTo>
                    <a:lnTo>
                      <a:pt x="49381" y="1064214"/>
                    </a:lnTo>
                    <a:lnTo>
                      <a:pt x="38013" y="1109356"/>
                    </a:lnTo>
                    <a:lnTo>
                      <a:pt x="28079" y="1155051"/>
                    </a:lnTo>
                    <a:lnTo>
                      <a:pt x="19604" y="1201274"/>
                    </a:lnTo>
                    <a:lnTo>
                      <a:pt x="12613" y="1247999"/>
                    </a:lnTo>
                    <a:lnTo>
                      <a:pt x="7133" y="1295201"/>
                    </a:lnTo>
                    <a:lnTo>
                      <a:pt x="3187" y="1342854"/>
                    </a:lnTo>
                    <a:lnTo>
                      <a:pt x="800" y="1390935"/>
                    </a:lnTo>
                    <a:lnTo>
                      <a:pt x="0" y="1439417"/>
                    </a:lnTo>
                    <a:lnTo>
                      <a:pt x="800" y="1487900"/>
                    </a:lnTo>
                    <a:lnTo>
                      <a:pt x="3187" y="1535981"/>
                    </a:lnTo>
                    <a:lnTo>
                      <a:pt x="7133" y="1583634"/>
                    </a:lnTo>
                    <a:lnTo>
                      <a:pt x="12613" y="1630836"/>
                    </a:lnTo>
                    <a:lnTo>
                      <a:pt x="19604" y="1677561"/>
                    </a:lnTo>
                    <a:lnTo>
                      <a:pt x="28079" y="1723784"/>
                    </a:lnTo>
                    <a:lnTo>
                      <a:pt x="38013" y="1769479"/>
                    </a:lnTo>
                    <a:lnTo>
                      <a:pt x="49381" y="1814621"/>
                    </a:lnTo>
                    <a:lnTo>
                      <a:pt x="62158" y="1859186"/>
                    </a:lnTo>
                    <a:lnTo>
                      <a:pt x="76319" y="1903148"/>
                    </a:lnTo>
                    <a:lnTo>
                      <a:pt x="91838" y="1946481"/>
                    </a:lnTo>
                    <a:lnTo>
                      <a:pt x="108690" y="1989161"/>
                    </a:lnTo>
                    <a:lnTo>
                      <a:pt x="126851" y="2031162"/>
                    </a:lnTo>
                    <a:lnTo>
                      <a:pt x="146295" y="2072460"/>
                    </a:lnTo>
                    <a:lnTo>
                      <a:pt x="166996" y="2113028"/>
                    </a:lnTo>
                    <a:lnTo>
                      <a:pt x="188930" y="2152843"/>
                    </a:lnTo>
                    <a:lnTo>
                      <a:pt x="212071" y="2191878"/>
                    </a:lnTo>
                    <a:lnTo>
                      <a:pt x="236395" y="2230108"/>
                    </a:lnTo>
                    <a:lnTo>
                      <a:pt x="261876" y="2267509"/>
                    </a:lnTo>
                    <a:lnTo>
                      <a:pt x="288488" y="2304056"/>
                    </a:lnTo>
                    <a:lnTo>
                      <a:pt x="316207" y="2339722"/>
                    </a:lnTo>
                    <a:lnTo>
                      <a:pt x="345008" y="2374482"/>
                    </a:lnTo>
                    <a:lnTo>
                      <a:pt x="374865" y="2408313"/>
                    </a:lnTo>
                    <a:lnTo>
                      <a:pt x="405753" y="2441188"/>
                    </a:lnTo>
                    <a:lnTo>
                      <a:pt x="437647" y="2473082"/>
                    </a:lnTo>
                    <a:lnTo>
                      <a:pt x="470522" y="2503970"/>
                    </a:lnTo>
                    <a:lnTo>
                      <a:pt x="504353" y="2533827"/>
                    </a:lnTo>
                    <a:lnTo>
                      <a:pt x="539113" y="2562628"/>
                    </a:lnTo>
                    <a:lnTo>
                      <a:pt x="574779" y="2590347"/>
                    </a:lnTo>
                    <a:lnTo>
                      <a:pt x="611326" y="2616959"/>
                    </a:lnTo>
                    <a:lnTo>
                      <a:pt x="648727" y="2642440"/>
                    </a:lnTo>
                    <a:lnTo>
                      <a:pt x="686957" y="2666764"/>
                    </a:lnTo>
                    <a:lnTo>
                      <a:pt x="725992" y="2689905"/>
                    </a:lnTo>
                    <a:lnTo>
                      <a:pt x="765807" y="2711839"/>
                    </a:lnTo>
                    <a:lnTo>
                      <a:pt x="806375" y="2732540"/>
                    </a:lnTo>
                    <a:lnTo>
                      <a:pt x="847673" y="2751984"/>
                    </a:lnTo>
                    <a:lnTo>
                      <a:pt x="889674" y="2770145"/>
                    </a:lnTo>
                    <a:lnTo>
                      <a:pt x="932354" y="2786997"/>
                    </a:lnTo>
                    <a:lnTo>
                      <a:pt x="975687" y="2802516"/>
                    </a:lnTo>
                    <a:lnTo>
                      <a:pt x="1019649" y="2816677"/>
                    </a:lnTo>
                    <a:lnTo>
                      <a:pt x="1064214" y="2829454"/>
                    </a:lnTo>
                    <a:lnTo>
                      <a:pt x="1109356" y="2840822"/>
                    </a:lnTo>
                    <a:lnTo>
                      <a:pt x="1155051" y="2850756"/>
                    </a:lnTo>
                    <a:lnTo>
                      <a:pt x="1201274" y="2859231"/>
                    </a:lnTo>
                    <a:lnTo>
                      <a:pt x="1247999" y="2866222"/>
                    </a:lnTo>
                    <a:lnTo>
                      <a:pt x="1295201" y="2871702"/>
                    </a:lnTo>
                    <a:lnTo>
                      <a:pt x="1342854" y="2875648"/>
                    </a:lnTo>
                    <a:lnTo>
                      <a:pt x="1390935" y="2878035"/>
                    </a:lnTo>
                    <a:lnTo>
                      <a:pt x="1439418" y="2878835"/>
                    </a:lnTo>
                    <a:lnTo>
                      <a:pt x="1487900" y="2878035"/>
                    </a:lnTo>
                    <a:lnTo>
                      <a:pt x="1535981" y="2875648"/>
                    </a:lnTo>
                    <a:lnTo>
                      <a:pt x="1583634" y="2871702"/>
                    </a:lnTo>
                    <a:lnTo>
                      <a:pt x="1630836" y="2866222"/>
                    </a:lnTo>
                    <a:lnTo>
                      <a:pt x="1677561" y="2859231"/>
                    </a:lnTo>
                    <a:lnTo>
                      <a:pt x="1723784" y="2850756"/>
                    </a:lnTo>
                    <a:lnTo>
                      <a:pt x="1769479" y="2840822"/>
                    </a:lnTo>
                    <a:lnTo>
                      <a:pt x="1814621" y="2829454"/>
                    </a:lnTo>
                    <a:lnTo>
                      <a:pt x="1859186" y="2816677"/>
                    </a:lnTo>
                    <a:lnTo>
                      <a:pt x="1903148" y="2802516"/>
                    </a:lnTo>
                    <a:lnTo>
                      <a:pt x="1946481" y="2786997"/>
                    </a:lnTo>
                    <a:lnTo>
                      <a:pt x="1989161" y="2770145"/>
                    </a:lnTo>
                    <a:lnTo>
                      <a:pt x="2031162" y="2751984"/>
                    </a:lnTo>
                    <a:lnTo>
                      <a:pt x="2072460" y="2732540"/>
                    </a:lnTo>
                    <a:lnTo>
                      <a:pt x="2113028" y="2711839"/>
                    </a:lnTo>
                    <a:lnTo>
                      <a:pt x="2152843" y="2689905"/>
                    </a:lnTo>
                    <a:lnTo>
                      <a:pt x="2191878" y="2666764"/>
                    </a:lnTo>
                    <a:lnTo>
                      <a:pt x="2230108" y="2642440"/>
                    </a:lnTo>
                    <a:lnTo>
                      <a:pt x="2267509" y="2616959"/>
                    </a:lnTo>
                    <a:lnTo>
                      <a:pt x="2304056" y="2590347"/>
                    </a:lnTo>
                    <a:lnTo>
                      <a:pt x="2339722" y="2562628"/>
                    </a:lnTo>
                    <a:lnTo>
                      <a:pt x="2374482" y="2533827"/>
                    </a:lnTo>
                    <a:lnTo>
                      <a:pt x="2408313" y="2503970"/>
                    </a:lnTo>
                    <a:lnTo>
                      <a:pt x="2441188" y="2473082"/>
                    </a:lnTo>
                    <a:lnTo>
                      <a:pt x="2473082" y="2441188"/>
                    </a:lnTo>
                    <a:lnTo>
                      <a:pt x="2503970" y="2408313"/>
                    </a:lnTo>
                    <a:lnTo>
                      <a:pt x="2533827" y="2374482"/>
                    </a:lnTo>
                    <a:lnTo>
                      <a:pt x="2562628" y="2339722"/>
                    </a:lnTo>
                    <a:lnTo>
                      <a:pt x="2590347" y="2304056"/>
                    </a:lnTo>
                    <a:lnTo>
                      <a:pt x="2616959" y="2267509"/>
                    </a:lnTo>
                    <a:lnTo>
                      <a:pt x="2642440" y="2230108"/>
                    </a:lnTo>
                    <a:lnTo>
                      <a:pt x="2666764" y="2191878"/>
                    </a:lnTo>
                    <a:lnTo>
                      <a:pt x="2689905" y="2152843"/>
                    </a:lnTo>
                    <a:lnTo>
                      <a:pt x="2711839" y="2113028"/>
                    </a:lnTo>
                    <a:lnTo>
                      <a:pt x="2732540" y="2072460"/>
                    </a:lnTo>
                    <a:lnTo>
                      <a:pt x="2751984" y="2031162"/>
                    </a:lnTo>
                    <a:lnTo>
                      <a:pt x="2770145" y="1989161"/>
                    </a:lnTo>
                    <a:lnTo>
                      <a:pt x="2786997" y="1946481"/>
                    </a:lnTo>
                    <a:lnTo>
                      <a:pt x="2802516" y="1903148"/>
                    </a:lnTo>
                    <a:lnTo>
                      <a:pt x="2816677" y="1859186"/>
                    </a:lnTo>
                    <a:lnTo>
                      <a:pt x="2829454" y="1814621"/>
                    </a:lnTo>
                    <a:lnTo>
                      <a:pt x="2840822" y="1769479"/>
                    </a:lnTo>
                    <a:lnTo>
                      <a:pt x="2850756" y="1723784"/>
                    </a:lnTo>
                    <a:lnTo>
                      <a:pt x="2859231" y="1677561"/>
                    </a:lnTo>
                    <a:lnTo>
                      <a:pt x="2866222" y="1630836"/>
                    </a:lnTo>
                    <a:lnTo>
                      <a:pt x="2871702" y="1583634"/>
                    </a:lnTo>
                    <a:lnTo>
                      <a:pt x="2875648" y="1535981"/>
                    </a:lnTo>
                    <a:lnTo>
                      <a:pt x="2878035" y="1487900"/>
                    </a:lnTo>
                    <a:lnTo>
                      <a:pt x="2878836" y="1439417"/>
                    </a:lnTo>
                    <a:lnTo>
                      <a:pt x="2878035" y="1390935"/>
                    </a:lnTo>
                    <a:lnTo>
                      <a:pt x="2875648" y="1342854"/>
                    </a:lnTo>
                    <a:lnTo>
                      <a:pt x="2871702" y="1295201"/>
                    </a:lnTo>
                    <a:lnTo>
                      <a:pt x="2866222" y="1247999"/>
                    </a:lnTo>
                    <a:lnTo>
                      <a:pt x="2859231" y="1201274"/>
                    </a:lnTo>
                    <a:lnTo>
                      <a:pt x="2850756" y="1155051"/>
                    </a:lnTo>
                    <a:lnTo>
                      <a:pt x="2840822" y="1109356"/>
                    </a:lnTo>
                    <a:lnTo>
                      <a:pt x="2829454" y="1064214"/>
                    </a:lnTo>
                    <a:lnTo>
                      <a:pt x="2816677" y="1019649"/>
                    </a:lnTo>
                    <a:lnTo>
                      <a:pt x="2802516" y="975687"/>
                    </a:lnTo>
                    <a:lnTo>
                      <a:pt x="2786997" y="932354"/>
                    </a:lnTo>
                    <a:lnTo>
                      <a:pt x="2770145" y="889674"/>
                    </a:lnTo>
                    <a:lnTo>
                      <a:pt x="2751984" y="847673"/>
                    </a:lnTo>
                    <a:lnTo>
                      <a:pt x="2732540" y="806375"/>
                    </a:lnTo>
                    <a:lnTo>
                      <a:pt x="2711839" y="765807"/>
                    </a:lnTo>
                    <a:lnTo>
                      <a:pt x="2689905" y="725992"/>
                    </a:lnTo>
                    <a:lnTo>
                      <a:pt x="2666764" y="686957"/>
                    </a:lnTo>
                    <a:lnTo>
                      <a:pt x="2642440" y="648727"/>
                    </a:lnTo>
                    <a:lnTo>
                      <a:pt x="2616959" y="611326"/>
                    </a:lnTo>
                    <a:lnTo>
                      <a:pt x="2590347" y="574779"/>
                    </a:lnTo>
                    <a:lnTo>
                      <a:pt x="2562628" y="539113"/>
                    </a:lnTo>
                    <a:lnTo>
                      <a:pt x="2533827" y="504353"/>
                    </a:lnTo>
                    <a:lnTo>
                      <a:pt x="2503970" y="470522"/>
                    </a:lnTo>
                    <a:lnTo>
                      <a:pt x="2473082" y="437647"/>
                    </a:lnTo>
                    <a:lnTo>
                      <a:pt x="2441188" y="405753"/>
                    </a:lnTo>
                    <a:lnTo>
                      <a:pt x="2408313" y="374865"/>
                    </a:lnTo>
                    <a:lnTo>
                      <a:pt x="2374482" y="345008"/>
                    </a:lnTo>
                    <a:lnTo>
                      <a:pt x="2339722" y="316207"/>
                    </a:lnTo>
                    <a:lnTo>
                      <a:pt x="2304056" y="288488"/>
                    </a:lnTo>
                    <a:lnTo>
                      <a:pt x="2267509" y="261876"/>
                    </a:lnTo>
                    <a:lnTo>
                      <a:pt x="2230108" y="236395"/>
                    </a:lnTo>
                    <a:lnTo>
                      <a:pt x="2191878" y="212071"/>
                    </a:lnTo>
                    <a:lnTo>
                      <a:pt x="2152843" y="188930"/>
                    </a:lnTo>
                    <a:lnTo>
                      <a:pt x="2113028" y="166996"/>
                    </a:lnTo>
                    <a:lnTo>
                      <a:pt x="2072460" y="146295"/>
                    </a:lnTo>
                    <a:lnTo>
                      <a:pt x="2031162" y="126851"/>
                    </a:lnTo>
                    <a:lnTo>
                      <a:pt x="1989161" y="108690"/>
                    </a:lnTo>
                    <a:lnTo>
                      <a:pt x="1946481" y="91838"/>
                    </a:lnTo>
                    <a:lnTo>
                      <a:pt x="1903148" y="76319"/>
                    </a:lnTo>
                    <a:lnTo>
                      <a:pt x="1859186" y="62158"/>
                    </a:lnTo>
                    <a:lnTo>
                      <a:pt x="1814621" y="49381"/>
                    </a:lnTo>
                    <a:lnTo>
                      <a:pt x="1769479" y="38013"/>
                    </a:lnTo>
                    <a:lnTo>
                      <a:pt x="1723784" y="28079"/>
                    </a:lnTo>
                    <a:lnTo>
                      <a:pt x="1677561" y="19604"/>
                    </a:lnTo>
                    <a:lnTo>
                      <a:pt x="1630836" y="12613"/>
                    </a:lnTo>
                    <a:lnTo>
                      <a:pt x="1583634" y="7133"/>
                    </a:lnTo>
                    <a:lnTo>
                      <a:pt x="1535981" y="3187"/>
                    </a:lnTo>
                    <a:lnTo>
                      <a:pt x="1487900" y="800"/>
                    </a:lnTo>
                    <a:lnTo>
                      <a:pt x="1439418" y="0"/>
                    </a:lnTo>
                    <a:close/>
                  </a:path>
                </a:pathLst>
              </a:custGeom>
              <a:solidFill>
                <a:srgbClr val="005D8A">
                  <a:alpha val="50195"/>
                </a:srgbClr>
              </a:solidFill>
            </p:spPr>
            <p:txBody>
              <a:bodyPr wrap="square" lIns="0" tIns="0" rIns="0" bIns="0" rtlCol="0"/>
              <a:lstStyle/>
              <a:p>
                <a:endParaRPr/>
              </a:p>
            </p:txBody>
          </p:sp>
        </p:grpSp>
        <p:sp>
          <p:nvSpPr>
            <p:cNvPr id="25" name="TextBox 24">
              <a:extLst>
                <a:ext uri="{FF2B5EF4-FFF2-40B4-BE49-F238E27FC236}">
                  <a16:creationId xmlns:a16="http://schemas.microsoft.com/office/drawing/2014/main" id="{4214F22C-01CE-6255-555D-18ADAEE92FA2}"/>
                </a:ext>
              </a:extLst>
            </p:cNvPr>
            <p:cNvSpPr txBox="1"/>
            <p:nvPr/>
          </p:nvSpPr>
          <p:spPr>
            <a:xfrm>
              <a:off x="7923058" y="1490412"/>
              <a:ext cx="2320413" cy="646331"/>
            </a:xfrm>
            <a:prstGeom prst="rect">
              <a:avLst/>
            </a:prstGeom>
            <a:noFill/>
          </p:spPr>
          <p:txBody>
            <a:bodyPr wrap="square" rtlCol="0">
              <a:spAutoFit/>
            </a:bodyPr>
            <a:lstStyle/>
            <a:p>
              <a:pPr algn="ctr"/>
              <a:r>
                <a:rPr lang="en-CA" b="1" dirty="0"/>
                <a:t>Advocacy and Policy Influence</a:t>
              </a:r>
            </a:p>
          </p:txBody>
        </p:sp>
        <p:sp>
          <p:nvSpPr>
            <p:cNvPr id="26" name="TextBox 25">
              <a:extLst>
                <a:ext uri="{FF2B5EF4-FFF2-40B4-BE49-F238E27FC236}">
                  <a16:creationId xmlns:a16="http://schemas.microsoft.com/office/drawing/2014/main" id="{0A5C1A0C-CD14-43F8-4641-4561F2527CBF}"/>
                </a:ext>
              </a:extLst>
            </p:cNvPr>
            <p:cNvSpPr txBox="1"/>
            <p:nvPr/>
          </p:nvSpPr>
          <p:spPr>
            <a:xfrm>
              <a:off x="6947206" y="3391579"/>
              <a:ext cx="1951704" cy="646331"/>
            </a:xfrm>
            <a:prstGeom prst="rect">
              <a:avLst/>
            </a:prstGeom>
            <a:noFill/>
          </p:spPr>
          <p:txBody>
            <a:bodyPr wrap="square" rtlCol="0">
              <a:spAutoFit/>
            </a:bodyPr>
            <a:lstStyle/>
            <a:p>
              <a:pPr algn="ctr"/>
              <a:r>
                <a:rPr lang="en-CA" b="1"/>
                <a:t>Community and Convening</a:t>
              </a:r>
            </a:p>
          </p:txBody>
        </p:sp>
        <p:sp>
          <p:nvSpPr>
            <p:cNvPr id="27" name="TextBox 26">
              <a:extLst>
                <a:ext uri="{FF2B5EF4-FFF2-40B4-BE49-F238E27FC236}">
                  <a16:creationId xmlns:a16="http://schemas.microsoft.com/office/drawing/2014/main" id="{44F9E7EB-4D73-1B47-B0B5-5A4C8CF16DAD}"/>
                </a:ext>
              </a:extLst>
            </p:cNvPr>
            <p:cNvSpPr txBox="1"/>
            <p:nvPr/>
          </p:nvSpPr>
          <p:spPr>
            <a:xfrm>
              <a:off x="9010281" y="3409564"/>
              <a:ext cx="2371238" cy="646331"/>
            </a:xfrm>
            <a:prstGeom prst="rect">
              <a:avLst/>
            </a:prstGeom>
            <a:noFill/>
          </p:spPr>
          <p:txBody>
            <a:bodyPr wrap="square" rtlCol="0">
              <a:spAutoFit/>
            </a:bodyPr>
            <a:lstStyle/>
            <a:p>
              <a:pPr algn="ctr"/>
              <a:r>
                <a:rPr lang="en-CA" b="1"/>
                <a:t>Thought Leadership and Enablement</a:t>
              </a:r>
            </a:p>
          </p:txBody>
        </p:sp>
      </p:grpSp>
      <p:sp>
        <p:nvSpPr>
          <p:cNvPr id="28" name="TextBox 27">
            <a:extLst>
              <a:ext uri="{FF2B5EF4-FFF2-40B4-BE49-F238E27FC236}">
                <a16:creationId xmlns:a16="http://schemas.microsoft.com/office/drawing/2014/main" id="{A9F3A892-6C07-8489-5434-7DA502CB6E12}"/>
              </a:ext>
            </a:extLst>
          </p:cNvPr>
          <p:cNvSpPr txBox="1"/>
          <p:nvPr/>
        </p:nvSpPr>
        <p:spPr>
          <a:xfrm>
            <a:off x="624839" y="1004007"/>
            <a:ext cx="5864451" cy="4001095"/>
          </a:xfrm>
          <a:prstGeom prst="rect">
            <a:avLst/>
          </a:prstGeom>
          <a:noFill/>
        </p:spPr>
        <p:txBody>
          <a:bodyPr wrap="square">
            <a:spAutoFit/>
          </a:bodyPr>
          <a:lstStyle/>
          <a:p>
            <a:r>
              <a:rPr lang="en-CA" b="1">
                <a:solidFill>
                  <a:srgbClr val="005D8A"/>
                </a:solidFill>
              </a:rPr>
              <a:t>RCC Sustainability is built around 3 high impact pillars:</a:t>
            </a:r>
          </a:p>
          <a:p>
            <a:endParaRPr lang="en-CA" b="1">
              <a:solidFill>
                <a:srgbClr val="005D8A"/>
              </a:solidFill>
            </a:endParaRPr>
          </a:p>
          <a:p>
            <a:pPr marL="800100" lvl="1" indent="-342900">
              <a:buFont typeface="+mj-lt"/>
              <a:buAutoNum type="arabicPeriod"/>
            </a:pPr>
            <a:r>
              <a:rPr lang="en-CA" b="1"/>
              <a:t>Advocacy and Policy Influence</a:t>
            </a:r>
          </a:p>
          <a:p>
            <a:pPr lvl="2"/>
            <a:r>
              <a:rPr lang="en-CA" sz="1600"/>
              <a:t>Driving action on Extended Producer Responsibility (EPR), Plastics, Climate Action, and more at both provincial and federal levels</a:t>
            </a:r>
          </a:p>
          <a:p>
            <a:pPr lvl="1"/>
            <a:endParaRPr lang="en-CA" b="1"/>
          </a:p>
          <a:p>
            <a:pPr marL="800100" lvl="1" indent="-342900">
              <a:buFont typeface="+mj-lt"/>
              <a:buAutoNum type="arabicPeriod" startAt="2"/>
            </a:pPr>
            <a:r>
              <a:rPr lang="en-CA" b="1"/>
              <a:t>Community and Convening</a:t>
            </a:r>
          </a:p>
          <a:p>
            <a:pPr lvl="2"/>
            <a:r>
              <a:rPr lang="en-CA" sz="1600"/>
              <a:t>Bringing stakeholders together through workshops, committees, webinars, and our annual sustainability conference</a:t>
            </a:r>
            <a:endParaRPr lang="en-CA" sz="1600" b="1"/>
          </a:p>
          <a:p>
            <a:pPr lvl="1"/>
            <a:r>
              <a:rPr lang="en-CA" b="1"/>
              <a:t>	</a:t>
            </a:r>
          </a:p>
          <a:p>
            <a:pPr marL="800100" lvl="1" indent="-342900">
              <a:buFont typeface="+mj-lt"/>
              <a:buAutoNum type="arabicPeriod" startAt="3"/>
            </a:pPr>
            <a:r>
              <a:rPr lang="en-CA" b="1"/>
              <a:t>Thought Leadership and Enablement</a:t>
            </a:r>
          </a:p>
          <a:p>
            <a:pPr lvl="2"/>
            <a:r>
              <a:rPr lang="en-CA" sz="1600"/>
              <a:t>Equipping members with tools, resources, and experiential learning opportunities</a:t>
            </a:r>
            <a:endParaRPr lang="en-CA" sz="1600">
              <a:solidFill>
                <a:srgbClr val="005D8A"/>
              </a:solidFill>
            </a:endParaRPr>
          </a:p>
        </p:txBody>
      </p:sp>
      <p:cxnSp>
        <p:nvCxnSpPr>
          <p:cNvPr id="11" name="Straight Connector 10">
            <a:extLst>
              <a:ext uri="{FF2B5EF4-FFF2-40B4-BE49-F238E27FC236}">
                <a16:creationId xmlns:a16="http://schemas.microsoft.com/office/drawing/2014/main" id="{3EC68A62-14B2-9CC7-C0DB-BD5445603A66}"/>
              </a:ext>
            </a:extLst>
          </p:cNvPr>
          <p:cNvCxnSpPr>
            <a:cxnSpLocks/>
          </p:cNvCxnSpPr>
          <p:nvPr/>
        </p:nvCxnSpPr>
        <p:spPr>
          <a:xfrm>
            <a:off x="-1" y="6134540"/>
            <a:ext cx="12192000" cy="0"/>
          </a:xfrm>
          <a:prstGeom prst="line">
            <a:avLst/>
          </a:prstGeom>
          <a:ln w="38100">
            <a:solidFill>
              <a:srgbClr val="005D8A"/>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75745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8956E8-B895-6CE3-509F-5755A6AE34C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2A682227-1D6E-AE2A-EF86-5332F2B92A4E}"/>
              </a:ext>
            </a:extLst>
          </p:cNvPr>
          <p:cNvSpPr/>
          <p:nvPr/>
        </p:nvSpPr>
        <p:spPr>
          <a:xfrm>
            <a:off x="-1" y="0"/>
            <a:ext cx="424203" cy="6858000"/>
          </a:xfrm>
          <a:prstGeom prst="rect">
            <a:avLst/>
          </a:prstGeom>
          <a:solidFill>
            <a:srgbClr val="007FAE"/>
          </a:solidFill>
          <a:ln>
            <a:solidFill>
              <a:srgbClr val="007FA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9" descr="A logo with a person in the middle">
            <a:extLst>
              <a:ext uri="{FF2B5EF4-FFF2-40B4-BE49-F238E27FC236}">
                <a16:creationId xmlns:a16="http://schemas.microsoft.com/office/drawing/2014/main" id="{C5481070-C990-250D-24E9-E233B03A925F}"/>
              </a:ext>
            </a:extLst>
          </p:cNvPr>
          <p:cNvPicPr>
            <a:picLocks noChangeAspect="1"/>
          </p:cNvPicPr>
          <p:nvPr/>
        </p:nvPicPr>
        <p:blipFill rotWithShape="1">
          <a:blip r:embed="rId3">
            <a:extLst>
              <a:ext uri="{28A0092B-C50C-407E-A947-70E740481C1C}">
                <a14:useLocalDpi xmlns:a14="http://schemas.microsoft.com/office/drawing/2010/main" val="0"/>
              </a:ext>
            </a:extLst>
          </a:blip>
          <a:srcRect l="6668" t="30157" r="7019" b="31041"/>
          <a:stretch/>
        </p:blipFill>
        <p:spPr>
          <a:xfrm>
            <a:off x="8131288" y="6327476"/>
            <a:ext cx="3830557" cy="383568"/>
          </a:xfrm>
          <a:prstGeom prst="rect">
            <a:avLst/>
          </a:prstGeom>
        </p:spPr>
      </p:pic>
      <p:sp>
        <p:nvSpPr>
          <p:cNvPr id="3" name="Title 2">
            <a:extLst>
              <a:ext uri="{FF2B5EF4-FFF2-40B4-BE49-F238E27FC236}">
                <a16:creationId xmlns:a16="http://schemas.microsoft.com/office/drawing/2014/main" id="{601EA697-74E4-041C-0A52-CB0C63984F5A}"/>
              </a:ext>
            </a:extLst>
          </p:cNvPr>
          <p:cNvSpPr>
            <a:spLocks noGrp="1"/>
          </p:cNvSpPr>
          <p:nvPr>
            <p:ph type="title"/>
          </p:nvPr>
        </p:nvSpPr>
        <p:spPr>
          <a:xfrm>
            <a:off x="624840" y="222885"/>
            <a:ext cx="10515600" cy="737041"/>
          </a:xfrm>
        </p:spPr>
        <p:txBody>
          <a:bodyPr/>
          <a:lstStyle/>
          <a:p>
            <a:r>
              <a:rPr lang="en-CA"/>
              <a:t>EPR Programs Across Canada</a:t>
            </a:r>
          </a:p>
        </p:txBody>
      </p:sp>
      <p:grpSp>
        <p:nvGrpSpPr>
          <p:cNvPr id="8" name="Group 7">
            <a:extLst>
              <a:ext uri="{FF2B5EF4-FFF2-40B4-BE49-F238E27FC236}">
                <a16:creationId xmlns:a16="http://schemas.microsoft.com/office/drawing/2014/main" id="{ED568F9A-F95D-4521-3B8E-B30745A3D3D0}"/>
              </a:ext>
            </a:extLst>
          </p:cNvPr>
          <p:cNvGrpSpPr/>
          <p:nvPr/>
        </p:nvGrpSpPr>
        <p:grpSpPr>
          <a:xfrm>
            <a:off x="1487246" y="2576405"/>
            <a:ext cx="10734695" cy="3083636"/>
            <a:chOff x="2501767" y="2300057"/>
            <a:chExt cx="9780933" cy="2844749"/>
          </a:xfrm>
        </p:grpSpPr>
        <p:pic>
          <p:nvPicPr>
            <p:cNvPr id="9" name="Picture 2" descr="2+ Thousand Canada Map Outline Grey Royalty-Free Images, Stock Photos &amp;  Pictures | Shutterstock">
              <a:extLst>
                <a:ext uri="{FF2B5EF4-FFF2-40B4-BE49-F238E27FC236}">
                  <a16:creationId xmlns:a16="http://schemas.microsoft.com/office/drawing/2014/main" id="{3AB7B7F4-0E3F-D65F-8E42-4B7D8EBB170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594" t="46322" r="10300" b="22078"/>
            <a:stretch>
              <a:fillRect/>
            </a:stretch>
          </p:blipFill>
          <p:spPr bwMode="auto">
            <a:xfrm>
              <a:off x="3181763" y="2300057"/>
              <a:ext cx="8902477" cy="284474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B153F131-A158-41FB-4290-D934AA3BBACA}"/>
                </a:ext>
              </a:extLst>
            </p:cNvPr>
            <p:cNvSpPr txBox="1"/>
            <p:nvPr/>
          </p:nvSpPr>
          <p:spPr>
            <a:xfrm>
              <a:off x="3448453" y="3035425"/>
              <a:ext cx="1412986" cy="2001731"/>
            </a:xfrm>
            <a:prstGeom prst="rect">
              <a:avLst/>
            </a:prstGeom>
            <a:noFill/>
          </p:spPr>
          <p:txBody>
            <a:bodyPr wrap="square" rtlCol="0">
              <a:spAutoFit/>
            </a:bodyPr>
            <a:lstStyle/>
            <a:p>
              <a:pPr algn="ctr"/>
              <a:r>
                <a:rPr lang="en-CA" sz="1000" b="1"/>
                <a:t>British Columbia</a:t>
              </a:r>
            </a:p>
            <a:p>
              <a:pPr algn="ctr"/>
              <a:r>
                <a:rPr lang="en-CA" sz="900">
                  <a:solidFill>
                    <a:srgbClr val="007FAE"/>
                  </a:solidFill>
                </a:rPr>
                <a:t>Batteries</a:t>
              </a:r>
            </a:p>
            <a:p>
              <a:pPr algn="ctr"/>
              <a:r>
                <a:rPr lang="en-CA" sz="900">
                  <a:solidFill>
                    <a:srgbClr val="007FAE"/>
                  </a:solidFill>
                </a:rPr>
                <a:t>Beverage</a:t>
              </a:r>
            </a:p>
            <a:p>
              <a:pPr algn="ctr"/>
              <a:r>
                <a:rPr lang="en-CA" sz="900">
                  <a:solidFill>
                    <a:srgbClr val="007FAE"/>
                  </a:solidFill>
                </a:rPr>
                <a:t>Electronics</a:t>
              </a:r>
            </a:p>
            <a:p>
              <a:pPr algn="ctr"/>
              <a:r>
                <a:rPr lang="en-CA" sz="900">
                  <a:solidFill>
                    <a:srgbClr val="007FAE"/>
                  </a:solidFill>
                </a:rPr>
                <a:t>Hazardous Waste</a:t>
              </a:r>
            </a:p>
            <a:p>
              <a:pPr algn="ctr"/>
              <a:r>
                <a:rPr lang="en-CA" sz="900">
                  <a:solidFill>
                    <a:srgbClr val="007FAE"/>
                  </a:solidFill>
                </a:rPr>
                <a:t>Large Appliances</a:t>
              </a:r>
            </a:p>
            <a:p>
              <a:pPr algn="ctr"/>
              <a:r>
                <a:rPr lang="en-CA" sz="900">
                  <a:solidFill>
                    <a:srgbClr val="007FAE"/>
                  </a:solidFill>
                </a:rPr>
                <a:t>Lights</a:t>
              </a:r>
            </a:p>
            <a:p>
              <a:pPr algn="ctr"/>
              <a:r>
                <a:rPr lang="en-CA" sz="900">
                  <a:solidFill>
                    <a:srgbClr val="007FAE"/>
                  </a:solidFill>
                </a:rPr>
                <a:t>Outdoor Power Equipment</a:t>
              </a:r>
            </a:p>
            <a:p>
              <a:pPr algn="ctr"/>
              <a:r>
                <a:rPr lang="en-CA" sz="900">
                  <a:solidFill>
                    <a:srgbClr val="FF0000"/>
                  </a:solidFill>
                </a:rPr>
                <a:t>Pharmaceuticals</a:t>
              </a:r>
            </a:p>
            <a:p>
              <a:pPr algn="ctr"/>
              <a:r>
                <a:rPr lang="en-CA" sz="900">
                  <a:solidFill>
                    <a:srgbClr val="007FAE"/>
                  </a:solidFill>
                </a:rPr>
                <a:t>Paint</a:t>
              </a:r>
            </a:p>
            <a:p>
              <a:pPr algn="ctr"/>
              <a:r>
                <a:rPr lang="en-CA" sz="900">
                  <a:solidFill>
                    <a:srgbClr val="007FAE"/>
                  </a:solidFill>
                </a:rPr>
                <a:t>PPP</a:t>
              </a:r>
            </a:p>
            <a:p>
              <a:pPr algn="ctr"/>
              <a:r>
                <a:rPr lang="en-CA" sz="900">
                  <a:solidFill>
                    <a:srgbClr val="007FAE"/>
                  </a:solidFill>
                </a:rPr>
                <a:t>Thermostats and Alarms</a:t>
              </a:r>
            </a:p>
            <a:p>
              <a:pPr algn="ctr"/>
              <a:r>
                <a:rPr lang="en-CA" sz="900">
                  <a:solidFill>
                    <a:srgbClr val="007FAE"/>
                  </a:solidFill>
                </a:rPr>
                <a:t>Tires</a:t>
              </a:r>
            </a:p>
            <a:p>
              <a:pPr algn="ctr"/>
              <a:r>
                <a:rPr lang="en-CA" sz="900">
                  <a:solidFill>
                    <a:srgbClr val="007FAE"/>
                  </a:solidFill>
                </a:rPr>
                <a:t>Used Oil</a:t>
              </a:r>
            </a:p>
            <a:p>
              <a:pPr algn="ctr"/>
              <a:endParaRPr lang="en-CA" sz="800">
                <a:solidFill>
                  <a:srgbClr val="FF0000"/>
                </a:solidFill>
              </a:endParaRPr>
            </a:p>
          </p:txBody>
        </p:sp>
        <p:sp>
          <p:nvSpPr>
            <p:cNvPr id="14" name="TextBox 13">
              <a:extLst>
                <a:ext uri="{FF2B5EF4-FFF2-40B4-BE49-F238E27FC236}">
                  <a16:creationId xmlns:a16="http://schemas.microsoft.com/office/drawing/2014/main" id="{60260EFE-24B7-94CC-A9A5-CCCAAC60E47D}"/>
                </a:ext>
              </a:extLst>
            </p:cNvPr>
            <p:cNvSpPr txBox="1"/>
            <p:nvPr/>
          </p:nvSpPr>
          <p:spPr>
            <a:xfrm>
              <a:off x="4516194" y="3549284"/>
              <a:ext cx="1325366" cy="1477328"/>
            </a:xfrm>
            <a:prstGeom prst="rect">
              <a:avLst/>
            </a:prstGeom>
            <a:noFill/>
          </p:spPr>
          <p:txBody>
            <a:bodyPr wrap="square" rtlCol="0">
              <a:spAutoFit/>
            </a:bodyPr>
            <a:lstStyle/>
            <a:p>
              <a:pPr algn="ctr"/>
              <a:r>
                <a:rPr lang="en-CA" sz="1000" b="1"/>
                <a:t>Alberta</a:t>
              </a:r>
            </a:p>
            <a:p>
              <a:pPr algn="ctr"/>
              <a:r>
                <a:rPr lang="en-CA" sz="900">
                  <a:solidFill>
                    <a:srgbClr val="FF0000"/>
                  </a:solidFill>
                </a:rPr>
                <a:t>Batteries</a:t>
              </a:r>
            </a:p>
            <a:p>
              <a:pPr algn="ctr"/>
              <a:r>
                <a:rPr lang="en-CA" sz="900">
                  <a:solidFill>
                    <a:srgbClr val="FF0000"/>
                  </a:solidFill>
                </a:rPr>
                <a:t>Beverage </a:t>
              </a:r>
            </a:p>
            <a:p>
              <a:pPr algn="ctr"/>
              <a:r>
                <a:rPr lang="en-CA" sz="900">
                  <a:solidFill>
                    <a:srgbClr val="FF0000"/>
                  </a:solidFill>
                </a:rPr>
                <a:t>Electronics</a:t>
              </a:r>
            </a:p>
            <a:p>
              <a:pPr algn="ctr"/>
              <a:r>
                <a:rPr lang="en-CA" sz="900" b="1"/>
                <a:t> </a:t>
              </a:r>
              <a:r>
                <a:rPr lang="en-CA" sz="900">
                  <a:solidFill>
                    <a:srgbClr val="007FAE"/>
                  </a:solidFill>
                </a:rPr>
                <a:t>Hazardous Waste</a:t>
              </a:r>
            </a:p>
            <a:p>
              <a:pPr algn="ctr"/>
              <a:r>
                <a:rPr lang="en-CA" sz="900">
                  <a:solidFill>
                    <a:srgbClr val="FF0000"/>
                  </a:solidFill>
                </a:rPr>
                <a:t>Paint</a:t>
              </a:r>
            </a:p>
            <a:p>
              <a:pPr algn="ctr"/>
              <a:r>
                <a:rPr lang="en-CA" sz="900" b="1"/>
                <a:t>T</a:t>
              </a:r>
              <a:r>
                <a:rPr lang="en-CA" sz="900">
                  <a:solidFill>
                    <a:srgbClr val="00B050"/>
                  </a:solidFill>
                </a:rPr>
                <a:t> </a:t>
              </a:r>
              <a:r>
                <a:rPr lang="en-CA" sz="900">
                  <a:solidFill>
                    <a:srgbClr val="007FAE"/>
                  </a:solidFill>
                </a:rPr>
                <a:t>PPP</a:t>
              </a:r>
            </a:p>
            <a:p>
              <a:pPr algn="ctr"/>
              <a:r>
                <a:rPr lang="en-CA" sz="900">
                  <a:solidFill>
                    <a:srgbClr val="FF0000"/>
                  </a:solidFill>
                </a:rPr>
                <a:t>Tires</a:t>
              </a:r>
            </a:p>
            <a:p>
              <a:pPr algn="ctr"/>
              <a:r>
                <a:rPr lang="en-CA" sz="900">
                  <a:solidFill>
                    <a:srgbClr val="FF0000"/>
                  </a:solidFill>
                </a:rPr>
                <a:t>Used Oil</a:t>
              </a:r>
            </a:p>
            <a:p>
              <a:pPr algn="ctr"/>
              <a:endParaRPr lang="en-CA" sz="800"/>
            </a:p>
            <a:p>
              <a:pPr marL="285750" indent="-285750">
                <a:buFont typeface="Arial" panose="020B0604020202020204" pitchFamily="34" charset="0"/>
                <a:buChar char="•"/>
              </a:pPr>
              <a:endParaRPr lang="en-CA" sz="800"/>
            </a:p>
          </p:txBody>
        </p:sp>
        <p:sp>
          <p:nvSpPr>
            <p:cNvPr id="15" name="TextBox 14">
              <a:extLst>
                <a:ext uri="{FF2B5EF4-FFF2-40B4-BE49-F238E27FC236}">
                  <a16:creationId xmlns:a16="http://schemas.microsoft.com/office/drawing/2014/main" id="{12536B6F-A6E9-8A4A-6743-EF852A70EC8D}"/>
                </a:ext>
              </a:extLst>
            </p:cNvPr>
            <p:cNvSpPr txBox="1"/>
            <p:nvPr/>
          </p:nvSpPr>
          <p:spPr>
            <a:xfrm>
              <a:off x="5474502" y="3630788"/>
              <a:ext cx="1099416" cy="1377077"/>
            </a:xfrm>
            <a:prstGeom prst="rect">
              <a:avLst/>
            </a:prstGeom>
            <a:noFill/>
          </p:spPr>
          <p:txBody>
            <a:bodyPr wrap="square" rtlCol="0">
              <a:spAutoFit/>
            </a:bodyPr>
            <a:lstStyle/>
            <a:p>
              <a:pPr algn="ctr"/>
              <a:r>
                <a:rPr lang="en-CA" sz="1000" b="1"/>
                <a:t>Saskatchewan</a:t>
              </a:r>
            </a:p>
            <a:p>
              <a:pPr algn="ctr"/>
              <a:r>
                <a:rPr lang="en-CA" sz="900">
                  <a:solidFill>
                    <a:srgbClr val="007FAE"/>
                  </a:solidFill>
                </a:rPr>
                <a:t>Agriculture</a:t>
              </a:r>
            </a:p>
            <a:p>
              <a:pPr algn="ctr"/>
              <a:r>
                <a:rPr lang="en-CA" sz="900">
                  <a:solidFill>
                    <a:srgbClr val="007FAE"/>
                  </a:solidFill>
                </a:rPr>
                <a:t>Batteries</a:t>
              </a:r>
            </a:p>
            <a:p>
              <a:pPr algn="ctr"/>
              <a:r>
                <a:rPr lang="en-CA" sz="900">
                  <a:solidFill>
                    <a:srgbClr val="007FAE"/>
                  </a:solidFill>
                </a:rPr>
                <a:t>Beverage</a:t>
              </a:r>
            </a:p>
            <a:p>
              <a:pPr algn="ctr"/>
              <a:r>
                <a:rPr lang="en-CA" sz="900">
                  <a:solidFill>
                    <a:srgbClr val="007FAE"/>
                  </a:solidFill>
                </a:rPr>
                <a:t>Electronics</a:t>
              </a:r>
            </a:p>
            <a:p>
              <a:pPr algn="ctr"/>
              <a:r>
                <a:rPr lang="en-CA" sz="900">
                  <a:solidFill>
                    <a:srgbClr val="007FAE"/>
                  </a:solidFill>
                </a:rPr>
                <a:t>Hazardous Waste</a:t>
              </a:r>
            </a:p>
            <a:p>
              <a:pPr algn="ctr"/>
              <a:r>
                <a:rPr lang="en-CA" sz="900">
                  <a:solidFill>
                    <a:srgbClr val="007FAE"/>
                  </a:solidFill>
                </a:rPr>
                <a:t>Paint</a:t>
              </a:r>
            </a:p>
            <a:p>
              <a:pPr algn="ctr"/>
              <a:r>
                <a:rPr lang="en-CA" sz="900">
                  <a:solidFill>
                    <a:srgbClr val="007FAE"/>
                  </a:solidFill>
                </a:rPr>
                <a:t>PPP</a:t>
              </a:r>
            </a:p>
            <a:p>
              <a:pPr algn="ctr"/>
              <a:r>
                <a:rPr lang="en-CA" sz="900">
                  <a:solidFill>
                    <a:srgbClr val="007FAE"/>
                  </a:solidFill>
                </a:rPr>
                <a:t>Tires</a:t>
              </a:r>
            </a:p>
            <a:p>
              <a:pPr algn="ctr"/>
              <a:r>
                <a:rPr lang="en-CA" sz="900">
                  <a:solidFill>
                    <a:srgbClr val="007FAE"/>
                  </a:solidFill>
                </a:rPr>
                <a:t>Used Oil</a:t>
              </a:r>
            </a:p>
          </p:txBody>
        </p:sp>
        <p:sp>
          <p:nvSpPr>
            <p:cNvPr id="16" name="TextBox 15">
              <a:extLst>
                <a:ext uri="{FF2B5EF4-FFF2-40B4-BE49-F238E27FC236}">
                  <a16:creationId xmlns:a16="http://schemas.microsoft.com/office/drawing/2014/main" id="{F31A5AC9-EA3D-A0EE-6E7D-D15BD323C499}"/>
                </a:ext>
              </a:extLst>
            </p:cNvPr>
            <p:cNvSpPr txBox="1"/>
            <p:nvPr/>
          </p:nvSpPr>
          <p:spPr>
            <a:xfrm>
              <a:off x="6313663" y="3275672"/>
              <a:ext cx="1173881" cy="1760388"/>
            </a:xfrm>
            <a:prstGeom prst="rect">
              <a:avLst/>
            </a:prstGeom>
            <a:noFill/>
          </p:spPr>
          <p:txBody>
            <a:bodyPr wrap="square" rtlCol="0">
              <a:spAutoFit/>
            </a:bodyPr>
            <a:lstStyle/>
            <a:p>
              <a:pPr algn="ctr"/>
              <a:r>
                <a:rPr lang="en-CA" sz="1000" b="1"/>
                <a:t>Manitoba</a:t>
              </a:r>
              <a:r>
                <a:rPr lang="en-CA" sz="800" b="1"/>
                <a:t> </a:t>
              </a:r>
            </a:p>
            <a:p>
              <a:pPr algn="ctr"/>
              <a:r>
                <a:rPr lang="en-CA" sz="900">
                  <a:solidFill>
                    <a:srgbClr val="007FAE"/>
                  </a:solidFill>
                </a:rPr>
                <a:t>Agriculture</a:t>
              </a:r>
            </a:p>
            <a:p>
              <a:pPr algn="ctr"/>
              <a:r>
                <a:rPr lang="en-CA" sz="900">
                  <a:solidFill>
                    <a:srgbClr val="007FAE"/>
                  </a:solidFill>
                </a:rPr>
                <a:t>Batteries</a:t>
              </a:r>
            </a:p>
            <a:p>
              <a:pPr algn="ctr"/>
              <a:r>
                <a:rPr lang="en-CA" sz="900">
                  <a:solidFill>
                    <a:srgbClr val="007FAE"/>
                  </a:solidFill>
                </a:rPr>
                <a:t>Beverage</a:t>
              </a:r>
            </a:p>
            <a:p>
              <a:pPr algn="ctr"/>
              <a:r>
                <a:rPr lang="en-CA" sz="900">
                  <a:solidFill>
                    <a:srgbClr val="007FAE"/>
                  </a:solidFill>
                </a:rPr>
                <a:t>Electronics</a:t>
              </a:r>
            </a:p>
            <a:p>
              <a:pPr algn="ctr"/>
              <a:r>
                <a:rPr lang="en-CA" sz="900">
                  <a:solidFill>
                    <a:srgbClr val="007FAE"/>
                  </a:solidFill>
                </a:rPr>
                <a:t>Hazardous Waste</a:t>
              </a:r>
            </a:p>
            <a:p>
              <a:pPr algn="ctr"/>
              <a:r>
                <a:rPr lang="en-CA" sz="900">
                  <a:solidFill>
                    <a:srgbClr val="007FAE"/>
                  </a:solidFill>
                </a:rPr>
                <a:t>Lights</a:t>
              </a:r>
            </a:p>
            <a:p>
              <a:pPr algn="ctr"/>
              <a:r>
                <a:rPr lang="en-CA" sz="900">
                  <a:solidFill>
                    <a:srgbClr val="007FAE"/>
                  </a:solidFill>
                </a:rPr>
                <a:t>Paint</a:t>
              </a:r>
            </a:p>
            <a:p>
              <a:pPr algn="ctr"/>
              <a:r>
                <a:rPr lang="en-CA" sz="900">
                  <a:solidFill>
                    <a:srgbClr val="007FAE"/>
                  </a:solidFill>
                </a:rPr>
                <a:t>Pharmaceuticals</a:t>
              </a:r>
            </a:p>
            <a:p>
              <a:pPr algn="ctr"/>
              <a:r>
                <a:rPr lang="en-CA" sz="900">
                  <a:solidFill>
                    <a:srgbClr val="FF0000"/>
                  </a:solidFill>
                </a:rPr>
                <a:t>PPP</a:t>
              </a:r>
            </a:p>
            <a:p>
              <a:pPr algn="ctr"/>
              <a:r>
                <a:rPr lang="en-CA" sz="900">
                  <a:solidFill>
                    <a:srgbClr val="007FAE"/>
                  </a:solidFill>
                </a:rPr>
                <a:t>Thermostats</a:t>
              </a:r>
            </a:p>
            <a:p>
              <a:pPr algn="ctr"/>
              <a:r>
                <a:rPr lang="en-CA" sz="900">
                  <a:solidFill>
                    <a:srgbClr val="007FAE"/>
                  </a:solidFill>
                </a:rPr>
                <a:t>Tires</a:t>
              </a:r>
              <a:br>
                <a:rPr lang="en-CA" sz="900">
                  <a:solidFill>
                    <a:srgbClr val="007FAE"/>
                  </a:solidFill>
                </a:rPr>
              </a:br>
              <a:r>
                <a:rPr lang="en-CA" sz="900">
                  <a:solidFill>
                    <a:srgbClr val="007FAE"/>
                  </a:solidFill>
                </a:rPr>
                <a:t>Used Oil</a:t>
              </a:r>
            </a:p>
          </p:txBody>
        </p:sp>
        <p:sp>
          <p:nvSpPr>
            <p:cNvPr id="17" name="TextBox 16">
              <a:extLst>
                <a:ext uri="{FF2B5EF4-FFF2-40B4-BE49-F238E27FC236}">
                  <a16:creationId xmlns:a16="http://schemas.microsoft.com/office/drawing/2014/main" id="{13D89198-B7D1-C2AE-1039-4D8E236F50CD}"/>
                </a:ext>
              </a:extLst>
            </p:cNvPr>
            <p:cNvSpPr txBox="1"/>
            <p:nvPr/>
          </p:nvSpPr>
          <p:spPr>
            <a:xfrm>
              <a:off x="7348093" y="3532309"/>
              <a:ext cx="1325366" cy="1504847"/>
            </a:xfrm>
            <a:prstGeom prst="rect">
              <a:avLst/>
            </a:prstGeom>
            <a:noFill/>
          </p:spPr>
          <p:txBody>
            <a:bodyPr wrap="square" rtlCol="0">
              <a:spAutoFit/>
            </a:bodyPr>
            <a:lstStyle/>
            <a:p>
              <a:pPr algn="ctr"/>
              <a:r>
                <a:rPr lang="en-CA" sz="1000" b="1"/>
                <a:t>Ontario</a:t>
              </a:r>
            </a:p>
            <a:p>
              <a:pPr algn="ctr"/>
              <a:r>
                <a:rPr lang="en-CA" sz="900">
                  <a:solidFill>
                    <a:srgbClr val="007FAE"/>
                  </a:solidFill>
                </a:rPr>
                <a:t>Batteries</a:t>
              </a:r>
            </a:p>
            <a:p>
              <a:pPr algn="ctr"/>
              <a:r>
                <a:rPr lang="en-CA" sz="900">
                  <a:solidFill>
                    <a:srgbClr val="007FAE"/>
                  </a:solidFill>
                </a:rPr>
                <a:t>Electronics</a:t>
              </a:r>
            </a:p>
            <a:p>
              <a:pPr algn="ctr"/>
              <a:r>
                <a:rPr lang="en-CA" sz="900">
                  <a:solidFill>
                    <a:srgbClr val="007FAE"/>
                  </a:solidFill>
                </a:rPr>
                <a:t>Hazardous Waste</a:t>
              </a:r>
            </a:p>
            <a:p>
              <a:pPr algn="ctr"/>
              <a:r>
                <a:rPr lang="en-CA" sz="900">
                  <a:solidFill>
                    <a:srgbClr val="007FAE"/>
                  </a:solidFill>
                </a:rPr>
                <a:t>Lights</a:t>
              </a:r>
            </a:p>
            <a:p>
              <a:pPr algn="ctr"/>
              <a:r>
                <a:rPr lang="en-CA" sz="900">
                  <a:solidFill>
                    <a:srgbClr val="FF0000"/>
                  </a:solidFill>
                </a:rPr>
                <a:t>Pharmaceuticals</a:t>
              </a:r>
            </a:p>
            <a:p>
              <a:pPr algn="ctr"/>
              <a:r>
                <a:rPr lang="en-CA" sz="900">
                  <a:solidFill>
                    <a:srgbClr val="007FAE"/>
                  </a:solidFill>
                </a:rPr>
                <a:t>Paint</a:t>
              </a:r>
            </a:p>
            <a:p>
              <a:pPr algn="ctr"/>
              <a:r>
                <a:rPr lang="en-CA" sz="900" b="1"/>
                <a:t>T</a:t>
              </a:r>
              <a:r>
                <a:rPr lang="en-CA" sz="900" b="1">
                  <a:solidFill>
                    <a:srgbClr val="007FAE"/>
                  </a:solidFill>
                </a:rPr>
                <a:t> </a:t>
              </a:r>
              <a:r>
                <a:rPr lang="en-CA" sz="900">
                  <a:solidFill>
                    <a:srgbClr val="007FAE"/>
                  </a:solidFill>
                </a:rPr>
                <a:t>PPP</a:t>
              </a:r>
            </a:p>
            <a:p>
              <a:pPr algn="ctr"/>
              <a:r>
                <a:rPr lang="en-CA" sz="900">
                  <a:solidFill>
                    <a:srgbClr val="007FAE"/>
                  </a:solidFill>
                </a:rPr>
                <a:t>Thermostats</a:t>
              </a:r>
            </a:p>
            <a:p>
              <a:pPr algn="ctr"/>
              <a:r>
                <a:rPr lang="en-CA" sz="900">
                  <a:solidFill>
                    <a:srgbClr val="007FAE"/>
                  </a:solidFill>
                </a:rPr>
                <a:t>Tires</a:t>
              </a:r>
              <a:br>
                <a:rPr lang="en-CA" sz="900">
                  <a:solidFill>
                    <a:srgbClr val="007FAE"/>
                  </a:solidFill>
                </a:rPr>
              </a:br>
              <a:r>
                <a:rPr lang="en-CA" sz="900">
                  <a:solidFill>
                    <a:srgbClr val="007FAE"/>
                  </a:solidFill>
                </a:rPr>
                <a:t>Used Oil</a:t>
              </a:r>
            </a:p>
          </p:txBody>
        </p:sp>
        <p:sp>
          <p:nvSpPr>
            <p:cNvPr id="18" name="TextBox 17">
              <a:extLst>
                <a:ext uri="{FF2B5EF4-FFF2-40B4-BE49-F238E27FC236}">
                  <a16:creationId xmlns:a16="http://schemas.microsoft.com/office/drawing/2014/main" id="{58495A9A-7901-AE6E-B81A-D3679C2A1A4E}"/>
                </a:ext>
              </a:extLst>
            </p:cNvPr>
            <p:cNvSpPr txBox="1"/>
            <p:nvPr/>
          </p:nvSpPr>
          <p:spPr>
            <a:xfrm>
              <a:off x="8772606" y="3247479"/>
              <a:ext cx="1325366" cy="1760387"/>
            </a:xfrm>
            <a:prstGeom prst="rect">
              <a:avLst/>
            </a:prstGeom>
            <a:noFill/>
          </p:spPr>
          <p:txBody>
            <a:bodyPr wrap="square" rtlCol="0">
              <a:spAutoFit/>
            </a:bodyPr>
            <a:lstStyle/>
            <a:p>
              <a:pPr algn="ctr"/>
              <a:r>
                <a:rPr lang="en-CA" sz="1000" b="1"/>
                <a:t>Quebec</a:t>
              </a:r>
            </a:p>
            <a:p>
              <a:pPr algn="ctr"/>
              <a:r>
                <a:rPr lang="en-CA" sz="900">
                  <a:solidFill>
                    <a:srgbClr val="007FAE"/>
                  </a:solidFill>
                </a:rPr>
                <a:t>Agriculture</a:t>
              </a:r>
            </a:p>
            <a:p>
              <a:pPr algn="ctr"/>
              <a:r>
                <a:rPr lang="en-CA" sz="900">
                  <a:solidFill>
                    <a:srgbClr val="007FAE"/>
                  </a:solidFill>
                </a:rPr>
                <a:t>Batteries</a:t>
              </a:r>
            </a:p>
            <a:p>
              <a:pPr algn="ctr"/>
              <a:r>
                <a:rPr lang="en-CA" sz="900" b="1"/>
                <a:t>T</a:t>
              </a:r>
              <a:r>
                <a:rPr lang="en-CA" sz="900" b="1">
                  <a:solidFill>
                    <a:srgbClr val="007FAE"/>
                  </a:solidFill>
                </a:rPr>
                <a:t> </a:t>
              </a:r>
              <a:r>
                <a:rPr lang="en-CA" sz="900">
                  <a:solidFill>
                    <a:srgbClr val="007FAE"/>
                  </a:solidFill>
                </a:rPr>
                <a:t>Beverage</a:t>
              </a:r>
            </a:p>
            <a:p>
              <a:pPr algn="ctr"/>
              <a:r>
                <a:rPr lang="en-CA" sz="900">
                  <a:solidFill>
                    <a:srgbClr val="007FAE"/>
                  </a:solidFill>
                </a:rPr>
                <a:t>Electronics</a:t>
              </a:r>
            </a:p>
            <a:p>
              <a:pPr algn="ctr"/>
              <a:r>
                <a:rPr lang="en-CA" sz="900">
                  <a:solidFill>
                    <a:srgbClr val="007FAE"/>
                  </a:solidFill>
                </a:rPr>
                <a:t>Hazardous Waste</a:t>
              </a:r>
            </a:p>
            <a:p>
              <a:pPr algn="ctr"/>
              <a:r>
                <a:rPr lang="en-CA" sz="900">
                  <a:solidFill>
                    <a:srgbClr val="007FAE"/>
                  </a:solidFill>
                </a:rPr>
                <a:t>Large Appliances</a:t>
              </a:r>
            </a:p>
            <a:p>
              <a:pPr algn="ctr"/>
              <a:r>
                <a:rPr lang="en-CA" sz="900">
                  <a:solidFill>
                    <a:srgbClr val="007FAE"/>
                  </a:solidFill>
                </a:rPr>
                <a:t>Lights</a:t>
              </a:r>
            </a:p>
            <a:p>
              <a:pPr algn="ctr"/>
              <a:r>
                <a:rPr lang="en-CA" sz="900">
                  <a:solidFill>
                    <a:srgbClr val="007FAE"/>
                  </a:solidFill>
                </a:rPr>
                <a:t>Pharmaceuticals</a:t>
              </a:r>
            </a:p>
            <a:p>
              <a:pPr algn="ctr"/>
              <a:r>
                <a:rPr lang="en-CA" sz="900">
                  <a:solidFill>
                    <a:srgbClr val="007FAE"/>
                  </a:solidFill>
                </a:rPr>
                <a:t>Paint</a:t>
              </a:r>
            </a:p>
            <a:p>
              <a:pPr algn="ctr"/>
              <a:r>
                <a:rPr lang="en-CA" sz="900">
                  <a:solidFill>
                    <a:srgbClr val="007FAE"/>
                  </a:solidFill>
                </a:rPr>
                <a:t>PPP</a:t>
              </a:r>
            </a:p>
            <a:p>
              <a:pPr algn="ctr"/>
              <a:r>
                <a:rPr lang="en-CA" sz="900">
                  <a:solidFill>
                    <a:srgbClr val="007FAE"/>
                  </a:solidFill>
                </a:rPr>
                <a:t>Tires</a:t>
              </a:r>
            </a:p>
            <a:p>
              <a:pPr algn="ctr"/>
              <a:r>
                <a:rPr lang="en-CA" sz="900">
                  <a:solidFill>
                    <a:srgbClr val="007FAE"/>
                  </a:solidFill>
                </a:rPr>
                <a:t>Used Oil</a:t>
              </a:r>
            </a:p>
          </p:txBody>
        </p:sp>
        <p:cxnSp>
          <p:nvCxnSpPr>
            <p:cNvPr id="19" name="Straight Connector 18">
              <a:extLst>
                <a:ext uri="{FF2B5EF4-FFF2-40B4-BE49-F238E27FC236}">
                  <a16:creationId xmlns:a16="http://schemas.microsoft.com/office/drawing/2014/main" id="{3071DE12-5138-1C83-053A-2B8D144C5AFC}"/>
                </a:ext>
              </a:extLst>
            </p:cNvPr>
            <p:cNvCxnSpPr>
              <a:cxnSpLocks/>
            </p:cNvCxnSpPr>
            <p:nvPr/>
          </p:nvCxnSpPr>
          <p:spPr>
            <a:xfrm flipH="1" flipV="1">
              <a:off x="10302055" y="4127673"/>
              <a:ext cx="338585" cy="433704"/>
            </a:xfrm>
            <a:prstGeom prst="line">
              <a:avLst/>
            </a:prstGeom>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B01D0ED6-DCC6-1340-1E70-0A164D2D5489}"/>
                </a:ext>
              </a:extLst>
            </p:cNvPr>
            <p:cNvSpPr txBox="1"/>
            <p:nvPr/>
          </p:nvSpPr>
          <p:spPr>
            <a:xfrm>
              <a:off x="10531356" y="2652435"/>
              <a:ext cx="935473" cy="1377077"/>
            </a:xfrm>
            <a:prstGeom prst="rect">
              <a:avLst/>
            </a:prstGeom>
            <a:noFill/>
          </p:spPr>
          <p:txBody>
            <a:bodyPr wrap="square" rtlCol="0">
              <a:spAutoFit/>
            </a:bodyPr>
            <a:lstStyle/>
            <a:p>
              <a:pPr algn="ctr"/>
              <a:r>
                <a:rPr lang="en-CA" sz="1000" b="1"/>
                <a:t>PEI</a:t>
              </a:r>
            </a:p>
            <a:p>
              <a:pPr algn="ctr"/>
              <a:r>
                <a:rPr lang="en-CA" sz="900">
                  <a:solidFill>
                    <a:srgbClr val="007FAE"/>
                  </a:solidFill>
                </a:rPr>
                <a:t>Agriculture</a:t>
              </a:r>
            </a:p>
            <a:p>
              <a:pPr algn="ctr"/>
              <a:r>
                <a:rPr lang="en-CA" sz="900">
                  <a:solidFill>
                    <a:srgbClr val="007FAE"/>
                  </a:solidFill>
                </a:rPr>
                <a:t>Batteries</a:t>
              </a:r>
            </a:p>
            <a:p>
              <a:pPr algn="ctr"/>
              <a:r>
                <a:rPr lang="en-CA" sz="900" b="1"/>
                <a:t>T </a:t>
              </a:r>
              <a:r>
                <a:rPr lang="en-CA" sz="900">
                  <a:solidFill>
                    <a:srgbClr val="FF0000"/>
                  </a:solidFill>
                </a:rPr>
                <a:t>Beverage</a:t>
              </a:r>
            </a:p>
            <a:p>
              <a:pPr algn="ctr"/>
              <a:r>
                <a:rPr lang="en-CA" sz="900">
                  <a:solidFill>
                    <a:srgbClr val="007FAE"/>
                  </a:solidFill>
                </a:rPr>
                <a:t>Electronics</a:t>
              </a:r>
            </a:p>
            <a:p>
              <a:pPr algn="ctr"/>
              <a:r>
                <a:rPr lang="en-CA" sz="900">
                  <a:solidFill>
                    <a:srgbClr val="007FAE"/>
                  </a:solidFill>
                </a:rPr>
                <a:t>Lights</a:t>
              </a:r>
            </a:p>
            <a:p>
              <a:pPr algn="ctr"/>
              <a:r>
                <a:rPr lang="en-CA" sz="900">
                  <a:solidFill>
                    <a:srgbClr val="FF0000"/>
                  </a:solidFill>
                </a:rPr>
                <a:t>Pharmaceuticals</a:t>
              </a:r>
            </a:p>
            <a:p>
              <a:pPr algn="ctr"/>
              <a:r>
                <a:rPr lang="en-CA" sz="900">
                  <a:solidFill>
                    <a:srgbClr val="007FAE"/>
                  </a:solidFill>
                </a:rPr>
                <a:t>Paint</a:t>
              </a:r>
            </a:p>
            <a:p>
              <a:pPr algn="ctr"/>
              <a:r>
                <a:rPr lang="en-CA" sz="900">
                  <a:solidFill>
                    <a:srgbClr val="FF0000"/>
                  </a:solidFill>
                </a:rPr>
                <a:t>Tires</a:t>
              </a:r>
              <a:br>
                <a:rPr lang="en-CA" sz="900">
                  <a:solidFill>
                    <a:srgbClr val="FF0000"/>
                  </a:solidFill>
                </a:rPr>
              </a:br>
              <a:r>
                <a:rPr lang="en-CA" sz="900">
                  <a:solidFill>
                    <a:srgbClr val="007FAE"/>
                  </a:solidFill>
                </a:rPr>
                <a:t>Used Oil</a:t>
              </a:r>
            </a:p>
          </p:txBody>
        </p:sp>
        <p:cxnSp>
          <p:nvCxnSpPr>
            <p:cNvPr id="21" name="Straight Connector 20">
              <a:extLst>
                <a:ext uri="{FF2B5EF4-FFF2-40B4-BE49-F238E27FC236}">
                  <a16:creationId xmlns:a16="http://schemas.microsoft.com/office/drawing/2014/main" id="{CA713A36-E8C9-D324-5F5B-1CF1A921F1BC}"/>
                </a:ext>
              </a:extLst>
            </p:cNvPr>
            <p:cNvCxnSpPr>
              <a:cxnSpLocks/>
            </p:cNvCxnSpPr>
            <p:nvPr/>
          </p:nvCxnSpPr>
          <p:spPr>
            <a:xfrm flipV="1">
              <a:off x="10905772" y="4051414"/>
              <a:ext cx="89935" cy="317327"/>
            </a:xfrm>
            <a:prstGeom prst="line">
              <a:avLst/>
            </a:prstGeom>
          </p:spPr>
          <p:style>
            <a:lnRef idx="2">
              <a:schemeClr val="dk1"/>
            </a:lnRef>
            <a:fillRef idx="0">
              <a:schemeClr val="dk1"/>
            </a:fillRef>
            <a:effectRef idx="1">
              <a:schemeClr val="dk1"/>
            </a:effectRef>
            <a:fontRef idx="minor">
              <a:schemeClr val="tx1"/>
            </a:fontRef>
          </p:style>
        </p:cxnSp>
        <p:sp>
          <p:nvSpPr>
            <p:cNvPr id="22" name="TextBox 21">
              <a:extLst>
                <a:ext uri="{FF2B5EF4-FFF2-40B4-BE49-F238E27FC236}">
                  <a16:creationId xmlns:a16="http://schemas.microsoft.com/office/drawing/2014/main" id="{1585F8B2-916B-BD15-D295-3DD11FFCD8FC}"/>
                </a:ext>
              </a:extLst>
            </p:cNvPr>
            <p:cNvSpPr txBox="1"/>
            <p:nvPr/>
          </p:nvSpPr>
          <p:spPr>
            <a:xfrm>
              <a:off x="11096147" y="2319762"/>
              <a:ext cx="1186553" cy="861774"/>
            </a:xfrm>
            <a:prstGeom prst="rect">
              <a:avLst/>
            </a:prstGeom>
            <a:noFill/>
          </p:spPr>
          <p:txBody>
            <a:bodyPr wrap="square" rtlCol="0">
              <a:spAutoFit/>
            </a:bodyPr>
            <a:lstStyle/>
            <a:p>
              <a:pPr algn="ctr"/>
              <a:r>
                <a:rPr lang="en-CA" sz="1000" b="1"/>
                <a:t>NFLD &amp; Labrador</a:t>
              </a:r>
            </a:p>
            <a:p>
              <a:pPr algn="ctr"/>
              <a:r>
                <a:rPr lang="en-CA" sz="900">
                  <a:solidFill>
                    <a:srgbClr val="FF0000"/>
                  </a:solidFill>
                </a:rPr>
                <a:t>Beverage</a:t>
              </a:r>
            </a:p>
            <a:p>
              <a:pPr algn="ctr"/>
              <a:r>
                <a:rPr lang="en-CA" sz="900">
                  <a:solidFill>
                    <a:srgbClr val="007FAE"/>
                  </a:solidFill>
                </a:rPr>
                <a:t>Electronics</a:t>
              </a:r>
            </a:p>
            <a:p>
              <a:pPr algn="ctr"/>
              <a:r>
                <a:rPr lang="en-CA" sz="900">
                  <a:solidFill>
                    <a:srgbClr val="007FAE"/>
                  </a:solidFill>
                </a:rPr>
                <a:t>Paints</a:t>
              </a:r>
            </a:p>
            <a:p>
              <a:pPr algn="ctr"/>
              <a:r>
                <a:rPr lang="en-CA" sz="900">
                  <a:solidFill>
                    <a:srgbClr val="FF0000"/>
                  </a:solidFill>
                </a:rPr>
                <a:t>Tires</a:t>
              </a:r>
            </a:p>
            <a:p>
              <a:pPr algn="ctr"/>
              <a:r>
                <a:rPr lang="en-CA" sz="900">
                  <a:solidFill>
                    <a:srgbClr val="007FAE"/>
                  </a:solidFill>
                </a:rPr>
                <a:t>Used Oil</a:t>
              </a:r>
            </a:p>
          </p:txBody>
        </p:sp>
        <p:cxnSp>
          <p:nvCxnSpPr>
            <p:cNvPr id="23" name="Straight Connector 22">
              <a:extLst>
                <a:ext uri="{FF2B5EF4-FFF2-40B4-BE49-F238E27FC236}">
                  <a16:creationId xmlns:a16="http://schemas.microsoft.com/office/drawing/2014/main" id="{C95094F6-D851-19B4-2DB2-C0631B355EF5}"/>
                </a:ext>
              </a:extLst>
            </p:cNvPr>
            <p:cNvCxnSpPr>
              <a:cxnSpLocks/>
            </p:cNvCxnSpPr>
            <p:nvPr/>
          </p:nvCxnSpPr>
          <p:spPr>
            <a:xfrm flipH="1">
              <a:off x="11464286" y="3164581"/>
              <a:ext cx="119794" cy="462563"/>
            </a:xfrm>
            <a:prstGeom prst="line">
              <a:avLst/>
            </a:prstGeom>
          </p:spPr>
          <p:style>
            <a:lnRef idx="2">
              <a:schemeClr val="dk1"/>
            </a:lnRef>
            <a:fillRef idx="0">
              <a:schemeClr val="dk1"/>
            </a:fillRef>
            <a:effectRef idx="1">
              <a:schemeClr val="dk1"/>
            </a:effectRef>
            <a:fontRef idx="minor">
              <a:schemeClr val="tx1"/>
            </a:fontRef>
          </p:style>
        </p:cxnSp>
        <p:sp>
          <p:nvSpPr>
            <p:cNvPr id="24" name="TextBox 23">
              <a:extLst>
                <a:ext uri="{FF2B5EF4-FFF2-40B4-BE49-F238E27FC236}">
                  <a16:creationId xmlns:a16="http://schemas.microsoft.com/office/drawing/2014/main" id="{6244E6CC-199C-DA24-01E8-9F8E71937647}"/>
                </a:ext>
              </a:extLst>
            </p:cNvPr>
            <p:cNvSpPr txBox="1"/>
            <p:nvPr/>
          </p:nvSpPr>
          <p:spPr>
            <a:xfrm>
              <a:off x="4763547" y="2489077"/>
              <a:ext cx="1325366" cy="615553"/>
            </a:xfrm>
            <a:prstGeom prst="rect">
              <a:avLst/>
            </a:prstGeom>
            <a:noFill/>
          </p:spPr>
          <p:txBody>
            <a:bodyPr wrap="square" rtlCol="0">
              <a:spAutoFit/>
            </a:bodyPr>
            <a:lstStyle/>
            <a:p>
              <a:pPr algn="ctr"/>
              <a:r>
                <a:rPr lang="en-CA" sz="1000" b="1"/>
                <a:t>NWT</a:t>
              </a:r>
            </a:p>
            <a:p>
              <a:pPr algn="ctr"/>
              <a:r>
                <a:rPr lang="en-CA" sz="900">
                  <a:solidFill>
                    <a:srgbClr val="FF0000"/>
                  </a:solidFill>
                </a:rPr>
                <a:t>Beverage</a:t>
              </a:r>
            </a:p>
            <a:p>
              <a:pPr algn="ctr"/>
              <a:r>
                <a:rPr lang="en-CA" sz="900">
                  <a:solidFill>
                    <a:srgbClr val="FF0000"/>
                  </a:solidFill>
                </a:rPr>
                <a:t>Electronics</a:t>
              </a:r>
            </a:p>
            <a:p>
              <a:pPr marL="285750" indent="-285750">
                <a:buFont typeface="Arial" panose="020B0604020202020204" pitchFamily="34" charset="0"/>
                <a:buChar char="•"/>
              </a:pPr>
              <a:endParaRPr lang="en-CA" sz="800"/>
            </a:p>
          </p:txBody>
        </p:sp>
        <p:sp>
          <p:nvSpPr>
            <p:cNvPr id="25" name="TextBox 24">
              <a:extLst>
                <a:ext uri="{FF2B5EF4-FFF2-40B4-BE49-F238E27FC236}">
                  <a16:creationId xmlns:a16="http://schemas.microsoft.com/office/drawing/2014/main" id="{E2BFB443-CC2F-5BEF-1B74-C86C0BA39F7B}"/>
                </a:ext>
              </a:extLst>
            </p:cNvPr>
            <p:cNvSpPr txBox="1"/>
            <p:nvPr/>
          </p:nvSpPr>
          <p:spPr>
            <a:xfrm>
              <a:off x="2501767" y="2612188"/>
              <a:ext cx="1050231" cy="984885"/>
            </a:xfrm>
            <a:prstGeom prst="rect">
              <a:avLst/>
            </a:prstGeom>
            <a:noFill/>
          </p:spPr>
          <p:txBody>
            <a:bodyPr wrap="square" rtlCol="0">
              <a:spAutoFit/>
            </a:bodyPr>
            <a:lstStyle/>
            <a:p>
              <a:pPr algn="ctr"/>
              <a:r>
                <a:rPr lang="en-CA" sz="1000" b="1"/>
                <a:t>Yukon</a:t>
              </a:r>
            </a:p>
            <a:p>
              <a:pPr algn="ctr"/>
              <a:r>
                <a:rPr lang="en-CA" sz="900">
                  <a:solidFill>
                    <a:srgbClr val="FF0000"/>
                  </a:solidFill>
                </a:rPr>
                <a:t>Batteries</a:t>
              </a:r>
            </a:p>
            <a:p>
              <a:pPr algn="ctr"/>
              <a:r>
                <a:rPr lang="en-CA" sz="900">
                  <a:solidFill>
                    <a:srgbClr val="FF0000"/>
                  </a:solidFill>
                </a:rPr>
                <a:t>Electronics</a:t>
              </a:r>
            </a:p>
            <a:p>
              <a:pPr algn="ctr"/>
              <a:r>
                <a:rPr lang="en-CA" sz="900" b="1"/>
                <a:t>T </a:t>
              </a:r>
              <a:r>
                <a:rPr lang="en-CA" sz="900">
                  <a:solidFill>
                    <a:srgbClr val="007FAE"/>
                  </a:solidFill>
                </a:rPr>
                <a:t>Hazardous Waste</a:t>
              </a:r>
              <a:endParaRPr lang="en-CA" sz="900" b="1">
                <a:solidFill>
                  <a:srgbClr val="007FAE"/>
                </a:solidFill>
              </a:endParaRPr>
            </a:p>
            <a:p>
              <a:pPr algn="ctr"/>
              <a:r>
                <a:rPr lang="en-CA" sz="900" b="1"/>
                <a:t>T</a:t>
              </a:r>
              <a:r>
                <a:rPr lang="en-CA" sz="900" b="1">
                  <a:solidFill>
                    <a:srgbClr val="007FAE"/>
                  </a:solidFill>
                </a:rPr>
                <a:t> </a:t>
              </a:r>
              <a:r>
                <a:rPr lang="en-CA" sz="900">
                  <a:solidFill>
                    <a:srgbClr val="007FAE"/>
                  </a:solidFill>
                </a:rPr>
                <a:t>PPP </a:t>
              </a:r>
            </a:p>
            <a:p>
              <a:pPr algn="ctr"/>
              <a:r>
                <a:rPr lang="en-CA" sz="900">
                  <a:solidFill>
                    <a:srgbClr val="007FAE"/>
                  </a:solidFill>
                </a:rPr>
                <a:t>Tires</a:t>
              </a:r>
            </a:p>
            <a:p>
              <a:pPr algn="ctr"/>
              <a:r>
                <a:rPr lang="en-CA" sz="900" b="1"/>
                <a:t>T</a:t>
              </a:r>
              <a:r>
                <a:rPr lang="en-CA" sz="900" b="1">
                  <a:solidFill>
                    <a:srgbClr val="007FAE"/>
                  </a:solidFill>
                </a:rPr>
                <a:t> </a:t>
              </a:r>
              <a:r>
                <a:rPr lang="en-CA" sz="900">
                  <a:solidFill>
                    <a:srgbClr val="007FAE"/>
                  </a:solidFill>
                </a:rPr>
                <a:t>Used Oil</a:t>
              </a:r>
            </a:p>
          </p:txBody>
        </p:sp>
        <p:sp>
          <p:nvSpPr>
            <p:cNvPr id="26" name="TextBox 25">
              <a:extLst>
                <a:ext uri="{FF2B5EF4-FFF2-40B4-BE49-F238E27FC236}">
                  <a16:creationId xmlns:a16="http://schemas.microsoft.com/office/drawing/2014/main" id="{D289F128-1754-22B6-E60D-3D3BCF581FE0}"/>
                </a:ext>
              </a:extLst>
            </p:cNvPr>
            <p:cNvSpPr txBox="1"/>
            <p:nvPr/>
          </p:nvSpPr>
          <p:spPr>
            <a:xfrm>
              <a:off x="11148962" y="3636715"/>
              <a:ext cx="1077225" cy="1377077"/>
            </a:xfrm>
            <a:prstGeom prst="rect">
              <a:avLst/>
            </a:prstGeom>
            <a:noFill/>
          </p:spPr>
          <p:txBody>
            <a:bodyPr wrap="square" rtlCol="0">
              <a:spAutoFit/>
            </a:bodyPr>
            <a:lstStyle/>
            <a:p>
              <a:pPr algn="ctr"/>
              <a:r>
                <a:rPr lang="en-CA" sz="1000" b="1"/>
                <a:t>Nova Scotia</a:t>
              </a:r>
            </a:p>
            <a:p>
              <a:pPr algn="ctr"/>
              <a:r>
                <a:rPr lang="en-CA" sz="900">
                  <a:solidFill>
                    <a:srgbClr val="007FAE"/>
                  </a:solidFill>
                </a:rPr>
                <a:t>Batteries</a:t>
              </a:r>
            </a:p>
            <a:p>
              <a:pPr algn="ctr"/>
              <a:r>
                <a:rPr lang="en-CA" sz="900">
                  <a:solidFill>
                    <a:srgbClr val="FF0000"/>
                  </a:solidFill>
                </a:rPr>
                <a:t>Beverage</a:t>
              </a:r>
            </a:p>
            <a:p>
              <a:pPr algn="ctr"/>
              <a:r>
                <a:rPr lang="en-CA" sz="900">
                  <a:solidFill>
                    <a:srgbClr val="007FAE"/>
                  </a:solidFill>
                </a:rPr>
                <a:t>Electronics</a:t>
              </a:r>
            </a:p>
            <a:p>
              <a:pPr algn="ctr"/>
              <a:r>
                <a:rPr lang="en-CA" sz="900">
                  <a:solidFill>
                    <a:srgbClr val="007FAE"/>
                  </a:solidFill>
                </a:rPr>
                <a:t>Lights</a:t>
              </a:r>
            </a:p>
            <a:p>
              <a:pPr algn="ctr"/>
              <a:r>
                <a:rPr lang="en-CA" sz="900">
                  <a:solidFill>
                    <a:srgbClr val="FF0000"/>
                  </a:solidFill>
                </a:rPr>
                <a:t>Pharmaceuticals</a:t>
              </a:r>
            </a:p>
            <a:p>
              <a:pPr algn="ctr"/>
              <a:r>
                <a:rPr lang="en-CA" sz="900">
                  <a:solidFill>
                    <a:srgbClr val="007FAE"/>
                  </a:solidFill>
                </a:rPr>
                <a:t>Paint</a:t>
              </a:r>
            </a:p>
            <a:p>
              <a:pPr algn="ctr"/>
              <a:r>
                <a:rPr lang="en-CA" sz="900" b="1"/>
                <a:t>T </a:t>
              </a:r>
              <a:r>
                <a:rPr lang="en-CA" sz="900">
                  <a:solidFill>
                    <a:srgbClr val="007FAE"/>
                  </a:solidFill>
                </a:rPr>
                <a:t>PPP</a:t>
              </a:r>
            </a:p>
            <a:p>
              <a:pPr algn="ctr"/>
              <a:r>
                <a:rPr lang="en-CA" sz="900">
                  <a:solidFill>
                    <a:srgbClr val="FF0000"/>
                  </a:solidFill>
                </a:rPr>
                <a:t>Tires</a:t>
              </a:r>
              <a:endParaRPr lang="en-CA" sz="900">
                <a:solidFill>
                  <a:srgbClr val="00B050"/>
                </a:solidFill>
              </a:endParaRPr>
            </a:p>
            <a:p>
              <a:pPr algn="ctr"/>
              <a:r>
                <a:rPr lang="en-CA" sz="900">
                  <a:solidFill>
                    <a:srgbClr val="007FAE"/>
                  </a:solidFill>
                </a:rPr>
                <a:t>Used Oil</a:t>
              </a:r>
            </a:p>
          </p:txBody>
        </p:sp>
        <p:sp>
          <p:nvSpPr>
            <p:cNvPr id="27" name="TextBox 26">
              <a:extLst>
                <a:ext uri="{FF2B5EF4-FFF2-40B4-BE49-F238E27FC236}">
                  <a16:creationId xmlns:a16="http://schemas.microsoft.com/office/drawing/2014/main" id="{61BD42FC-6489-AA3C-A990-A1D7B874A420}"/>
                </a:ext>
              </a:extLst>
            </p:cNvPr>
            <p:cNvSpPr txBox="1"/>
            <p:nvPr/>
          </p:nvSpPr>
          <p:spPr>
            <a:xfrm>
              <a:off x="9645897" y="2831976"/>
              <a:ext cx="1077225" cy="1249307"/>
            </a:xfrm>
            <a:prstGeom prst="rect">
              <a:avLst/>
            </a:prstGeom>
            <a:noFill/>
          </p:spPr>
          <p:txBody>
            <a:bodyPr wrap="square" rtlCol="0">
              <a:spAutoFit/>
            </a:bodyPr>
            <a:lstStyle/>
            <a:p>
              <a:pPr algn="ctr"/>
              <a:r>
                <a:rPr lang="en-CA" sz="1000" b="1"/>
                <a:t>New Brunswick</a:t>
              </a:r>
              <a:endParaRPr lang="en-CA" sz="800" b="1">
                <a:solidFill>
                  <a:schemeClr val="accent1"/>
                </a:solidFill>
              </a:endParaRPr>
            </a:p>
            <a:p>
              <a:pPr algn="ctr"/>
              <a:r>
                <a:rPr lang="en-CA" sz="900">
                  <a:solidFill>
                    <a:srgbClr val="007FAE"/>
                  </a:solidFill>
                </a:rPr>
                <a:t>Beverage</a:t>
              </a:r>
            </a:p>
            <a:p>
              <a:pPr algn="ctr"/>
              <a:r>
                <a:rPr lang="en-CA" sz="900" b="1"/>
                <a:t>T</a:t>
              </a:r>
              <a:r>
                <a:rPr lang="en-CA" sz="900" b="1">
                  <a:solidFill>
                    <a:srgbClr val="007FAE"/>
                  </a:solidFill>
                </a:rPr>
                <a:t> </a:t>
              </a:r>
              <a:r>
                <a:rPr lang="en-CA" sz="900">
                  <a:solidFill>
                    <a:srgbClr val="007FAE"/>
                  </a:solidFill>
                </a:rPr>
                <a:t>Batteries</a:t>
              </a:r>
            </a:p>
            <a:p>
              <a:pPr algn="ctr"/>
              <a:r>
                <a:rPr lang="en-CA" sz="900">
                  <a:solidFill>
                    <a:srgbClr val="007FAE"/>
                  </a:solidFill>
                </a:rPr>
                <a:t>Electronics</a:t>
              </a:r>
            </a:p>
            <a:p>
              <a:pPr algn="ctr"/>
              <a:r>
                <a:rPr lang="en-CA" sz="900"/>
                <a:t> </a:t>
              </a:r>
              <a:r>
                <a:rPr lang="en-CA" sz="900" b="1"/>
                <a:t>T </a:t>
              </a:r>
              <a:r>
                <a:rPr lang="en-CA" sz="900">
                  <a:solidFill>
                    <a:srgbClr val="007FAE"/>
                  </a:solidFill>
                </a:rPr>
                <a:t>Lights</a:t>
              </a:r>
            </a:p>
            <a:p>
              <a:pPr algn="ctr"/>
              <a:r>
                <a:rPr lang="en-CA" sz="900">
                  <a:solidFill>
                    <a:srgbClr val="007FAE"/>
                  </a:solidFill>
                </a:rPr>
                <a:t>Pharmaceuticals</a:t>
              </a:r>
            </a:p>
            <a:p>
              <a:pPr algn="ctr"/>
              <a:r>
                <a:rPr lang="en-CA" sz="900">
                  <a:solidFill>
                    <a:srgbClr val="007FAE"/>
                  </a:solidFill>
                </a:rPr>
                <a:t>PPP</a:t>
              </a:r>
            </a:p>
            <a:p>
              <a:pPr algn="ctr"/>
              <a:r>
                <a:rPr lang="en-CA" sz="900" b="1"/>
                <a:t>T </a:t>
              </a:r>
              <a:r>
                <a:rPr lang="en-CA" sz="900">
                  <a:solidFill>
                    <a:srgbClr val="007FAE"/>
                  </a:solidFill>
                </a:rPr>
                <a:t>Tires</a:t>
              </a:r>
            </a:p>
            <a:p>
              <a:pPr algn="ctr"/>
              <a:r>
                <a:rPr lang="en-CA" sz="900">
                  <a:solidFill>
                    <a:srgbClr val="007FAE"/>
                  </a:solidFill>
                </a:rPr>
                <a:t>Used Oil</a:t>
              </a:r>
            </a:p>
          </p:txBody>
        </p:sp>
      </p:grpSp>
      <p:cxnSp>
        <p:nvCxnSpPr>
          <p:cNvPr id="31" name="Straight Connector 30">
            <a:extLst>
              <a:ext uri="{FF2B5EF4-FFF2-40B4-BE49-F238E27FC236}">
                <a16:creationId xmlns:a16="http://schemas.microsoft.com/office/drawing/2014/main" id="{E7CA2F6D-83E2-9AC7-B11A-B6B2D2A0AF19}"/>
              </a:ext>
            </a:extLst>
          </p:cNvPr>
          <p:cNvCxnSpPr>
            <a:cxnSpLocks/>
          </p:cNvCxnSpPr>
          <p:nvPr/>
        </p:nvCxnSpPr>
        <p:spPr>
          <a:xfrm flipV="1">
            <a:off x="10919684" y="5009536"/>
            <a:ext cx="335579" cy="144130"/>
          </a:xfrm>
          <a:prstGeom prst="line">
            <a:avLst/>
          </a:prstGeom>
        </p:spPr>
        <p:style>
          <a:lnRef idx="2">
            <a:schemeClr val="dk1"/>
          </a:lnRef>
          <a:fillRef idx="0">
            <a:schemeClr val="dk1"/>
          </a:fillRef>
          <a:effectRef idx="1">
            <a:schemeClr val="dk1"/>
          </a:effectRef>
          <a:fontRef idx="minor">
            <a:schemeClr val="tx1"/>
          </a:fontRef>
        </p:style>
      </p:cxnSp>
      <p:grpSp>
        <p:nvGrpSpPr>
          <p:cNvPr id="38" name="Group 37">
            <a:extLst>
              <a:ext uri="{FF2B5EF4-FFF2-40B4-BE49-F238E27FC236}">
                <a16:creationId xmlns:a16="http://schemas.microsoft.com/office/drawing/2014/main" id="{C4123EDA-6C54-E917-B17A-E93045DC54E2}"/>
              </a:ext>
            </a:extLst>
          </p:cNvPr>
          <p:cNvGrpSpPr/>
          <p:nvPr/>
        </p:nvGrpSpPr>
        <p:grpSpPr>
          <a:xfrm>
            <a:off x="548242" y="4371170"/>
            <a:ext cx="1850074" cy="1064197"/>
            <a:chOff x="10254109" y="966778"/>
            <a:chExt cx="1850074" cy="1064197"/>
          </a:xfrm>
        </p:grpSpPr>
        <p:sp>
          <p:nvSpPr>
            <p:cNvPr id="43" name="Rectangle 42">
              <a:extLst>
                <a:ext uri="{FF2B5EF4-FFF2-40B4-BE49-F238E27FC236}">
                  <a16:creationId xmlns:a16="http://schemas.microsoft.com/office/drawing/2014/main" id="{B22F06F6-8173-78EC-FDC1-A88908E34391}"/>
                </a:ext>
              </a:extLst>
            </p:cNvPr>
            <p:cNvSpPr/>
            <p:nvPr/>
          </p:nvSpPr>
          <p:spPr>
            <a:xfrm>
              <a:off x="10254109" y="966778"/>
              <a:ext cx="1748925" cy="1039911"/>
            </a:xfrm>
            <a:prstGeom prst="rect">
              <a:avLst/>
            </a:prstGeom>
            <a:solidFill>
              <a:schemeClr val="bg1"/>
            </a:solidFill>
            <a:ln w="28575">
              <a:solidFill>
                <a:srgbClr val="007FA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TextBox 38">
              <a:extLst>
                <a:ext uri="{FF2B5EF4-FFF2-40B4-BE49-F238E27FC236}">
                  <a16:creationId xmlns:a16="http://schemas.microsoft.com/office/drawing/2014/main" id="{84310C5B-C946-F110-CFA2-FFDF01FED517}"/>
                </a:ext>
              </a:extLst>
            </p:cNvPr>
            <p:cNvSpPr txBox="1"/>
            <p:nvPr/>
          </p:nvSpPr>
          <p:spPr>
            <a:xfrm>
              <a:off x="10538041" y="969146"/>
              <a:ext cx="1566142" cy="1061829"/>
            </a:xfrm>
            <a:prstGeom prst="rect">
              <a:avLst/>
            </a:prstGeom>
            <a:noFill/>
          </p:spPr>
          <p:txBody>
            <a:bodyPr wrap="square" rtlCol="0">
              <a:spAutoFit/>
            </a:bodyPr>
            <a:lstStyle/>
            <a:p>
              <a:pPr algn="ctr"/>
              <a:endParaRPr lang="en-CA" sz="900" b="1"/>
            </a:p>
            <a:p>
              <a:pPr algn="ctr"/>
              <a:endParaRPr lang="en-CA" sz="900" b="1"/>
            </a:p>
            <a:p>
              <a:r>
                <a:rPr lang="en-CA" sz="900"/>
                <a:t>EPR Program</a:t>
              </a:r>
            </a:p>
            <a:p>
              <a:endParaRPr lang="en-CA" sz="500"/>
            </a:p>
            <a:p>
              <a:r>
                <a:rPr lang="en-CA" sz="900"/>
                <a:t>Stewardship Program</a:t>
              </a:r>
            </a:p>
            <a:p>
              <a:endParaRPr lang="en-CA" sz="400"/>
            </a:p>
            <a:p>
              <a:r>
                <a:rPr lang="en-CA" sz="900"/>
                <a:t>Transitioning or New Program</a:t>
              </a:r>
            </a:p>
          </p:txBody>
        </p:sp>
        <p:sp>
          <p:nvSpPr>
            <p:cNvPr id="40" name="Oval 39">
              <a:extLst>
                <a:ext uri="{FF2B5EF4-FFF2-40B4-BE49-F238E27FC236}">
                  <a16:creationId xmlns:a16="http://schemas.microsoft.com/office/drawing/2014/main" id="{6FD320F7-FA7D-1924-C135-32DE75F98FD0}"/>
                </a:ext>
              </a:extLst>
            </p:cNvPr>
            <p:cNvSpPr/>
            <p:nvPr/>
          </p:nvSpPr>
          <p:spPr>
            <a:xfrm>
              <a:off x="10358126" y="1294699"/>
              <a:ext cx="120030" cy="114184"/>
            </a:xfrm>
            <a:prstGeom prst="ellipse">
              <a:avLst/>
            </a:prstGeom>
            <a:solidFill>
              <a:srgbClr val="007FAE"/>
            </a:solidFill>
            <a:ln>
              <a:solidFill>
                <a:srgbClr val="007FA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rgbClr val="007FAE"/>
                </a:solidFill>
              </a:endParaRPr>
            </a:p>
          </p:txBody>
        </p:sp>
        <p:sp>
          <p:nvSpPr>
            <p:cNvPr id="41" name="Oval 40">
              <a:extLst>
                <a:ext uri="{FF2B5EF4-FFF2-40B4-BE49-F238E27FC236}">
                  <a16:creationId xmlns:a16="http://schemas.microsoft.com/office/drawing/2014/main" id="{64FE466C-B031-2126-A787-5C21693E4185}"/>
                </a:ext>
              </a:extLst>
            </p:cNvPr>
            <p:cNvSpPr/>
            <p:nvPr/>
          </p:nvSpPr>
          <p:spPr>
            <a:xfrm>
              <a:off x="10358126" y="1524987"/>
              <a:ext cx="120030" cy="114184"/>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TextBox 41">
              <a:extLst>
                <a:ext uri="{FF2B5EF4-FFF2-40B4-BE49-F238E27FC236}">
                  <a16:creationId xmlns:a16="http://schemas.microsoft.com/office/drawing/2014/main" id="{C13782A1-2F7E-6AA8-8A1C-F475C73C3044}"/>
                </a:ext>
              </a:extLst>
            </p:cNvPr>
            <p:cNvSpPr txBox="1"/>
            <p:nvPr/>
          </p:nvSpPr>
          <p:spPr>
            <a:xfrm>
              <a:off x="10311033" y="1699715"/>
              <a:ext cx="387554" cy="215444"/>
            </a:xfrm>
            <a:prstGeom prst="rect">
              <a:avLst/>
            </a:prstGeom>
            <a:noFill/>
          </p:spPr>
          <p:txBody>
            <a:bodyPr wrap="square" rtlCol="0">
              <a:spAutoFit/>
            </a:bodyPr>
            <a:lstStyle/>
            <a:p>
              <a:r>
                <a:rPr lang="en-CA" sz="800" b="1"/>
                <a:t>T</a:t>
              </a:r>
            </a:p>
          </p:txBody>
        </p:sp>
        <p:sp>
          <p:nvSpPr>
            <p:cNvPr id="44" name="TextBox 43">
              <a:extLst>
                <a:ext uri="{FF2B5EF4-FFF2-40B4-BE49-F238E27FC236}">
                  <a16:creationId xmlns:a16="http://schemas.microsoft.com/office/drawing/2014/main" id="{AC2B78EE-7C12-51BD-73FE-CBAACB16765C}"/>
                </a:ext>
              </a:extLst>
            </p:cNvPr>
            <p:cNvSpPr txBox="1"/>
            <p:nvPr/>
          </p:nvSpPr>
          <p:spPr>
            <a:xfrm>
              <a:off x="10484964" y="998886"/>
              <a:ext cx="1180838" cy="246221"/>
            </a:xfrm>
            <a:prstGeom prst="rect">
              <a:avLst/>
            </a:prstGeom>
            <a:noFill/>
          </p:spPr>
          <p:txBody>
            <a:bodyPr wrap="square" rtlCol="0">
              <a:spAutoFit/>
            </a:bodyPr>
            <a:lstStyle/>
            <a:p>
              <a:pPr algn="ctr"/>
              <a:r>
                <a:rPr lang="en-CA" sz="1000" b="1"/>
                <a:t>Legend</a:t>
              </a:r>
            </a:p>
          </p:txBody>
        </p:sp>
      </p:grpSp>
      <p:sp>
        <p:nvSpPr>
          <p:cNvPr id="48" name="TextBox 47">
            <a:extLst>
              <a:ext uri="{FF2B5EF4-FFF2-40B4-BE49-F238E27FC236}">
                <a16:creationId xmlns:a16="http://schemas.microsoft.com/office/drawing/2014/main" id="{8CB7534D-E977-5CB1-FC37-0E59A8757BF6}"/>
              </a:ext>
            </a:extLst>
          </p:cNvPr>
          <p:cNvSpPr txBox="1"/>
          <p:nvPr/>
        </p:nvSpPr>
        <p:spPr>
          <a:xfrm>
            <a:off x="365760" y="5533895"/>
            <a:ext cx="11826239" cy="584775"/>
          </a:xfrm>
          <a:prstGeom prst="rect">
            <a:avLst/>
          </a:prstGeom>
          <a:solidFill>
            <a:srgbClr val="007FAE"/>
          </a:solidFill>
          <a:ln>
            <a:noFill/>
          </a:ln>
        </p:spPr>
        <p:txBody>
          <a:bodyPr wrap="square">
            <a:spAutoFit/>
          </a:bodyPr>
          <a:lstStyle/>
          <a:p>
            <a:pPr algn="ctr"/>
            <a:r>
              <a:rPr lang="en-US" sz="1600" b="1">
                <a:solidFill>
                  <a:schemeClr val="bg1"/>
                </a:solidFill>
              </a:rPr>
              <a:t>Although all governments are pursuing the same environmental objectives, differences in regulatory requirements across jurisdictions create unnecessary hurdles and artificial trade barriers within Canada, slowing progress toward shared goals.</a:t>
            </a:r>
            <a:endParaRPr lang="en-GB" sz="1600" b="1">
              <a:solidFill>
                <a:schemeClr val="bg1"/>
              </a:solidFill>
            </a:endParaRPr>
          </a:p>
        </p:txBody>
      </p:sp>
      <p:sp>
        <p:nvSpPr>
          <p:cNvPr id="47" name="TextBox 46">
            <a:extLst>
              <a:ext uri="{FF2B5EF4-FFF2-40B4-BE49-F238E27FC236}">
                <a16:creationId xmlns:a16="http://schemas.microsoft.com/office/drawing/2014/main" id="{BEA272BB-A7B0-836F-D321-9354062FC8E2}"/>
              </a:ext>
            </a:extLst>
          </p:cNvPr>
          <p:cNvSpPr txBox="1"/>
          <p:nvPr/>
        </p:nvSpPr>
        <p:spPr>
          <a:xfrm>
            <a:off x="624839" y="1010212"/>
            <a:ext cx="11337006" cy="1077218"/>
          </a:xfrm>
          <a:prstGeom prst="rect">
            <a:avLst/>
          </a:prstGeom>
          <a:noFill/>
        </p:spPr>
        <p:txBody>
          <a:bodyPr wrap="square">
            <a:spAutoFit/>
          </a:bodyPr>
          <a:lstStyle/>
          <a:p>
            <a:r>
              <a:rPr lang="en-US" sz="1600" b="1" dirty="0"/>
              <a:t>Transitioning to EPR over the last decade, end-of-life responsibility has been placed on producers and RCC is actively:</a:t>
            </a:r>
            <a:endParaRPr lang="en-US" sz="1600" dirty="0"/>
          </a:p>
          <a:p>
            <a:pPr marL="285750" indent="-285750">
              <a:buFont typeface="Arial" panose="020B0604020202020204" pitchFamily="34" charset="0"/>
              <a:buChar char="•"/>
            </a:pPr>
            <a:r>
              <a:rPr lang="en-US" sz="1600" dirty="0"/>
              <a:t>Supporting members through national advocacy and helping them navigate growing compliance burdens across </a:t>
            </a:r>
            <a:r>
              <a:rPr lang="en-US" sz="1600" b="1" dirty="0"/>
              <a:t>110+ EPR programs </a:t>
            </a:r>
            <a:r>
              <a:rPr lang="en-US" sz="1600" dirty="0"/>
              <a:t>and </a:t>
            </a:r>
            <a:r>
              <a:rPr lang="en-US" sz="1600" b="1" dirty="0"/>
              <a:t>150+ plastics regulations </a:t>
            </a:r>
            <a:r>
              <a:rPr lang="en-US" sz="1600" dirty="0"/>
              <a:t>across jurisdictions.</a:t>
            </a:r>
          </a:p>
          <a:p>
            <a:pPr marL="285750" indent="-285750">
              <a:buFont typeface="Arial" panose="020B0604020202020204" pitchFamily="34" charset="0"/>
              <a:buChar char="•"/>
            </a:pPr>
            <a:r>
              <a:rPr lang="en-US" sz="1600" dirty="0"/>
              <a:t>Engaging with closely with Producer Responsibility Organizations (PROs) and participating on several EPR governance boards.</a:t>
            </a:r>
          </a:p>
        </p:txBody>
      </p:sp>
      <p:cxnSp>
        <p:nvCxnSpPr>
          <p:cNvPr id="49" name="Straight Connector 48">
            <a:extLst>
              <a:ext uri="{FF2B5EF4-FFF2-40B4-BE49-F238E27FC236}">
                <a16:creationId xmlns:a16="http://schemas.microsoft.com/office/drawing/2014/main" id="{CBA3CFD3-62CE-52BA-7A28-B17502DFAB58}"/>
              </a:ext>
            </a:extLst>
          </p:cNvPr>
          <p:cNvCxnSpPr>
            <a:cxnSpLocks/>
          </p:cNvCxnSpPr>
          <p:nvPr/>
        </p:nvCxnSpPr>
        <p:spPr>
          <a:xfrm flipV="1">
            <a:off x="2138218" y="2576405"/>
            <a:ext cx="930701" cy="375512"/>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a:extLst>
              <a:ext uri="{FF2B5EF4-FFF2-40B4-BE49-F238E27FC236}">
                <a16:creationId xmlns:a16="http://schemas.microsoft.com/office/drawing/2014/main" id="{87E1AD61-A2E7-A2A2-BB6C-8EB9A2CC685C}"/>
              </a:ext>
            </a:extLst>
          </p:cNvPr>
          <p:cNvCxnSpPr>
            <a:cxnSpLocks/>
          </p:cNvCxnSpPr>
          <p:nvPr/>
        </p:nvCxnSpPr>
        <p:spPr>
          <a:xfrm>
            <a:off x="-1" y="6134540"/>
            <a:ext cx="12192000" cy="0"/>
          </a:xfrm>
          <a:prstGeom prst="line">
            <a:avLst/>
          </a:prstGeom>
          <a:ln w="38100">
            <a:solidFill>
              <a:srgbClr val="005D8A"/>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76086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EFED4E-5DEA-3331-72AD-9DFA6EFD25C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2DC38377-B28A-48BF-FA08-B0030F359074}"/>
              </a:ext>
            </a:extLst>
          </p:cNvPr>
          <p:cNvSpPr/>
          <p:nvPr/>
        </p:nvSpPr>
        <p:spPr>
          <a:xfrm>
            <a:off x="-1" y="0"/>
            <a:ext cx="424203" cy="6858000"/>
          </a:xfrm>
          <a:prstGeom prst="rect">
            <a:avLst/>
          </a:prstGeom>
          <a:solidFill>
            <a:srgbClr val="007FAE"/>
          </a:solidFill>
          <a:ln>
            <a:solidFill>
              <a:srgbClr val="007FA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9" descr="A logo with a person in the middle">
            <a:extLst>
              <a:ext uri="{FF2B5EF4-FFF2-40B4-BE49-F238E27FC236}">
                <a16:creationId xmlns:a16="http://schemas.microsoft.com/office/drawing/2014/main" id="{51AFD856-0A67-8C94-E3D5-12ECC40C5948}"/>
              </a:ext>
            </a:extLst>
          </p:cNvPr>
          <p:cNvPicPr>
            <a:picLocks noChangeAspect="1"/>
          </p:cNvPicPr>
          <p:nvPr/>
        </p:nvPicPr>
        <p:blipFill rotWithShape="1">
          <a:blip r:embed="rId3">
            <a:extLst>
              <a:ext uri="{28A0092B-C50C-407E-A947-70E740481C1C}">
                <a14:useLocalDpi xmlns:a14="http://schemas.microsoft.com/office/drawing/2010/main" val="0"/>
              </a:ext>
            </a:extLst>
          </a:blip>
          <a:srcRect l="6668" t="30157" r="7019" b="31041"/>
          <a:stretch/>
        </p:blipFill>
        <p:spPr>
          <a:xfrm>
            <a:off x="8131288" y="6327476"/>
            <a:ext cx="3830557" cy="383568"/>
          </a:xfrm>
          <a:prstGeom prst="rect">
            <a:avLst/>
          </a:prstGeom>
        </p:spPr>
      </p:pic>
      <p:sp>
        <p:nvSpPr>
          <p:cNvPr id="3" name="Title 2">
            <a:extLst>
              <a:ext uri="{FF2B5EF4-FFF2-40B4-BE49-F238E27FC236}">
                <a16:creationId xmlns:a16="http://schemas.microsoft.com/office/drawing/2014/main" id="{C475A37A-4BD6-62A5-6A1D-8190D934A657}"/>
              </a:ext>
            </a:extLst>
          </p:cNvPr>
          <p:cNvSpPr>
            <a:spLocks noGrp="1"/>
          </p:cNvSpPr>
          <p:nvPr>
            <p:ph type="title"/>
          </p:nvPr>
        </p:nvSpPr>
        <p:spPr>
          <a:xfrm>
            <a:off x="624839" y="222885"/>
            <a:ext cx="11767797" cy="737041"/>
          </a:xfrm>
        </p:spPr>
        <p:txBody>
          <a:bodyPr>
            <a:noAutofit/>
          </a:bodyPr>
          <a:lstStyle/>
          <a:p>
            <a:r>
              <a:rPr lang="en-CA" dirty="0"/>
              <a:t>EPR &amp; Plastics Advocacy</a:t>
            </a:r>
            <a:endParaRPr lang="en-CA" sz="2400" dirty="0"/>
          </a:p>
        </p:txBody>
      </p:sp>
      <p:sp>
        <p:nvSpPr>
          <p:cNvPr id="8" name="TextBox 7">
            <a:extLst>
              <a:ext uri="{FF2B5EF4-FFF2-40B4-BE49-F238E27FC236}">
                <a16:creationId xmlns:a16="http://schemas.microsoft.com/office/drawing/2014/main" id="{41791725-B825-1F63-D4A7-85744FE54A69}"/>
              </a:ext>
            </a:extLst>
          </p:cNvPr>
          <p:cNvSpPr txBox="1"/>
          <p:nvPr/>
        </p:nvSpPr>
        <p:spPr>
          <a:xfrm>
            <a:off x="424203" y="5549765"/>
            <a:ext cx="11767797" cy="584775"/>
          </a:xfrm>
          <a:prstGeom prst="rect">
            <a:avLst/>
          </a:prstGeom>
          <a:solidFill>
            <a:srgbClr val="007FAE"/>
          </a:solidFill>
          <a:ln>
            <a:solidFill>
              <a:srgbClr val="007FAE"/>
            </a:solidFill>
          </a:ln>
        </p:spPr>
        <p:txBody>
          <a:bodyPr wrap="square">
            <a:spAutoFit/>
          </a:bodyPr>
          <a:lstStyle/>
          <a:p>
            <a:pPr algn="ctr"/>
            <a:r>
              <a:rPr lang="en-US" sz="1600" b="1" dirty="0">
                <a:solidFill>
                  <a:schemeClr val="bg1"/>
                </a:solidFill>
              </a:rPr>
              <a:t>Harmonized system designs, improved cost transparency and performance accountability, and practical phased in approaches will increase system credibility, compliance integrity, and drive environmental objectives.</a:t>
            </a:r>
          </a:p>
        </p:txBody>
      </p:sp>
      <p:sp>
        <p:nvSpPr>
          <p:cNvPr id="28" name="TextBox 27">
            <a:extLst>
              <a:ext uri="{FF2B5EF4-FFF2-40B4-BE49-F238E27FC236}">
                <a16:creationId xmlns:a16="http://schemas.microsoft.com/office/drawing/2014/main" id="{0FB99317-4A90-E563-1863-D215B23EFE34}"/>
              </a:ext>
            </a:extLst>
          </p:cNvPr>
          <p:cNvSpPr txBox="1"/>
          <p:nvPr/>
        </p:nvSpPr>
        <p:spPr>
          <a:xfrm>
            <a:off x="624840" y="1004007"/>
            <a:ext cx="11142957" cy="4832092"/>
          </a:xfrm>
          <a:prstGeom prst="rect">
            <a:avLst/>
          </a:prstGeom>
          <a:noFill/>
        </p:spPr>
        <p:txBody>
          <a:bodyPr wrap="square">
            <a:spAutoFit/>
          </a:bodyPr>
          <a:lstStyle/>
          <a:p>
            <a:r>
              <a:rPr lang="en-CA" b="1" dirty="0">
                <a:solidFill>
                  <a:srgbClr val="005D8A"/>
                </a:solidFill>
              </a:rPr>
              <a:t>Challenges: </a:t>
            </a:r>
          </a:p>
          <a:p>
            <a:pPr marL="285750" indent="-285750">
              <a:buFont typeface="Arial" panose="020B0604020202020204" pitchFamily="34" charset="0"/>
              <a:buChar char="•"/>
            </a:pPr>
            <a:r>
              <a:rPr lang="en-US" sz="1600" dirty="0"/>
              <a:t>Complex, fragmented federal, provincial and municipal policies and regulatory inefficiency are driving higher costs and compliance risk</a:t>
            </a:r>
          </a:p>
          <a:p>
            <a:pPr marL="285750" indent="-285750">
              <a:buFont typeface="Arial" panose="020B0604020202020204" pitchFamily="34" charset="0"/>
              <a:buChar char="•"/>
            </a:pPr>
            <a:r>
              <a:rPr lang="en-US" sz="1600" dirty="0"/>
              <a:t>Unrealistic, misaligned recycling regulations and targets are driving significant compliance and reporting pressures across the value chain</a:t>
            </a:r>
          </a:p>
          <a:p>
            <a:pPr marL="285750" indent="-285750">
              <a:buFont typeface="Arial" panose="020B0604020202020204" pitchFamily="34" charset="0"/>
              <a:buChar char="•"/>
            </a:pPr>
            <a:r>
              <a:rPr lang="en-US" sz="1600" dirty="0"/>
              <a:t>Significant new infrastructure investment is required to meet evolving regulatory objectives</a:t>
            </a:r>
          </a:p>
          <a:p>
            <a:pPr marL="285750" indent="-285750">
              <a:buFont typeface="Arial" panose="020B0604020202020204" pitchFamily="34" charset="0"/>
              <a:buChar char="•"/>
            </a:pPr>
            <a:r>
              <a:rPr lang="en-US" sz="1600" dirty="0"/>
              <a:t>Limited transparency into cost drivers and performance from PROs</a:t>
            </a:r>
          </a:p>
          <a:p>
            <a:endParaRPr lang="en-US" sz="1600" b="1" dirty="0">
              <a:solidFill>
                <a:srgbClr val="005D8A"/>
              </a:solidFill>
            </a:endParaRPr>
          </a:p>
          <a:p>
            <a:r>
              <a:rPr lang="en-US" b="1" dirty="0">
                <a:solidFill>
                  <a:srgbClr val="005D8A"/>
                </a:solidFill>
              </a:rPr>
              <a:t>RCC actions:</a:t>
            </a:r>
            <a:endParaRPr lang="en-US" b="1" dirty="0">
              <a:solidFill>
                <a:schemeClr val="accent1"/>
              </a:solidFill>
            </a:endParaRPr>
          </a:p>
          <a:p>
            <a:r>
              <a:rPr lang="en-US" sz="1600" b="1" dirty="0"/>
              <a:t>Driving transparency and disclosure</a:t>
            </a:r>
          </a:p>
          <a:p>
            <a:pPr marL="285750" indent="-285750">
              <a:buFont typeface="Arial" panose="020B0604020202020204" pitchFamily="34" charset="0"/>
              <a:buChar char="•"/>
            </a:pPr>
            <a:r>
              <a:rPr lang="en-US" sz="1600" dirty="0"/>
              <a:t>Seeking consolidated system models to improve efficiency and control escalating costs</a:t>
            </a:r>
          </a:p>
          <a:p>
            <a:pPr marL="285750" indent="-285750">
              <a:buFont typeface="Arial" panose="020B0604020202020204" pitchFamily="34" charset="0"/>
              <a:buChar char="•"/>
            </a:pPr>
            <a:r>
              <a:rPr lang="en-US" sz="1600" dirty="0"/>
              <a:t>Cost transparency and performance accountability across all EPR programs</a:t>
            </a:r>
          </a:p>
          <a:p>
            <a:r>
              <a:rPr lang="en-US" sz="1600" b="1" dirty="0"/>
              <a:t>Evidence-based regulations and targets</a:t>
            </a:r>
          </a:p>
          <a:p>
            <a:pPr marL="285750" indent="-285750">
              <a:buFont typeface="Arial" panose="020B0604020202020204" pitchFamily="34" charset="0"/>
              <a:buChar char="•"/>
            </a:pPr>
            <a:r>
              <a:rPr lang="en-US" sz="1600" dirty="0"/>
              <a:t>Advancing evidence-based, phased targets aligned with infrastructure and market realities</a:t>
            </a:r>
          </a:p>
          <a:p>
            <a:pPr marL="285750" indent="-285750">
              <a:buFont typeface="Arial" panose="020B0604020202020204" pitchFamily="34" charset="0"/>
              <a:buChar char="•"/>
            </a:pPr>
            <a:r>
              <a:rPr lang="en-US" sz="1600" dirty="0"/>
              <a:t>Advocating for practical plastics and chemicals policy across all levels of government</a:t>
            </a:r>
          </a:p>
          <a:p>
            <a:r>
              <a:rPr lang="en-US" sz="1600" b="1" dirty="0"/>
              <a:t>Regulatory alignment &amp; risk reduction</a:t>
            </a:r>
          </a:p>
          <a:p>
            <a:pPr marL="285750" indent="-285750">
              <a:buFont typeface="Arial" panose="020B0604020202020204" pitchFamily="34" charset="0"/>
              <a:buChar char="•"/>
            </a:pPr>
            <a:r>
              <a:rPr lang="en-US" sz="1600" dirty="0"/>
              <a:t>Driving federal, provincial and municipal harmonization to reduce fragmented compliance, inefficiency, and risk of stranded investment</a:t>
            </a:r>
          </a:p>
          <a:p>
            <a:pPr marL="285750" indent="-285750">
              <a:buFont typeface="Arial" panose="020B0604020202020204" pitchFamily="34" charset="0"/>
              <a:buChar char="•"/>
            </a:pPr>
            <a:endParaRPr lang="en-US" sz="1600" dirty="0"/>
          </a:p>
        </p:txBody>
      </p:sp>
      <p:cxnSp>
        <p:nvCxnSpPr>
          <p:cNvPr id="11" name="Straight Connector 10">
            <a:extLst>
              <a:ext uri="{FF2B5EF4-FFF2-40B4-BE49-F238E27FC236}">
                <a16:creationId xmlns:a16="http://schemas.microsoft.com/office/drawing/2014/main" id="{06AB3B74-217A-3790-7CC2-7B2C632EFF3D}"/>
              </a:ext>
            </a:extLst>
          </p:cNvPr>
          <p:cNvCxnSpPr>
            <a:cxnSpLocks/>
          </p:cNvCxnSpPr>
          <p:nvPr/>
        </p:nvCxnSpPr>
        <p:spPr>
          <a:xfrm>
            <a:off x="-1" y="6134540"/>
            <a:ext cx="12192000" cy="0"/>
          </a:xfrm>
          <a:prstGeom prst="line">
            <a:avLst/>
          </a:prstGeom>
          <a:ln w="38100">
            <a:solidFill>
              <a:srgbClr val="005D8A"/>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6873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F2D34A-53E2-4E88-9E74-BF4AD1796AA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410354BB-ABDF-0D29-A163-9DFC5B929E24}"/>
              </a:ext>
            </a:extLst>
          </p:cNvPr>
          <p:cNvSpPr/>
          <p:nvPr/>
        </p:nvSpPr>
        <p:spPr>
          <a:xfrm>
            <a:off x="-1" y="0"/>
            <a:ext cx="424203" cy="6858000"/>
          </a:xfrm>
          <a:prstGeom prst="rect">
            <a:avLst/>
          </a:prstGeom>
          <a:solidFill>
            <a:srgbClr val="007FAE"/>
          </a:solidFill>
          <a:ln>
            <a:solidFill>
              <a:srgbClr val="007FA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9" descr="A logo with a person in the middle">
            <a:extLst>
              <a:ext uri="{FF2B5EF4-FFF2-40B4-BE49-F238E27FC236}">
                <a16:creationId xmlns:a16="http://schemas.microsoft.com/office/drawing/2014/main" id="{BC7B4921-C3A7-9A7F-6CAD-D747AF5A1443}"/>
              </a:ext>
            </a:extLst>
          </p:cNvPr>
          <p:cNvPicPr>
            <a:picLocks noChangeAspect="1"/>
          </p:cNvPicPr>
          <p:nvPr/>
        </p:nvPicPr>
        <p:blipFill rotWithShape="1">
          <a:blip r:embed="rId3">
            <a:extLst>
              <a:ext uri="{28A0092B-C50C-407E-A947-70E740481C1C}">
                <a14:useLocalDpi xmlns:a14="http://schemas.microsoft.com/office/drawing/2010/main" val="0"/>
              </a:ext>
            </a:extLst>
          </a:blip>
          <a:srcRect l="6668" t="30157" r="7019" b="31041"/>
          <a:stretch/>
        </p:blipFill>
        <p:spPr>
          <a:xfrm>
            <a:off x="8131288" y="6327476"/>
            <a:ext cx="3830557" cy="383568"/>
          </a:xfrm>
          <a:prstGeom prst="rect">
            <a:avLst/>
          </a:prstGeom>
        </p:spPr>
      </p:pic>
      <p:sp>
        <p:nvSpPr>
          <p:cNvPr id="3" name="Title 2">
            <a:extLst>
              <a:ext uri="{FF2B5EF4-FFF2-40B4-BE49-F238E27FC236}">
                <a16:creationId xmlns:a16="http://schemas.microsoft.com/office/drawing/2014/main" id="{D536713B-98A1-2664-B271-770E16DBA47D}"/>
              </a:ext>
            </a:extLst>
          </p:cNvPr>
          <p:cNvSpPr>
            <a:spLocks noGrp="1"/>
          </p:cNvSpPr>
          <p:nvPr>
            <p:ph type="title"/>
          </p:nvPr>
        </p:nvSpPr>
        <p:spPr>
          <a:xfrm>
            <a:off x="624839" y="222885"/>
            <a:ext cx="11767797" cy="737041"/>
          </a:xfrm>
        </p:spPr>
        <p:txBody>
          <a:bodyPr>
            <a:noAutofit/>
          </a:bodyPr>
          <a:lstStyle/>
          <a:p>
            <a:r>
              <a:rPr lang="en-US" dirty="0"/>
              <a:t>NS flexible plastics targets are not achievable</a:t>
            </a:r>
          </a:p>
        </p:txBody>
      </p:sp>
      <p:sp>
        <p:nvSpPr>
          <p:cNvPr id="8" name="TextBox 7">
            <a:extLst>
              <a:ext uri="{FF2B5EF4-FFF2-40B4-BE49-F238E27FC236}">
                <a16:creationId xmlns:a16="http://schemas.microsoft.com/office/drawing/2014/main" id="{65FCFFCF-4F3C-B27F-F142-6D585F118ADD}"/>
              </a:ext>
            </a:extLst>
          </p:cNvPr>
          <p:cNvSpPr txBox="1"/>
          <p:nvPr/>
        </p:nvSpPr>
        <p:spPr>
          <a:xfrm>
            <a:off x="424203" y="5549765"/>
            <a:ext cx="11767797" cy="584775"/>
          </a:xfrm>
          <a:prstGeom prst="rect">
            <a:avLst/>
          </a:prstGeom>
          <a:solidFill>
            <a:srgbClr val="007FAE"/>
          </a:solidFill>
          <a:ln>
            <a:solidFill>
              <a:srgbClr val="007FAE"/>
            </a:solidFill>
          </a:ln>
        </p:spPr>
        <p:txBody>
          <a:bodyPr wrap="square">
            <a:spAutoFit/>
          </a:bodyPr>
          <a:lstStyle/>
          <a:p>
            <a:pPr algn="ctr"/>
            <a:r>
              <a:rPr lang="en-US" sz="1600" b="1" dirty="0">
                <a:solidFill>
                  <a:schemeClr val="bg1"/>
                </a:solidFill>
              </a:rPr>
              <a:t>RCC recommendation: </a:t>
            </a:r>
            <a:r>
              <a:rPr lang="en-US" sz="1600" dirty="0">
                <a:solidFill>
                  <a:schemeClr val="bg1"/>
                </a:solidFill>
              </a:rPr>
              <a:t>That NS government wait to view at least 1 year of performance data and market information before setting evidence-based targets that consider other jurisdictions, including </a:t>
            </a:r>
            <a:r>
              <a:rPr lang="en-US" sz="1600" dirty="0" err="1">
                <a:solidFill>
                  <a:schemeClr val="bg1"/>
                </a:solidFill>
              </a:rPr>
              <a:t>aligmment</a:t>
            </a:r>
            <a:r>
              <a:rPr lang="en-US" sz="1600" dirty="0">
                <a:solidFill>
                  <a:schemeClr val="bg1"/>
                </a:solidFill>
              </a:rPr>
              <a:t> with NB.</a:t>
            </a:r>
          </a:p>
        </p:txBody>
      </p:sp>
      <p:cxnSp>
        <p:nvCxnSpPr>
          <p:cNvPr id="11" name="Straight Connector 10">
            <a:extLst>
              <a:ext uri="{FF2B5EF4-FFF2-40B4-BE49-F238E27FC236}">
                <a16:creationId xmlns:a16="http://schemas.microsoft.com/office/drawing/2014/main" id="{1AF376E7-1A0C-E0DD-6EF0-391889F29346}"/>
              </a:ext>
            </a:extLst>
          </p:cNvPr>
          <p:cNvCxnSpPr>
            <a:cxnSpLocks/>
          </p:cNvCxnSpPr>
          <p:nvPr/>
        </p:nvCxnSpPr>
        <p:spPr>
          <a:xfrm>
            <a:off x="-1" y="6134540"/>
            <a:ext cx="12192000" cy="0"/>
          </a:xfrm>
          <a:prstGeom prst="line">
            <a:avLst/>
          </a:prstGeom>
          <a:ln w="38100">
            <a:solidFill>
              <a:srgbClr val="005D8A"/>
            </a:solidFill>
          </a:ln>
        </p:spPr>
        <p:style>
          <a:lnRef idx="1">
            <a:schemeClr val="dk1"/>
          </a:lnRef>
          <a:fillRef idx="0">
            <a:schemeClr val="dk1"/>
          </a:fillRef>
          <a:effectRef idx="0">
            <a:schemeClr val="dk1"/>
          </a:effectRef>
          <a:fontRef idx="minor">
            <a:schemeClr val="tx1"/>
          </a:fontRef>
        </p:style>
      </p:cxnSp>
      <p:graphicFrame>
        <p:nvGraphicFramePr>
          <p:cNvPr id="7" name="Table 0">
            <a:extLst>
              <a:ext uri="{FF2B5EF4-FFF2-40B4-BE49-F238E27FC236}">
                <a16:creationId xmlns:a16="http://schemas.microsoft.com/office/drawing/2014/main" id="{736C5435-6374-2AC7-190F-205059C8A8A2}"/>
              </a:ext>
            </a:extLst>
          </p:cNvPr>
          <p:cNvGraphicFramePr>
            <a:graphicFrameLocks noGrp="1"/>
          </p:cNvGraphicFramePr>
          <p:nvPr>
            <p:extLst>
              <p:ext uri="{D42A27DB-BD31-4B8C-83A1-F6EECF244321}">
                <p14:modId xmlns:p14="http://schemas.microsoft.com/office/powerpoint/2010/main" val="2686933640"/>
              </p:ext>
            </p:extLst>
          </p:nvPr>
        </p:nvGraphicFramePr>
        <p:xfrm>
          <a:off x="4211872" y="1214899"/>
          <a:ext cx="7793604" cy="3535680"/>
        </p:xfrm>
        <a:graphic>
          <a:graphicData uri="http://schemas.openxmlformats.org/drawingml/2006/table">
            <a:tbl>
              <a:tblPr/>
              <a:tblGrid>
                <a:gridCol w="1240710">
                  <a:extLst>
                    <a:ext uri="{9D8B030D-6E8A-4147-A177-3AD203B41FA5}">
                      <a16:colId xmlns:a16="http://schemas.microsoft.com/office/drawing/2014/main" val="20000"/>
                    </a:ext>
                  </a:extLst>
                </a:gridCol>
                <a:gridCol w="1739573">
                  <a:extLst>
                    <a:ext uri="{9D8B030D-6E8A-4147-A177-3AD203B41FA5}">
                      <a16:colId xmlns:a16="http://schemas.microsoft.com/office/drawing/2014/main" val="20001"/>
                    </a:ext>
                  </a:extLst>
                </a:gridCol>
                <a:gridCol w="1560443">
                  <a:extLst>
                    <a:ext uri="{9D8B030D-6E8A-4147-A177-3AD203B41FA5}">
                      <a16:colId xmlns:a16="http://schemas.microsoft.com/office/drawing/2014/main" val="20002"/>
                    </a:ext>
                  </a:extLst>
                </a:gridCol>
                <a:gridCol w="1249256">
                  <a:extLst>
                    <a:ext uri="{9D8B030D-6E8A-4147-A177-3AD203B41FA5}">
                      <a16:colId xmlns:a16="http://schemas.microsoft.com/office/drawing/2014/main" val="907820840"/>
                    </a:ext>
                  </a:extLst>
                </a:gridCol>
                <a:gridCol w="967170">
                  <a:extLst>
                    <a:ext uri="{9D8B030D-6E8A-4147-A177-3AD203B41FA5}">
                      <a16:colId xmlns:a16="http://schemas.microsoft.com/office/drawing/2014/main" val="20003"/>
                    </a:ext>
                  </a:extLst>
                </a:gridCol>
                <a:gridCol w="1036452">
                  <a:extLst>
                    <a:ext uri="{9D8B030D-6E8A-4147-A177-3AD203B41FA5}">
                      <a16:colId xmlns:a16="http://schemas.microsoft.com/office/drawing/2014/main" val="20004"/>
                    </a:ext>
                  </a:extLst>
                </a:gridCol>
              </a:tblGrid>
              <a:tr h="272672">
                <a:tc>
                  <a:txBody>
                    <a:bodyPr/>
                    <a:lstStyle/>
                    <a:p>
                      <a:pPr marL="0" indent="0" algn="ctr">
                        <a:buNone/>
                      </a:pPr>
                      <a:r>
                        <a:rPr lang="en-US" sz="1400" b="1" dirty="0">
                          <a:solidFill>
                            <a:srgbClr val="FFFFFF"/>
                          </a:solidFill>
                          <a:latin typeface="Calibri" pitchFamily="34" charset="0"/>
                          <a:ea typeface="Calibri" pitchFamily="34" charset="-122"/>
                          <a:cs typeface="Calibri" pitchFamily="34" charset="-120"/>
                        </a:rPr>
                        <a:t>Jurisdiction</a:t>
                      </a:r>
                      <a:endParaRPr lang="en-US" sz="1400" dirty="0">
                        <a:latin typeface="Calibri" charset="0"/>
                        <a:ea typeface="Calibri" charset="0"/>
                        <a:cs typeface="Calibri" charset="0"/>
                      </a:endParaRPr>
                    </a:p>
                  </a:txBody>
                  <a:tcPr anchor="ct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111827"/>
                    </a:solidFill>
                  </a:tcPr>
                </a:tc>
                <a:tc>
                  <a:txBody>
                    <a:bodyPr/>
                    <a:lstStyle/>
                    <a:p>
                      <a:pPr marL="0" indent="0" algn="ctr">
                        <a:buNone/>
                      </a:pPr>
                      <a:r>
                        <a:rPr lang="en-US" sz="1400" b="1" dirty="0">
                          <a:solidFill>
                            <a:srgbClr val="FFFFFF"/>
                          </a:solidFill>
                          <a:latin typeface="Calibri" pitchFamily="34" charset="0"/>
                          <a:ea typeface="Calibri" pitchFamily="34" charset="-122"/>
                          <a:cs typeface="Calibri" pitchFamily="34" charset="-120"/>
                        </a:rPr>
                        <a:t>Target (%)</a:t>
                      </a:r>
                      <a:endParaRPr lang="en-US" sz="1400" dirty="0">
                        <a:latin typeface="Calibri" charset="0"/>
                        <a:ea typeface="Calibri" charset="0"/>
                        <a:cs typeface="Calibri" charset="0"/>
                      </a:endParaRPr>
                    </a:p>
                  </a:txBody>
                  <a:tcPr anchor="ct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111827"/>
                    </a:solidFill>
                  </a:tcPr>
                </a:tc>
                <a:tc>
                  <a:txBody>
                    <a:bodyPr/>
                    <a:lstStyle/>
                    <a:p>
                      <a:pPr marL="0" indent="0" algn="ctr">
                        <a:buNone/>
                      </a:pPr>
                      <a:r>
                        <a:rPr lang="en-US" sz="1400" b="1" dirty="0">
                          <a:solidFill>
                            <a:srgbClr val="FFFFFF"/>
                          </a:solidFill>
                          <a:latin typeface="Calibri" pitchFamily="34" charset="0"/>
                          <a:ea typeface="Calibri" pitchFamily="34" charset="-122"/>
                          <a:cs typeface="Calibri" pitchFamily="34" charset="-120"/>
                        </a:rPr>
                        <a:t>Actual (approx.)</a:t>
                      </a:r>
                      <a:endParaRPr lang="en-US" sz="1400" dirty="0">
                        <a:latin typeface="Calibri" charset="0"/>
                        <a:ea typeface="Calibri" charset="0"/>
                        <a:cs typeface="Calibri" charset="0"/>
                      </a:endParaRPr>
                    </a:p>
                  </a:txBody>
                  <a:tcPr anchor="ct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111827"/>
                    </a:solidFill>
                  </a:tcPr>
                </a:tc>
                <a:tc>
                  <a:txBody>
                    <a:bodyPr/>
                    <a:lstStyle/>
                    <a:p>
                      <a:pPr marL="0" indent="0" algn="ctr">
                        <a:buNone/>
                      </a:pPr>
                      <a:r>
                        <a:rPr lang="en-US" sz="1400" b="1" dirty="0">
                          <a:solidFill>
                            <a:srgbClr val="FFFFFF"/>
                          </a:solidFill>
                          <a:latin typeface="Calibri" pitchFamily="34" charset="0"/>
                          <a:ea typeface="Calibri" pitchFamily="34" charset="-122"/>
                          <a:cs typeface="Calibri" pitchFamily="34" charset="-120"/>
                        </a:rPr>
                        <a:t>Collected</a:t>
                      </a:r>
                      <a:endParaRPr lang="en-US" sz="1400" dirty="0">
                        <a:latin typeface="Calibri" charset="0"/>
                        <a:ea typeface="Calibri" charset="0"/>
                        <a:cs typeface="Calibri" charset="0"/>
                      </a:endParaRPr>
                    </a:p>
                  </a:txBody>
                  <a:tcPr anchor="ct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111827"/>
                    </a:solidFill>
                  </a:tcPr>
                </a:tc>
                <a:tc>
                  <a:txBody>
                    <a:bodyPr/>
                    <a:lstStyle/>
                    <a:p>
                      <a:pPr marL="0" indent="0" algn="ctr">
                        <a:buNone/>
                      </a:pPr>
                      <a:r>
                        <a:rPr lang="en-US" sz="1400" b="1" dirty="0">
                          <a:solidFill>
                            <a:srgbClr val="FFFFFF"/>
                          </a:solidFill>
                          <a:latin typeface="Calibri" pitchFamily="34" charset="0"/>
                          <a:ea typeface="Calibri" pitchFamily="34" charset="-122"/>
                          <a:cs typeface="Calibri" pitchFamily="34" charset="-120"/>
                        </a:rPr>
                        <a:t>Marketed</a:t>
                      </a:r>
                      <a:endParaRPr lang="en-US" sz="1400" dirty="0">
                        <a:latin typeface="Calibri" charset="0"/>
                        <a:ea typeface="Calibri" charset="0"/>
                        <a:cs typeface="Calibri" charset="0"/>
                      </a:endParaRPr>
                    </a:p>
                  </a:txBody>
                  <a:tcPr anchor="ct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111827"/>
                    </a:solidFill>
                  </a:tcPr>
                </a:tc>
                <a:tc>
                  <a:txBody>
                    <a:bodyPr/>
                    <a:lstStyle/>
                    <a:p>
                      <a:pPr marL="0" indent="0" algn="ctr">
                        <a:buNone/>
                      </a:pPr>
                      <a:r>
                        <a:rPr lang="en-US" sz="1400" b="1" dirty="0">
                          <a:solidFill>
                            <a:srgbClr val="FFFFFF"/>
                          </a:solidFill>
                          <a:latin typeface="Calibri" pitchFamily="34" charset="0"/>
                          <a:ea typeface="Calibri" pitchFamily="34" charset="-122"/>
                          <a:cs typeface="Calibri" pitchFamily="34" charset="-120"/>
                        </a:rPr>
                        <a:t>Recovered</a:t>
                      </a:r>
                      <a:endParaRPr lang="en-US" sz="1400" dirty="0">
                        <a:latin typeface="Calibri" charset="0"/>
                        <a:ea typeface="Calibri" charset="0"/>
                        <a:cs typeface="Calibri" charset="0"/>
                      </a:endParaRPr>
                    </a:p>
                  </a:txBody>
                  <a:tcPr anchor="ct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111827"/>
                    </a:solidFill>
                  </a:tcPr>
                </a:tc>
                <a:extLst>
                  <a:ext uri="{0D108BD9-81ED-4DB2-BD59-A6C34878D82A}">
                    <a16:rowId xmlns:a16="http://schemas.microsoft.com/office/drawing/2014/main" val="10000"/>
                  </a:ext>
                </a:extLst>
              </a:tr>
              <a:tr h="543473">
                <a:tc>
                  <a:txBody>
                    <a:bodyPr/>
                    <a:lstStyle/>
                    <a:p>
                      <a:pPr marL="0" indent="0" algn="l">
                        <a:buNone/>
                      </a:pPr>
                      <a:r>
                        <a:rPr lang="en-US" sz="1300" b="1" dirty="0">
                          <a:solidFill>
                            <a:srgbClr val="111827"/>
                          </a:solidFill>
                          <a:latin typeface="Calibri" pitchFamily="34" charset="0"/>
                          <a:ea typeface="Calibri" pitchFamily="34" charset="-122"/>
                          <a:cs typeface="Calibri" pitchFamily="34" charset="-120"/>
                        </a:rPr>
                        <a:t>Nova Scotia</a:t>
                      </a:r>
                      <a:endParaRPr lang="en-US" sz="1300" b="1"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l">
                        <a:buNone/>
                      </a:pPr>
                      <a:r>
                        <a:rPr lang="en-US" sz="1300" b="1" dirty="0">
                          <a:solidFill>
                            <a:srgbClr val="111827"/>
                          </a:solidFill>
                          <a:latin typeface="Calibri" pitchFamily="34" charset="0"/>
                          <a:ea typeface="Calibri" pitchFamily="34" charset="-122"/>
                          <a:cs typeface="Calibri" pitchFamily="34" charset="-120"/>
                        </a:rPr>
                        <a:t>30% (2026–27) → 40% (2028–29) → 50% (2030)</a:t>
                      </a:r>
                      <a:endParaRPr lang="en-US" sz="1300" b="1" dirty="0">
                        <a:latin typeface="Calibri" charset="0"/>
                        <a:ea typeface="Calibri" charset="0"/>
                        <a:cs typeface="Calibri" charset="0"/>
                      </a:endParaRPr>
                    </a:p>
                    <a:p>
                      <a:pPr marL="0" indent="0" algn="l">
                        <a:buNone/>
                      </a:pPr>
                      <a:r>
                        <a:rPr lang="en-US" sz="1300" b="1" dirty="0">
                          <a:solidFill>
                            <a:srgbClr val="111827"/>
                          </a:solidFill>
                          <a:latin typeface="Calibri" pitchFamily="34" charset="0"/>
                          <a:ea typeface="Calibri" pitchFamily="34" charset="-122"/>
                          <a:cs typeface="Calibri" pitchFamily="34" charset="-120"/>
                        </a:rPr>
                        <a:t>(+5 pts / 5 yrs to 85%)</a:t>
                      </a:r>
                      <a:endParaRPr lang="en-US" sz="1300" b="1"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l">
                        <a:buNone/>
                      </a:pPr>
                      <a:r>
                        <a:rPr lang="en-US" sz="1300" b="1" dirty="0">
                          <a:solidFill>
                            <a:srgbClr val="111827"/>
                          </a:solidFill>
                          <a:latin typeface="Calibri" pitchFamily="34" charset="0"/>
                          <a:ea typeface="Calibri" pitchFamily="34" charset="-122"/>
                          <a:cs typeface="Calibri" pitchFamily="34" charset="-120"/>
                        </a:rPr>
                        <a:t>TBD (program not yet reporting)</a:t>
                      </a:r>
                      <a:endParaRPr lang="en-US" sz="1300" b="1"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ctr">
                        <a:buNone/>
                      </a:pPr>
                      <a:endParaRPr lang="en-US" sz="1300" b="1"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ctr">
                        <a:buNone/>
                      </a:pPr>
                      <a:r>
                        <a:rPr lang="en-US" sz="1300" b="1" dirty="0">
                          <a:solidFill>
                            <a:srgbClr val="111827"/>
                          </a:solidFill>
                          <a:latin typeface="Calibri" pitchFamily="34" charset="0"/>
                          <a:ea typeface="Calibri" pitchFamily="34" charset="-122"/>
                          <a:cs typeface="Calibri" pitchFamily="34" charset="-120"/>
                        </a:rPr>
                        <a:t>✓</a:t>
                      </a:r>
                      <a:endParaRPr lang="en-US" sz="1300" b="1"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ctr">
                        <a:buNone/>
                      </a:pPr>
                      <a:endParaRPr lang="en-US" sz="1300" b="1"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extLst>
                  <a:ext uri="{0D108BD9-81ED-4DB2-BD59-A6C34878D82A}">
                    <a16:rowId xmlns:a16="http://schemas.microsoft.com/office/drawing/2014/main" val="10001"/>
                  </a:ext>
                </a:extLst>
              </a:tr>
              <a:tr h="421660">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New Brunswick</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4% (2026-27 – holding baseline to further assess market)</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≈4% (baseline from 2024)</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ctr">
                        <a:buNone/>
                      </a:pP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ctr">
                        <a:buNone/>
                      </a:pPr>
                      <a:r>
                        <a:rPr lang="en-US" sz="1300" dirty="0">
                          <a:solidFill>
                            <a:srgbClr val="111827"/>
                          </a:solidFill>
                          <a:latin typeface="Calibri" pitchFamily="34" charset="0"/>
                          <a:ea typeface="Calibri" pitchFamily="34" charset="-122"/>
                          <a:cs typeface="Calibri" pitchFamily="34" charset="-120"/>
                        </a:rPr>
                        <a:t>✓</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ctr">
                        <a:buNone/>
                      </a:pP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43473">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Ontario</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10% (2026–27) → 15% (2028–31) → 25% (2032+)</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TBD (recovered % not yet published), estimated ≈ 2-4% marketed</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ctr">
                        <a:buNone/>
                      </a:pP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ctr">
                        <a:buNone/>
                      </a:pP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ctr">
                        <a:buNone/>
                      </a:pPr>
                      <a:r>
                        <a:rPr lang="en-US" sz="1300" dirty="0">
                          <a:solidFill>
                            <a:srgbClr val="111827"/>
                          </a:solidFill>
                          <a:latin typeface="Calibri" pitchFamily="34" charset="0"/>
                          <a:ea typeface="Calibri" pitchFamily="34" charset="-122"/>
                          <a:cs typeface="Calibri" pitchFamily="34" charset="-120"/>
                        </a:rPr>
                        <a:t>✓</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extLst>
                  <a:ext uri="{0D108BD9-81ED-4DB2-BD59-A6C34878D82A}">
                    <a16:rowId xmlns:a16="http://schemas.microsoft.com/office/drawing/2014/main" val="10003"/>
                  </a:ext>
                </a:extLst>
              </a:tr>
              <a:tr h="299847">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British Columbia</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50% (by 2027)</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≈20% (2024)</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ctr">
                        <a:buNone/>
                      </a:pPr>
                      <a:r>
                        <a:rPr lang="en-US" sz="1300" dirty="0">
                          <a:solidFill>
                            <a:srgbClr val="111827"/>
                          </a:solidFill>
                          <a:latin typeface="Calibri" pitchFamily="34" charset="0"/>
                          <a:ea typeface="Calibri" pitchFamily="34" charset="-122"/>
                          <a:cs typeface="Calibri" pitchFamily="34" charset="-120"/>
                        </a:rPr>
                        <a:t>✓</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ctr">
                        <a:buNone/>
                      </a:pP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tc>
                  <a:txBody>
                    <a:bodyPr/>
                    <a:lstStyle/>
                    <a:p>
                      <a:pPr marL="0" indent="0" algn="ctr">
                        <a:buNone/>
                      </a:pP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72672">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EU </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n/a</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l">
                        <a:buNone/>
                      </a:pPr>
                      <a:r>
                        <a:rPr lang="en-US" sz="1300" dirty="0">
                          <a:solidFill>
                            <a:srgbClr val="111827"/>
                          </a:solidFill>
                          <a:latin typeface="Calibri" pitchFamily="34" charset="0"/>
                          <a:ea typeface="Calibri" pitchFamily="34" charset="-122"/>
                          <a:cs typeface="Calibri" pitchFamily="34" charset="-120"/>
                        </a:rPr>
                        <a:t>≈18% (Germany)</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ctr">
                        <a:buNone/>
                      </a:pP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ctr">
                        <a:buNone/>
                      </a:pPr>
                      <a:r>
                        <a:rPr lang="en-US" sz="1300" dirty="0">
                          <a:solidFill>
                            <a:srgbClr val="111827"/>
                          </a:solidFill>
                          <a:latin typeface="Calibri" pitchFamily="34" charset="0"/>
                          <a:ea typeface="Calibri" pitchFamily="34" charset="-122"/>
                          <a:cs typeface="Calibri" pitchFamily="34" charset="-120"/>
                        </a:rPr>
                        <a:t>✓</a:t>
                      </a: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tc>
                  <a:txBody>
                    <a:bodyPr/>
                    <a:lstStyle/>
                    <a:p>
                      <a:pPr marL="0" indent="0" algn="ctr">
                        <a:buNone/>
                      </a:pPr>
                      <a:endParaRPr lang="en-US" sz="1300" dirty="0">
                        <a:latin typeface="Calibri" charset="0"/>
                        <a:ea typeface="Calibri" charset="0"/>
                        <a:cs typeface="Calibri" charset="0"/>
                      </a:endParaRPr>
                    </a:p>
                  </a:txBody>
                  <a:tcPr>
                    <a:lnL w="12700" cap="flat" cmpd="sng" algn="ctr">
                      <a:solidFill>
                        <a:srgbClr val="D1D5DB"/>
                      </a:solidFill>
                      <a:prstDash val="solid"/>
                      <a:round/>
                      <a:headEnd type="none" w="med" len="med"/>
                      <a:tailEnd type="none" w="med" len="med"/>
                    </a:lnL>
                    <a:lnR w="12700" cap="flat" cmpd="sng" algn="ctr">
                      <a:solidFill>
                        <a:srgbClr val="D1D5DB"/>
                      </a:solidFill>
                      <a:prstDash val="solid"/>
                      <a:round/>
                      <a:headEnd type="none" w="med" len="med"/>
                      <a:tailEnd type="none" w="med" len="med"/>
                    </a:lnR>
                    <a:lnT w="12700" cap="flat" cmpd="sng" algn="ctr">
                      <a:solidFill>
                        <a:srgbClr val="D1D5DB"/>
                      </a:solidFill>
                      <a:prstDash val="solid"/>
                      <a:round/>
                      <a:headEnd type="none" w="med" len="med"/>
                      <a:tailEnd type="none" w="med" len="med"/>
                    </a:lnT>
                    <a:lnB w="12700" cap="flat" cmpd="sng" algn="ctr">
                      <a:solidFill>
                        <a:srgbClr val="D1D5DB"/>
                      </a:solidFill>
                      <a:prstDash val="solid"/>
                      <a:round/>
                      <a:headEnd type="none" w="med" len="med"/>
                      <a:tailEnd type="none" w="med" len="med"/>
                    </a:lnB>
                    <a:solidFill>
                      <a:srgbClr val="F3F4F6"/>
                    </a:solidFill>
                  </a:tcPr>
                </a:tc>
                <a:extLst>
                  <a:ext uri="{0D108BD9-81ED-4DB2-BD59-A6C34878D82A}">
                    <a16:rowId xmlns:a16="http://schemas.microsoft.com/office/drawing/2014/main" val="10005"/>
                  </a:ext>
                </a:extLst>
              </a:tr>
            </a:tbl>
          </a:graphicData>
        </a:graphic>
      </p:graphicFrame>
      <p:sp>
        <p:nvSpPr>
          <p:cNvPr id="14" name="TextBox 13">
            <a:extLst>
              <a:ext uri="{FF2B5EF4-FFF2-40B4-BE49-F238E27FC236}">
                <a16:creationId xmlns:a16="http://schemas.microsoft.com/office/drawing/2014/main" id="{DD8FA39B-D66E-2C84-727E-A5CF4B80B4A4}"/>
              </a:ext>
            </a:extLst>
          </p:cNvPr>
          <p:cNvSpPr txBox="1"/>
          <p:nvPr/>
        </p:nvSpPr>
        <p:spPr>
          <a:xfrm>
            <a:off x="4340219" y="4718768"/>
            <a:ext cx="9843450" cy="830997"/>
          </a:xfrm>
          <a:prstGeom prst="rect">
            <a:avLst/>
          </a:prstGeom>
          <a:noFill/>
        </p:spPr>
        <p:txBody>
          <a:bodyPr wrap="square">
            <a:spAutoFit/>
          </a:bodyPr>
          <a:lstStyle/>
          <a:p>
            <a:pPr marL="0" indent="0">
              <a:buNone/>
            </a:pPr>
            <a:r>
              <a:rPr lang="en-US" sz="1200" b="1" dirty="0">
                <a:solidFill>
                  <a:srgbClr val="111827"/>
                </a:solidFill>
                <a:latin typeface="Calibri" pitchFamily="34" charset="0"/>
                <a:cs typeface="Calibri" pitchFamily="34" charset="-120"/>
              </a:rPr>
              <a:t>Definitions</a:t>
            </a:r>
          </a:p>
          <a:p>
            <a:pPr marL="0" indent="0">
              <a:buNone/>
            </a:pPr>
            <a:r>
              <a:rPr lang="en-US" sz="1200" dirty="0">
                <a:solidFill>
                  <a:srgbClr val="111827"/>
                </a:solidFill>
                <a:latin typeface="Calibri" pitchFamily="34" charset="0"/>
                <a:cs typeface="Calibri" pitchFamily="34" charset="-120"/>
              </a:rPr>
              <a:t>• Collected: </a:t>
            </a:r>
            <a:r>
              <a:rPr lang="en-US" sz="1200" dirty="0" err="1">
                <a:solidFill>
                  <a:srgbClr val="111827"/>
                </a:solidFill>
                <a:latin typeface="Calibri" pitchFamily="34" charset="0"/>
                <a:cs typeface="Calibri" pitchFamily="34" charset="-120"/>
              </a:rPr>
              <a:t>tonnes</a:t>
            </a:r>
            <a:r>
              <a:rPr lang="en-US" sz="1200" dirty="0">
                <a:solidFill>
                  <a:srgbClr val="111827"/>
                </a:solidFill>
                <a:latin typeface="Calibri" pitchFamily="34" charset="0"/>
                <a:cs typeface="Calibri" pitchFamily="34" charset="-120"/>
              </a:rPr>
              <a:t> collected from households (before sorting/processing)</a:t>
            </a:r>
          </a:p>
          <a:p>
            <a:pPr marL="0" indent="0">
              <a:buNone/>
            </a:pPr>
            <a:r>
              <a:rPr lang="en-US" sz="1200" dirty="0">
                <a:solidFill>
                  <a:srgbClr val="111827"/>
                </a:solidFill>
                <a:latin typeface="Calibri" pitchFamily="34" charset="0"/>
                <a:cs typeface="Calibri" pitchFamily="34" charset="-120"/>
              </a:rPr>
              <a:t>• Marketed: </a:t>
            </a:r>
            <a:r>
              <a:rPr lang="en-US" sz="1200" dirty="0" err="1">
                <a:solidFill>
                  <a:srgbClr val="111827"/>
                </a:solidFill>
                <a:latin typeface="Calibri" pitchFamily="34" charset="0"/>
                <a:cs typeface="Calibri" pitchFamily="34" charset="-120"/>
              </a:rPr>
              <a:t>tonnes</a:t>
            </a:r>
            <a:r>
              <a:rPr lang="en-US" sz="1200" dirty="0">
                <a:solidFill>
                  <a:srgbClr val="111827"/>
                </a:solidFill>
                <a:latin typeface="Calibri" pitchFamily="34" charset="0"/>
                <a:cs typeface="Calibri" pitchFamily="34" charset="-120"/>
              </a:rPr>
              <a:t> sorted/baled and shipped to recyclers/end markets (after sorting)</a:t>
            </a:r>
          </a:p>
          <a:p>
            <a:pPr marL="0" indent="0">
              <a:buNone/>
            </a:pPr>
            <a:r>
              <a:rPr lang="en-US" sz="1200" dirty="0">
                <a:solidFill>
                  <a:srgbClr val="111827"/>
                </a:solidFill>
                <a:latin typeface="Calibri" pitchFamily="34" charset="0"/>
                <a:cs typeface="Calibri" pitchFamily="34" charset="-120"/>
              </a:rPr>
              <a:t>• Recovered: </a:t>
            </a:r>
            <a:r>
              <a:rPr lang="en-US" sz="1200" dirty="0" err="1">
                <a:solidFill>
                  <a:srgbClr val="111827"/>
                </a:solidFill>
                <a:latin typeface="Calibri" pitchFamily="34" charset="0"/>
                <a:cs typeface="Calibri" pitchFamily="34" charset="-120"/>
              </a:rPr>
              <a:t>tonnes</a:t>
            </a:r>
            <a:r>
              <a:rPr lang="en-US" sz="1200" dirty="0">
                <a:solidFill>
                  <a:srgbClr val="111827"/>
                </a:solidFill>
                <a:latin typeface="Calibri" pitchFamily="34" charset="0"/>
                <a:cs typeface="Calibri" pitchFamily="34" charset="-120"/>
              </a:rPr>
              <a:t> credited after processing into usable outputs (post-processing; yield loss removed)</a:t>
            </a:r>
          </a:p>
        </p:txBody>
      </p:sp>
      <p:sp>
        <p:nvSpPr>
          <p:cNvPr id="5" name="TextBox 4">
            <a:extLst>
              <a:ext uri="{FF2B5EF4-FFF2-40B4-BE49-F238E27FC236}">
                <a16:creationId xmlns:a16="http://schemas.microsoft.com/office/drawing/2014/main" id="{621954F1-70AD-BBDA-B265-C8A79E0BAD22}"/>
              </a:ext>
            </a:extLst>
          </p:cNvPr>
          <p:cNvSpPr txBox="1"/>
          <p:nvPr/>
        </p:nvSpPr>
        <p:spPr>
          <a:xfrm>
            <a:off x="624839" y="1243786"/>
            <a:ext cx="3400509" cy="4370427"/>
          </a:xfrm>
          <a:prstGeom prst="rect">
            <a:avLst/>
          </a:prstGeom>
          <a:noFill/>
        </p:spPr>
        <p:txBody>
          <a:bodyPr wrap="square">
            <a:spAutoFit/>
          </a:bodyPr>
          <a:lstStyle/>
          <a:p>
            <a:pPr marL="285750" indent="-285750">
              <a:buFont typeface="Arial" panose="020B0604020202020204" pitchFamily="34" charset="0"/>
              <a:buChar char="•"/>
            </a:pPr>
            <a:r>
              <a:rPr lang="en-US" sz="1600" dirty="0"/>
              <a:t>NS targets set too high, too fast.</a:t>
            </a:r>
          </a:p>
          <a:p>
            <a:pPr marL="285750" indent="-285750">
              <a:buFont typeface="Arial" panose="020B0604020202020204" pitchFamily="34" charset="0"/>
              <a:buChar char="•"/>
            </a:pPr>
            <a:r>
              <a:rPr lang="en-US" sz="1600" dirty="0"/>
              <a:t>No jurisdiction has exceeded ~18% on a marketed / input-to-recyclers basis (EU highest benchmark).</a:t>
            </a:r>
          </a:p>
          <a:p>
            <a:pPr marL="285750" indent="-285750">
              <a:buFont typeface="Arial" panose="020B0604020202020204" pitchFamily="34" charset="0"/>
              <a:buChar char="•"/>
            </a:pPr>
            <a:r>
              <a:rPr lang="en-US" sz="1600" dirty="0"/>
              <a:t>New Brunswick is starting at 4% (marketed </a:t>
            </a:r>
            <a:r>
              <a:rPr lang="en-US" sz="1600" dirty="0" err="1"/>
              <a:t>tonnes</a:t>
            </a:r>
            <a:r>
              <a:rPr lang="en-US" sz="1600" dirty="0"/>
              <a:t>) until 2027 to allow for system evaluation.</a:t>
            </a:r>
          </a:p>
          <a:p>
            <a:endParaRPr lang="en-US" dirty="0"/>
          </a:p>
          <a:p>
            <a:r>
              <a:rPr lang="en-US" b="1" dirty="0">
                <a:solidFill>
                  <a:srgbClr val="005D8A"/>
                </a:solidFill>
              </a:rPr>
              <a:t>Why are flexible plastics difficult to sort and recycle?</a:t>
            </a:r>
          </a:p>
          <a:p>
            <a:pPr marL="285750" indent="-285750">
              <a:buFont typeface="Arial" panose="020B0604020202020204" pitchFamily="34" charset="0"/>
              <a:buChar char="•"/>
            </a:pPr>
            <a:r>
              <a:rPr lang="en-US" sz="1600" dirty="0"/>
              <a:t>Flexibles are thin/light, hide under heavier items, fall through screens and contaminate other streams.</a:t>
            </a:r>
          </a:p>
          <a:p>
            <a:pPr marL="285750" indent="-285750">
              <a:buFont typeface="Arial" panose="020B0604020202020204" pitchFamily="34" charset="0"/>
              <a:buChar char="•"/>
            </a:pPr>
            <a:r>
              <a:rPr lang="en-US" sz="1600" dirty="0"/>
              <a:t>Scaling toward a more reasonable target still requires phased MRF investment, upgrades stable end recycling markets.</a:t>
            </a:r>
          </a:p>
        </p:txBody>
      </p:sp>
      <p:sp>
        <p:nvSpPr>
          <p:cNvPr id="9" name="TextBox 8">
            <a:extLst>
              <a:ext uri="{FF2B5EF4-FFF2-40B4-BE49-F238E27FC236}">
                <a16:creationId xmlns:a16="http://schemas.microsoft.com/office/drawing/2014/main" id="{5096B20B-9E15-641A-4BCA-3431F6410186}"/>
              </a:ext>
            </a:extLst>
          </p:cNvPr>
          <p:cNvSpPr txBox="1"/>
          <p:nvPr/>
        </p:nvSpPr>
        <p:spPr>
          <a:xfrm>
            <a:off x="633340" y="967314"/>
            <a:ext cx="7091568" cy="369332"/>
          </a:xfrm>
          <a:prstGeom prst="rect">
            <a:avLst/>
          </a:prstGeom>
          <a:noFill/>
        </p:spPr>
        <p:txBody>
          <a:bodyPr wrap="square">
            <a:spAutoFit/>
          </a:bodyPr>
          <a:lstStyle/>
          <a:p>
            <a:r>
              <a:rPr lang="en-CA" b="1" dirty="0">
                <a:solidFill>
                  <a:srgbClr val="005D8A"/>
                </a:solidFill>
              </a:rPr>
              <a:t>Challenges: </a:t>
            </a:r>
          </a:p>
        </p:txBody>
      </p:sp>
    </p:spTree>
    <p:extLst>
      <p:ext uri="{BB962C8B-B14F-4D97-AF65-F5344CB8AC3E}">
        <p14:creationId xmlns:p14="http://schemas.microsoft.com/office/powerpoint/2010/main" val="2325029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C0FE5B-F4CA-F1F1-7939-1D5B1B9C5C8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847F87D-4F3A-1AB7-91B8-2085753158D0}"/>
              </a:ext>
            </a:extLst>
          </p:cNvPr>
          <p:cNvSpPr/>
          <p:nvPr/>
        </p:nvSpPr>
        <p:spPr>
          <a:xfrm>
            <a:off x="-1" y="0"/>
            <a:ext cx="424203" cy="6858000"/>
          </a:xfrm>
          <a:prstGeom prst="rect">
            <a:avLst/>
          </a:prstGeom>
          <a:solidFill>
            <a:srgbClr val="007FAE"/>
          </a:solidFill>
          <a:ln>
            <a:solidFill>
              <a:srgbClr val="007FA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9" descr="A logo with a person in the middle">
            <a:extLst>
              <a:ext uri="{FF2B5EF4-FFF2-40B4-BE49-F238E27FC236}">
                <a16:creationId xmlns:a16="http://schemas.microsoft.com/office/drawing/2014/main" id="{271C7A0D-9BE1-B620-F481-E4F1116EA22C}"/>
              </a:ext>
            </a:extLst>
          </p:cNvPr>
          <p:cNvPicPr>
            <a:picLocks noChangeAspect="1"/>
          </p:cNvPicPr>
          <p:nvPr/>
        </p:nvPicPr>
        <p:blipFill rotWithShape="1">
          <a:blip r:embed="rId3">
            <a:extLst>
              <a:ext uri="{28A0092B-C50C-407E-A947-70E740481C1C}">
                <a14:useLocalDpi xmlns:a14="http://schemas.microsoft.com/office/drawing/2010/main" val="0"/>
              </a:ext>
            </a:extLst>
          </a:blip>
          <a:srcRect l="6668" t="30157" r="7019" b="31041"/>
          <a:stretch/>
        </p:blipFill>
        <p:spPr>
          <a:xfrm>
            <a:off x="8131288" y="6327476"/>
            <a:ext cx="3830557" cy="383568"/>
          </a:xfrm>
          <a:prstGeom prst="rect">
            <a:avLst/>
          </a:prstGeom>
        </p:spPr>
      </p:pic>
      <p:sp>
        <p:nvSpPr>
          <p:cNvPr id="3" name="Title 2">
            <a:extLst>
              <a:ext uri="{FF2B5EF4-FFF2-40B4-BE49-F238E27FC236}">
                <a16:creationId xmlns:a16="http://schemas.microsoft.com/office/drawing/2014/main" id="{C2569788-F861-941B-3A8A-B59E01F1B285}"/>
              </a:ext>
            </a:extLst>
          </p:cNvPr>
          <p:cNvSpPr>
            <a:spLocks noGrp="1"/>
          </p:cNvSpPr>
          <p:nvPr>
            <p:ph type="title"/>
          </p:nvPr>
        </p:nvSpPr>
        <p:spPr>
          <a:xfrm>
            <a:off x="624839" y="222885"/>
            <a:ext cx="11767797" cy="737041"/>
          </a:xfrm>
        </p:spPr>
        <p:txBody>
          <a:bodyPr>
            <a:noAutofit/>
          </a:bodyPr>
          <a:lstStyle/>
          <a:p>
            <a:r>
              <a:rPr lang="en-CA" dirty="0"/>
              <a:t>Transparency and Disclosure</a:t>
            </a:r>
            <a:endParaRPr lang="en-CA" sz="2400" dirty="0"/>
          </a:p>
        </p:txBody>
      </p:sp>
      <p:sp>
        <p:nvSpPr>
          <p:cNvPr id="8" name="TextBox 7">
            <a:extLst>
              <a:ext uri="{FF2B5EF4-FFF2-40B4-BE49-F238E27FC236}">
                <a16:creationId xmlns:a16="http://schemas.microsoft.com/office/drawing/2014/main" id="{F8E07A4D-7E3D-932E-7C61-55A7C8ED40AD}"/>
              </a:ext>
            </a:extLst>
          </p:cNvPr>
          <p:cNvSpPr txBox="1"/>
          <p:nvPr/>
        </p:nvSpPr>
        <p:spPr>
          <a:xfrm>
            <a:off x="424203" y="5549765"/>
            <a:ext cx="11767797" cy="584775"/>
          </a:xfrm>
          <a:prstGeom prst="rect">
            <a:avLst/>
          </a:prstGeom>
          <a:solidFill>
            <a:srgbClr val="007FAE"/>
          </a:solidFill>
          <a:ln>
            <a:solidFill>
              <a:srgbClr val="007FAE"/>
            </a:solidFill>
          </a:ln>
        </p:spPr>
        <p:txBody>
          <a:bodyPr wrap="square">
            <a:spAutoFit/>
          </a:bodyPr>
          <a:lstStyle/>
          <a:p>
            <a:pPr algn="ctr"/>
            <a:r>
              <a:rPr lang="en-US" sz="1600" b="1" dirty="0">
                <a:solidFill>
                  <a:schemeClr val="bg1"/>
                </a:solidFill>
              </a:rPr>
              <a:t>RCC recommendation: </a:t>
            </a:r>
            <a:r>
              <a:rPr lang="en-US" sz="1600" dirty="0">
                <a:solidFill>
                  <a:schemeClr val="bg1"/>
                </a:solidFill>
              </a:rPr>
              <a:t>That NS government mandate PROs to provide comprehensive annual reporting, aligning with BC requirements.</a:t>
            </a:r>
          </a:p>
          <a:p>
            <a:pPr algn="ctr"/>
            <a:endParaRPr lang="en-US" sz="1600" dirty="0">
              <a:solidFill>
                <a:schemeClr val="bg1"/>
              </a:solidFill>
            </a:endParaRPr>
          </a:p>
        </p:txBody>
      </p:sp>
      <p:cxnSp>
        <p:nvCxnSpPr>
          <p:cNvPr id="11" name="Straight Connector 10">
            <a:extLst>
              <a:ext uri="{FF2B5EF4-FFF2-40B4-BE49-F238E27FC236}">
                <a16:creationId xmlns:a16="http://schemas.microsoft.com/office/drawing/2014/main" id="{BB6AD83B-B683-F3B0-FF22-A2D9170023DA}"/>
              </a:ext>
            </a:extLst>
          </p:cNvPr>
          <p:cNvCxnSpPr>
            <a:cxnSpLocks/>
          </p:cNvCxnSpPr>
          <p:nvPr/>
        </p:nvCxnSpPr>
        <p:spPr>
          <a:xfrm>
            <a:off x="-1" y="6134540"/>
            <a:ext cx="12192000" cy="0"/>
          </a:xfrm>
          <a:prstGeom prst="line">
            <a:avLst/>
          </a:prstGeom>
          <a:ln w="38100">
            <a:solidFill>
              <a:srgbClr val="005D8A"/>
            </a:solidFill>
          </a:ln>
        </p:spPr>
        <p:style>
          <a:lnRef idx="1">
            <a:schemeClr val="dk1"/>
          </a:lnRef>
          <a:fillRef idx="0">
            <a:schemeClr val="dk1"/>
          </a:fillRef>
          <a:effectRef idx="0">
            <a:schemeClr val="dk1"/>
          </a:effectRef>
          <a:fontRef idx="minor">
            <a:schemeClr val="tx1"/>
          </a:fontRef>
        </p:style>
      </p:cxnSp>
      <p:sp>
        <p:nvSpPr>
          <p:cNvPr id="5" name="Rectangle 4">
            <a:extLst>
              <a:ext uri="{FF2B5EF4-FFF2-40B4-BE49-F238E27FC236}">
                <a16:creationId xmlns:a16="http://schemas.microsoft.com/office/drawing/2014/main" id="{681B96C7-F044-64BC-DBDA-52440CF6D764}"/>
              </a:ext>
            </a:extLst>
          </p:cNvPr>
          <p:cNvSpPr/>
          <p:nvPr/>
        </p:nvSpPr>
        <p:spPr>
          <a:xfrm>
            <a:off x="698089" y="984866"/>
            <a:ext cx="5525730" cy="559835"/>
          </a:xfrm>
          <a:prstGeom prst="rect">
            <a:avLst/>
          </a:prstGeom>
          <a:solidFill>
            <a:srgbClr val="005D8A"/>
          </a:solidFill>
          <a:ln>
            <a:solidFill>
              <a:srgbClr val="005D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b="1" dirty="0"/>
              <a:t>The importance of transparency</a:t>
            </a:r>
          </a:p>
        </p:txBody>
      </p:sp>
      <p:sp>
        <p:nvSpPr>
          <p:cNvPr id="6" name="Rectangle 5">
            <a:extLst>
              <a:ext uri="{FF2B5EF4-FFF2-40B4-BE49-F238E27FC236}">
                <a16:creationId xmlns:a16="http://schemas.microsoft.com/office/drawing/2014/main" id="{EDCF0385-6330-6A40-D880-E81BFD1C18E3}"/>
              </a:ext>
            </a:extLst>
          </p:cNvPr>
          <p:cNvSpPr/>
          <p:nvPr/>
        </p:nvSpPr>
        <p:spPr>
          <a:xfrm>
            <a:off x="6392773" y="992688"/>
            <a:ext cx="5525729" cy="584775"/>
          </a:xfrm>
          <a:prstGeom prst="rect">
            <a:avLst/>
          </a:prstGeom>
          <a:solidFill>
            <a:srgbClr val="005D8A"/>
          </a:solidFill>
          <a:ln>
            <a:solidFill>
              <a:srgbClr val="005D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b="1" dirty="0"/>
              <a:t>The drive for transparent reporting in NS</a:t>
            </a:r>
          </a:p>
        </p:txBody>
      </p:sp>
      <p:sp>
        <p:nvSpPr>
          <p:cNvPr id="7" name="Rectangle 6">
            <a:extLst>
              <a:ext uri="{FF2B5EF4-FFF2-40B4-BE49-F238E27FC236}">
                <a16:creationId xmlns:a16="http://schemas.microsoft.com/office/drawing/2014/main" id="{A18D2894-08D1-1039-3B70-44727F21D4C1}"/>
              </a:ext>
            </a:extLst>
          </p:cNvPr>
          <p:cNvSpPr/>
          <p:nvPr/>
        </p:nvSpPr>
        <p:spPr>
          <a:xfrm>
            <a:off x="698090" y="1651819"/>
            <a:ext cx="5525729" cy="3785652"/>
          </a:xfrm>
          <a:prstGeom prst="rect">
            <a:avLst/>
          </a:prstGeom>
          <a:noFill/>
          <a:ln>
            <a:solidFill>
              <a:srgbClr val="005D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p>
        </p:txBody>
      </p:sp>
      <p:sp>
        <p:nvSpPr>
          <p:cNvPr id="9" name="Rectangle 8">
            <a:extLst>
              <a:ext uri="{FF2B5EF4-FFF2-40B4-BE49-F238E27FC236}">
                <a16:creationId xmlns:a16="http://schemas.microsoft.com/office/drawing/2014/main" id="{814AA2E1-238E-ED2C-2667-CEB083B17531}"/>
              </a:ext>
            </a:extLst>
          </p:cNvPr>
          <p:cNvSpPr/>
          <p:nvPr/>
        </p:nvSpPr>
        <p:spPr>
          <a:xfrm>
            <a:off x="6392773" y="1651819"/>
            <a:ext cx="5525729" cy="3785652"/>
          </a:xfrm>
          <a:prstGeom prst="rect">
            <a:avLst/>
          </a:prstGeom>
          <a:noFill/>
          <a:ln>
            <a:solidFill>
              <a:srgbClr val="005D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p>
        </p:txBody>
      </p:sp>
      <p:sp>
        <p:nvSpPr>
          <p:cNvPr id="12" name="TextBox 11">
            <a:extLst>
              <a:ext uri="{FF2B5EF4-FFF2-40B4-BE49-F238E27FC236}">
                <a16:creationId xmlns:a16="http://schemas.microsoft.com/office/drawing/2014/main" id="{22B77B89-2692-4BE9-F995-9BB53F2721F6}"/>
              </a:ext>
            </a:extLst>
          </p:cNvPr>
          <p:cNvSpPr txBox="1"/>
          <p:nvPr/>
        </p:nvSpPr>
        <p:spPr>
          <a:xfrm>
            <a:off x="770533" y="1631022"/>
            <a:ext cx="5319251" cy="2800767"/>
          </a:xfrm>
          <a:prstGeom prst="rect">
            <a:avLst/>
          </a:prstGeom>
          <a:noFill/>
        </p:spPr>
        <p:txBody>
          <a:bodyPr wrap="square" rtlCol="0">
            <a:spAutoFit/>
          </a:bodyPr>
          <a:lstStyle/>
          <a:p>
            <a:r>
              <a:rPr lang="en-US" sz="1600" dirty="0"/>
              <a:t>System costs and producer fees continue to rise, yet visibility into how costs are structured and allocated remains limited. Without consistent disclosure, confidence in system performance and value erodes.</a:t>
            </a:r>
          </a:p>
          <a:p>
            <a:endParaRPr lang="en-US" sz="1600" b="1" dirty="0"/>
          </a:p>
          <a:p>
            <a:r>
              <a:rPr lang="en-US" sz="1600" b="1" dirty="0"/>
              <a:t>Transparency is essential for:</a:t>
            </a:r>
            <a:endParaRPr lang="en-US" sz="1600" dirty="0"/>
          </a:p>
          <a:p>
            <a:pPr marL="285750" indent="-285750">
              <a:buFont typeface="Arial" panose="020B0604020202020204" pitchFamily="34" charset="0"/>
              <a:buChar char="•"/>
            </a:pPr>
            <a:r>
              <a:rPr lang="en-US" sz="1600" dirty="0"/>
              <a:t>Assessment performance against targets and outcomes</a:t>
            </a:r>
          </a:p>
          <a:p>
            <a:pPr marL="285750" indent="-285750">
              <a:buFont typeface="Arial" panose="020B0604020202020204" pitchFamily="34" charset="0"/>
              <a:buChar char="•"/>
            </a:pPr>
            <a:r>
              <a:rPr lang="en-US" sz="1600" dirty="0"/>
              <a:t>Clear identification of true cost drivers</a:t>
            </a:r>
          </a:p>
          <a:p>
            <a:pPr marL="285750" indent="-285750">
              <a:buFont typeface="Arial" panose="020B0604020202020204" pitchFamily="34" charset="0"/>
              <a:buChar char="•"/>
            </a:pPr>
            <a:r>
              <a:rPr lang="en-US" sz="1600" dirty="0"/>
              <a:t>Stronger producer and stakeholder confidence</a:t>
            </a:r>
          </a:p>
          <a:p>
            <a:pPr marL="285750" indent="-285750">
              <a:buFont typeface="Arial" panose="020B0604020202020204" pitchFamily="34" charset="0"/>
              <a:buChar char="•"/>
            </a:pPr>
            <a:r>
              <a:rPr lang="en-US" sz="1600" dirty="0"/>
              <a:t>Early identification of emerging compliance risks</a:t>
            </a:r>
          </a:p>
          <a:p>
            <a:pPr marL="285750" indent="-285750">
              <a:buFont typeface="Arial" panose="020B0604020202020204" pitchFamily="34" charset="0"/>
              <a:buChar char="•"/>
            </a:pPr>
            <a:r>
              <a:rPr lang="en-US" sz="1600" dirty="0"/>
              <a:t>Informed, evidence-based decision-making and reform</a:t>
            </a:r>
          </a:p>
        </p:txBody>
      </p:sp>
      <p:sp>
        <p:nvSpPr>
          <p:cNvPr id="17" name="TextBox 16">
            <a:extLst>
              <a:ext uri="{FF2B5EF4-FFF2-40B4-BE49-F238E27FC236}">
                <a16:creationId xmlns:a16="http://schemas.microsoft.com/office/drawing/2014/main" id="{60780AEA-977F-5300-F6CC-6FCAAF22A7D5}"/>
              </a:ext>
            </a:extLst>
          </p:cNvPr>
          <p:cNvSpPr txBox="1"/>
          <p:nvPr/>
        </p:nvSpPr>
        <p:spPr>
          <a:xfrm>
            <a:off x="6436115" y="1631022"/>
            <a:ext cx="5319251" cy="3785652"/>
          </a:xfrm>
          <a:prstGeom prst="rect">
            <a:avLst/>
          </a:prstGeom>
          <a:noFill/>
        </p:spPr>
        <p:txBody>
          <a:bodyPr wrap="square" rtlCol="0">
            <a:spAutoFit/>
          </a:bodyPr>
          <a:lstStyle/>
          <a:p>
            <a:r>
              <a:rPr lang="en-US" sz="1600" dirty="0"/>
              <a:t>RCC is engaging key stakeholders in Nova Scotia to push transparent financial and performance reporting from PROs to better understand trends, risks and opportunities.</a:t>
            </a:r>
          </a:p>
          <a:p>
            <a:endParaRPr lang="en-US" sz="1600" dirty="0"/>
          </a:p>
          <a:p>
            <a:r>
              <a:rPr lang="en-US" sz="1600" b="1" dirty="0"/>
              <a:t>Key performance indicators:</a:t>
            </a:r>
          </a:p>
          <a:p>
            <a:pPr marL="285750" indent="-285750">
              <a:buFont typeface="Arial" panose="020B0604020202020204" pitchFamily="34" charset="0"/>
              <a:buChar char="•"/>
            </a:pPr>
            <a:r>
              <a:rPr lang="en-US" sz="1600" b="1" dirty="0"/>
              <a:t>Recovery &amp; volumes: </a:t>
            </a:r>
            <a:r>
              <a:rPr lang="en-US" sz="1600" dirty="0" err="1"/>
              <a:t>Tonnes</a:t>
            </a:r>
            <a:r>
              <a:rPr lang="en-US" sz="1600" dirty="0"/>
              <a:t> supplied and collected, plus recovery rates and how results relate to Program Plan targets.</a:t>
            </a:r>
          </a:p>
          <a:p>
            <a:pPr marL="285750" indent="-285750">
              <a:buFont typeface="Arial" panose="020B0604020202020204" pitchFamily="34" charset="0"/>
              <a:buChar char="•"/>
            </a:pPr>
            <a:r>
              <a:rPr lang="en-US" sz="1600" b="1" dirty="0"/>
              <a:t>Financials &amp; reserves: </a:t>
            </a:r>
            <a:r>
              <a:rPr lang="en-US" sz="1600" dirty="0"/>
              <a:t>Audited financial statements (revenues/expenses, balance sheet/cash).</a:t>
            </a:r>
          </a:p>
          <a:p>
            <a:pPr marL="285750" indent="-285750">
              <a:buFont typeface="Arial" panose="020B0604020202020204" pitchFamily="34" charset="0"/>
              <a:buChar char="•"/>
            </a:pPr>
            <a:r>
              <a:rPr lang="en-US" sz="1600" b="1" dirty="0"/>
              <a:t>Costs: </a:t>
            </a:r>
            <a:r>
              <a:rPr lang="en-US" sz="1600" dirty="0"/>
              <a:t>Key cost indicators (e.g., cost per </a:t>
            </a:r>
            <a:r>
              <a:rPr lang="en-US" sz="1600" dirty="0" err="1"/>
              <a:t>tonne</a:t>
            </a:r>
            <a:r>
              <a:rPr lang="en-US" sz="1600" dirty="0"/>
              <a:t> / per household) and narrative on the collection + post-collection system that drives those costs.</a:t>
            </a:r>
          </a:p>
          <a:p>
            <a:pPr marL="285750" indent="-285750">
              <a:buFont typeface="Arial" panose="020B0604020202020204" pitchFamily="34" charset="0"/>
              <a:buChar char="•"/>
            </a:pPr>
            <a:r>
              <a:rPr lang="en-US" sz="1600" b="1" dirty="0"/>
              <a:t>Operations &amp; risk: </a:t>
            </a:r>
            <a:r>
              <a:rPr lang="en-US" sz="1600" dirty="0"/>
              <a:t>Service coverage, accessibility, operational outcomes (e.g., recycling vs disposal handling).</a:t>
            </a:r>
          </a:p>
        </p:txBody>
      </p:sp>
    </p:spTree>
    <p:extLst>
      <p:ext uri="{BB962C8B-B14F-4D97-AF65-F5344CB8AC3E}">
        <p14:creationId xmlns:p14="http://schemas.microsoft.com/office/powerpoint/2010/main" val="1621281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937380" y="2547492"/>
            <a:ext cx="3034030" cy="609600"/>
          </a:xfrm>
          <a:prstGeom prst="rect">
            <a:avLst/>
          </a:prstGeom>
        </p:spPr>
        <p:txBody>
          <a:bodyPr vert="horz" wrap="square" lIns="0" tIns="0" rIns="0" bIns="0" rtlCol="0">
            <a:spAutoFit/>
          </a:bodyPr>
          <a:lstStyle/>
          <a:p>
            <a:pPr>
              <a:lnSpc>
                <a:spcPts val="4560"/>
              </a:lnSpc>
            </a:pPr>
            <a:r>
              <a:rPr sz="4800" b="1" dirty="0">
                <a:solidFill>
                  <a:srgbClr val="007EA2"/>
                </a:solidFill>
                <a:latin typeface="Calibri"/>
                <a:cs typeface="Calibri"/>
              </a:rPr>
              <a:t>THANK</a:t>
            </a:r>
            <a:r>
              <a:rPr sz="4800" b="1" spc="-20" dirty="0">
                <a:solidFill>
                  <a:srgbClr val="007EA2"/>
                </a:solidFill>
                <a:latin typeface="Calibri"/>
                <a:cs typeface="Calibri"/>
              </a:rPr>
              <a:t> </a:t>
            </a:r>
            <a:r>
              <a:rPr sz="4800" b="1" spc="-75" dirty="0">
                <a:solidFill>
                  <a:srgbClr val="007EA2"/>
                </a:solidFill>
                <a:latin typeface="Calibri"/>
                <a:cs typeface="Calibri"/>
              </a:rPr>
              <a:t>YOU</a:t>
            </a:r>
            <a:endParaRPr sz="4800">
              <a:latin typeface="Calibri"/>
              <a:cs typeface="Calibri"/>
            </a:endParaRPr>
          </a:p>
        </p:txBody>
      </p:sp>
      <p:pic>
        <p:nvPicPr>
          <p:cNvPr id="3" name="object 3"/>
          <p:cNvPicPr/>
          <p:nvPr/>
        </p:nvPicPr>
        <p:blipFill>
          <a:blip r:embed="rId2" cstate="print"/>
          <a:stretch>
            <a:fillRect/>
          </a:stretch>
        </p:blipFill>
        <p:spPr>
          <a:xfrm>
            <a:off x="8571935" y="6337749"/>
            <a:ext cx="3449659" cy="299663"/>
          </a:xfrm>
          <a:prstGeom prst="rect">
            <a:avLst/>
          </a:prstGeom>
        </p:spPr>
      </p:pic>
      <p:sp>
        <p:nvSpPr>
          <p:cNvPr id="5" name="object 5"/>
          <p:cNvSpPr/>
          <p:nvPr/>
        </p:nvSpPr>
        <p:spPr>
          <a:xfrm>
            <a:off x="0" y="0"/>
            <a:ext cx="12190730" cy="6172200"/>
          </a:xfrm>
          <a:custGeom>
            <a:avLst/>
            <a:gdLst/>
            <a:ahLst/>
            <a:cxnLst/>
            <a:rect l="l" t="t" r="r" b="b"/>
            <a:pathLst>
              <a:path w="12190730" h="6172200">
                <a:moveTo>
                  <a:pt x="12190603" y="0"/>
                </a:moveTo>
                <a:lnTo>
                  <a:pt x="0" y="0"/>
                </a:lnTo>
                <a:lnTo>
                  <a:pt x="0" y="6172200"/>
                </a:lnTo>
                <a:lnTo>
                  <a:pt x="12190603" y="6172200"/>
                </a:lnTo>
                <a:lnTo>
                  <a:pt x="12190603" y="0"/>
                </a:lnTo>
                <a:close/>
              </a:path>
            </a:pathLst>
          </a:custGeom>
          <a:solidFill>
            <a:srgbClr val="007DA1"/>
          </a:solidFill>
        </p:spPr>
        <p:txBody>
          <a:bodyPr wrap="square" lIns="0" tIns="0" rIns="0" bIns="0" rtlCol="0"/>
          <a:lstStyle/>
          <a:p>
            <a:r>
              <a:rPr lang="en-CA" sz="1800" b="1" dirty="0">
                <a:solidFill>
                  <a:srgbClr val="007EA2"/>
                </a:solidFill>
                <a:latin typeface="Calibri"/>
                <a:ea typeface="+mj-ea"/>
                <a:cs typeface="Calibri"/>
              </a:rPr>
              <a:t>t</a:t>
            </a:r>
            <a:endParaRPr dirty="0"/>
          </a:p>
        </p:txBody>
      </p:sp>
      <p:sp>
        <p:nvSpPr>
          <p:cNvPr id="7" name="object 7"/>
          <p:cNvSpPr txBox="1">
            <a:spLocks noGrp="1"/>
          </p:cNvSpPr>
          <p:nvPr>
            <p:ph type="title"/>
          </p:nvPr>
        </p:nvSpPr>
        <p:spPr>
          <a:xfrm>
            <a:off x="4089272" y="2678683"/>
            <a:ext cx="2550160" cy="1858842"/>
          </a:xfrm>
          <a:prstGeom prst="rect">
            <a:avLst/>
          </a:prstGeom>
        </p:spPr>
        <p:txBody>
          <a:bodyPr vert="horz" wrap="square" lIns="0" tIns="12065" rIns="0" bIns="0" rtlCol="0">
            <a:spAutoFit/>
          </a:bodyPr>
          <a:lstStyle/>
          <a:p>
            <a:pPr marL="12700">
              <a:lnSpc>
                <a:spcPct val="100000"/>
              </a:lnSpc>
              <a:spcBef>
                <a:spcPts val="95"/>
              </a:spcBef>
            </a:pPr>
            <a:r>
              <a:rPr sz="4000" dirty="0">
                <a:solidFill>
                  <a:srgbClr val="FFFFFF"/>
                </a:solidFill>
              </a:rPr>
              <a:t>THANK</a:t>
            </a:r>
            <a:r>
              <a:rPr sz="4000" spc="-135" dirty="0">
                <a:solidFill>
                  <a:srgbClr val="FFFFFF"/>
                </a:solidFill>
              </a:rPr>
              <a:t> </a:t>
            </a:r>
            <a:r>
              <a:rPr sz="4000" spc="-25" dirty="0">
                <a:solidFill>
                  <a:srgbClr val="FFFFFF"/>
                </a:solidFill>
              </a:rPr>
              <a:t>YOU</a:t>
            </a:r>
            <a:br>
              <a:rPr lang="en-CA" sz="4000" spc="-25" dirty="0">
                <a:solidFill>
                  <a:srgbClr val="FFFFFF"/>
                </a:solidFill>
              </a:rPr>
            </a:br>
            <a:br>
              <a:rPr lang="en-CA" sz="4000" spc="-25" dirty="0">
                <a:solidFill>
                  <a:srgbClr val="FFFFFF"/>
                </a:solidFill>
              </a:rPr>
            </a:br>
            <a:r>
              <a:rPr lang="en-CA" sz="4000" spc="-25" dirty="0">
                <a:solidFill>
                  <a:srgbClr val="FFFFFF"/>
                </a:solidFill>
              </a:rPr>
              <a:t>MERCI</a:t>
            </a:r>
            <a:endParaRPr sz="4000" dirty="0"/>
          </a:p>
        </p:txBody>
      </p:sp>
      <p:sp>
        <p:nvSpPr>
          <p:cNvPr id="11" name="Rectangle 10">
            <a:extLst>
              <a:ext uri="{FF2B5EF4-FFF2-40B4-BE49-F238E27FC236}">
                <a16:creationId xmlns:a16="http://schemas.microsoft.com/office/drawing/2014/main" id="{52917E60-6295-E951-ECF8-827CA33E9D0B}"/>
              </a:ext>
            </a:extLst>
          </p:cNvPr>
          <p:cNvSpPr/>
          <p:nvPr/>
        </p:nvSpPr>
        <p:spPr>
          <a:xfrm>
            <a:off x="7736190" y="1"/>
            <a:ext cx="4464670" cy="6172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dirty="0">
              <a:solidFill>
                <a:srgbClr val="007EA2"/>
              </a:solidFill>
              <a:cs typeface="Calibri"/>
            </a:endParaRPr>
          </a:p>
        </p:txBody>
      </p:sp>
      <p:pic>
        <p:nvPicPr>
          <p:cNvPr id="13" name="Picture 2" descr="Retail Council of Canada appoints new VP of sustainability - Sustainable  Biz Canada">
            <a:extLst>
              <a:ext uri="{FF2B5EF4-FFF2-40B4-BE49-F238E27FC236}">
                <a16:creationId xmlns:a16="http://schemas.microsoft.com/office/drawing/2014/main" id="{075DF1A0-4C75-A9B0-E470-5287FE237B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9899" y="1065727"/>
            <a:ext cx="1484072" cy="147333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8C8CB3F9-A221-3CD5-B158-BDBB13D2469C}"/>
              </a:ext>
            </a:extLst>
          </p:cNvPr>
          <p:cNvSpPr txBox="1"/>
          <p:nvPr/>
        </p:nvSpPr>
        <p:spPr>
          <a:xfrm>
            <a:off x="9404498" y="1114961"/>
            <a:ext cx="6368902" cy="1323439"/>
          </a:xfrm>
          <a:prstGeom prst="rect">
            <a:avLst/>
          </a:prstGeom>
          <a:noFill/>
        </p:spPr>
        <p:txBody>
          <a:bodyPr wrap="square">
            <a:spAutoFit/>
          </a:bodyPr>
          <a:lstStyle/>
          <a:p>
            <a:r>
              <a:rPr lang="en-CA" sz="1600" b="1" dirty="0">
                <a:solidFill>
                  <a:srgbClr val="007EA2"/>
                </a:solidFill>
                <a:latin typeface="Calibri"/>
                <a:ea typeface="+mj-ea"/>
                <a:cs typeface="Calibri"/>
              </a:rPr>
              <a:t>Michael Zabaneh</a:t>
            </a:r>
          </a:p>
          <a:p>
            <a:r>
              <a:rPr lang="en-CA" sz="1600" dirty="0">
                <a:solidFill>
                  <a:schemeClr val="tx1">
                    <a:lumMod val="50000"/>
                    <a:lumOff val="50000"/>
                  </a:schemeClr>
                </a:solidFill>
                <a:latin typeface="Calibri"/>
                <a:ea typeface="+mj-ea"/>
                <a:cs typeface="Calibri"/>
              </a:rPr>
              <a:t>Vice President,</a:t>
            </a:r>
          </a:p>
          <a:p>
            <a:r>
              <a:rPr lang="en-CA" sz="1600" dirty="0">
                <a:solidFill>
                  <a:schemeClr val="tx1">
                    <a:lumMod val="50000"/>
                    <a:lumOff val="50000"/>
                  </a:schemeClr>
                </a:solidFill>
                <a:latin typeface="Calibri"/>
                <a:ea typeface="+mj-ea"/>
                <a:cs typeface="Calibri"/>
              </a:rPr>
              <a:t>Sustainability</a:t>
            </a:r>
          </a:p>
          <a:p>
            <a:endParaRPr lang="en-CA" sz="1600" dirty="0">
              <a:solidFill>
                <a:srgbClr val="007EA2"/>
              </a:solidFill>
              <a:latin typeface="Calibri"/>
              <a:ea typeface="+mj-ea"/>
              <a:cs typeface="Calibri"/>
            </a:endParaRPr>
          </a:p>
          <a:p>
            <a:r>
              <a:rPr lang="en-CA" sz="1600" dirty="0">
                <a:solidFill>
                  <a:srgbClr val="007EA2"/>
                </a:solidFill>
                <a:latin typeface="Calibri"/>
                <a:ea typeface="+mj-ea"/>
                <a:cs typeface="Calibri"/>
              </a:rPr>
              <a:t>mzabaneh@retailcouncil.org</a:t>
            </a:r>
          </a:p>
        </p:txBody>
      </p:sp>
      <p:pic>
        <p:nvPicPr>
          <p:cNvPr id="3078" name="Picture 6" descr="As HST break on restaurant meals ends, owner of Fredericton diner ...">
            <a:extLst>
              <a:ext uri="{FF2B5EF4-FFF2-40B4-BE49-F238E27FC236}">
                <a16:creationId xmlns:a16="http://schemas.microsoft.com/office/drawing/2014/main" id="{3C81A1E9-3834-9BE8-6DF6-35A8130B4F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9898" y="3204392"/>
            <a:ext cx="1483200" cy="149803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2D85700-3D8C-BD52-8A6D-CCC97C30F02D}"/>
              </a:ext>
            </a:extLst>
          </p:cNvPr>
          <p:cNvSpPr txBox="1"/>
          <p:nvPr/>
        </p:nvSpPr>
        <p:spPr>
          <a:xfrm>
            <a:off x="9382355" y="3279340"/>
            <a:ext cx="6368902" cy="1323439"/>
          </a:xfrm>
          <a:prstGeom prst="rect">
            <a:avLst/>
          </a:prstGeom>
          <a:noFill/>
        </p:spPr>
        <p:txBody>
          <a:bodyPr wrap="square">
            <a:spAutoFit/>
          </a:bodyPr>
          <a:lstStyle/>
          <a:p>
            <a:r>
              <a:rPr lang="en-CA" sz="1600" b="1" dirty="0">
                <a:solidFill>
                  <a:srgbClr val="007EA2"/>
                </a:solidFill>
                <a:latin typeface="Calibri"/>
                <a:ea typeface="+mj-ea"/>
                <a:cs typeface="Calibri"/>
              </a:rPr>
              <a:t>Jim Cormier</a:t>
            </a:r>
          </a:p>
          <a:p>
            <a:r>
              <a:rPr lang="en-CA" sz="1600" dirty="0">
                <a:solidFill>
                  <a:schemeClr val="tx1">
                    <a:lumMod val="50000"/>
                    <a:lumOff val="50000"/>
                  </a:schemeClr>
                </a:solidFill>
                <a:latin typeface="Calibri"/>
                <a:ea typeface="+mj-ea"/>
                <a:cs typeface="Calibri"/>
              </a:rPr>
              <a:t>Director, </a:t>
            </a:r>
          </a:p>
          <a:p>
            <a:r>
              <a:rPr lang="en-CA" sz="1600" dirty="0">
                <a:solidFill>
                  <a:schemeClr val="tx1">
                    <a:lumMod val="50000"/>
                    <a:lumOff val="50000"/>
                  </a:schemeClr>
                </a:solidFill>
                <a:latin typeface="Calibri"/>
                <a:ea typeface="+mj-ea"/>
                <a:cs typeface="Calibri"/>
              </a:rPr>
              <a:t>Atlantic Canada</a:t>
            </a:r>
          </a:p>
          <a:p>
            <a:endParaRPr lang="en-CA" sz="1600" dirty="0">
              <a:solidFill>
                <a:srgbClr val="007EA2"/>
              </a:solidFill>
              <a:latin typeface="Calibri"/>
              <a:ea typeface="+mj-ea"/>
              <a:cs typeface="Calibri"/>
            </a:endParaRPr>
          </a:p>
          <a:p>
            <a:r>
              <a:rPr lang="en-CA" sz="1600" dirty="0">
                <a:solidFill>
                  <a:srgbClr val="007EA2"/>
                </a:solidFill>
                <a:latin typeface="Calibri"/>
                <a:ea typeface="+mj-ea"/>
                <a:cs typeface="Calibri"/>
              </a:rPr>
              <a:t>jcormier@retailcouncil.org</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7e3da9a-caac-4054-9ced-5507f8716cbd" xsi:nil="true"/>
    <lcf76f155ced4ddcb4097134ff3c332f xmlns="2f4f4dc3-5000-4bb3-9193-79b512a70b44">
      <Terms xmlns="http://schemas.microsoft.com/office/infopath/2007/PartnerControls"/>
    </lcf76f155ced4ddcb4097134ff3c332f>
    <SharedWithUsers xmlns="d7e3da9a-caac-4054-9ced-5507f8716cbd">
      <UserInfo>
        <DisplayName>Santo Ligotti</DisplayName>
        <AccountId>60</AccountId>
        <AccountType/>
      </UserInfo>
      <UserInfo>
        <DisplayName>Kate Shapcott</DisplayName>
        <AccountId>102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607B71A8E1C4F80189E71ED902C2D" ma:contentTypeVersion="17" ma:contentTypeDescription="Create a new document." ma:contentTypeScope="" ma:versionID="110d6f3e32cba35fca7cf8a831d6fbf1">
  <xsd:schema xmlns:xsd="http://www.w3.org/2001/XMLSchema" xmlns:xs="http://www.w3.org/2001/XMLSchema" xmlns:p="http://schemas.microsoft.com/office/2006/metadata/properties" xmlns:ns2="2f4f4dc3-5000-4bb3-9193-79b512a70b44" xmlns:ns3="d7e3da9a-caac-4054-9ced-5507f8716cbd" targetNamespace="http://schemas.microsoft.com/office/2006/metadata/properties" ma:root="true" ma:fieldsID="dbe0a560a78e3093a43e35b371d6f0ba" ns2:_="" ns3:_="">
    <xsd:import namespace="2f4f4dc3-5000-4bb3-9193-79b512a70b44"/>
    <xsd:import namespace="d7e3da9a-caac-4054-9ced-5507f8716cb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4f4dc3-5000-4bb3-9193-79b512a70b4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1ec2ffdb-9143-43c1-ac6e-4349cc4cb17d" ma:termSetId="09814cd3-568e-fe90-9814-8d621ff8fb84" ma:anchorId="fba54fb3-c3e1-fe81-a776-ca4b69148c4d" ma:open="true" ma:isKeyword="false">
      <xsd:complexType>
        <xsd:sequence>
          <xsd:element ref="pc:Terms" minOccurs="0" maxOccurs="1"/>
        </xsd:sequence>
      </xsd:complex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Location" ma:index="24"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7e3da9a-caac-4054-9ced-5507f8716cb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608c8e39-802c-41d8-aa49-8c1b023a5f7c}" ma:internalName="TaxCatchAll" ma:showField="CatchAllData" ma:web="d7e3da9a-caac-4054-9ced-5507f8716cb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5D5E59-3326-4265-9BAC-8694CBB44DC1}">
  <ds:schemaRefs>
    <ds:schemaRef ds:uri="http://schemas.microsoft.com/sharepoint/v3/contenttype/forms"/>
  </ds:schemaRefs>
</ds:datastoreItem>
</file>

<file path=customXml/itemProps2.xml><?xml version="1.0" encoding="utf-8"?>
<ds:datastoreItem xmlns:ds="http://schemas.openxmlformats.org/officeDocument/2006/customXml" ds:itemID="{A02D07D2-246B-4C95-BABB-AFBB4A6F3E53}">
  <ds:schemaRefs>
    <ds:schemaRef ds:uri="http://www.w3.org/XML/1998/namespace"/>
    <ds:schemaRef ds:uri="http://purl.org/dc/terms/"/>
    <ds:schemaRef ds:uri="http://schemas.microsoft.com/office/2006/metadata/properties"/>
    <ds:schemaRef ds:uri="http://purl.org/dc/elements/1.1/"/>
    <ds:schemaRef ds:uri="http://schemas.microsoft.com/office/2006/documentManagement/types"/>
    <ds:schemaRef ds:uri="http://schemas.openxmlformats.org/package/2006/metadata/core-properties"/>
    <ds:schemaRef ds:uri="57799a1d-f602-4476-bae4-e1cc56da00a7"/>
    <ds:schemaRef ds:uri="fdd5beb0-fdc7-4d0e-b6a3-5e4fa8f044f3"/>
    <ds:schemaRef ds:uri="http://schemas.microsoft.com/office/infopath/2007/PartnerControls"/>
    <ds:schemaRef ds:uri="http://purl.org/dc/dcmitype/"/>
    <ds:schemaRef ds:uri="d7e3da9a-caac-4054-9ced-5507f8716cbd"/>
    <ds:schemaRef ds:uri="2f4f4dc3-5000-4bb3-9193-79b512a70b44"/>
  </ds:schemaRefs>
</ds:datastoreItem>
</file>

<file path=customXml/itemProps3.xml><?xml version="1.0" encoding="utf-8"?>
<ds:datastoreItem xmlns:ds="http://schemas.openxmlformats.org/officeDocument/2006/customXml" ds:itemID="{016D012F-AE96-49B3-BAB2-A99892EEB0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f4f4dc3-5000-4bb3-9193-79b512a70b44"/>
    <ds:schemaRef ds:uri="d7e3da9a-caac-4054-9ced-5507f8716c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TM03457475[[fn=Frame]]</Template>
  <TotalTime>6321</TotalTime>
  <Words>1380</Words>
  <Application>Microsoft Office PowerPoint</Application>
  <PresentationFormat>Widescreen</PresentationFormat>
  <Paragraphs>261</Paragraphs>
  <Slides>8</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Abadi</vt:lpstr>
      <vt:lpstr>Abadi Extra Light</vt:lpstr>
      <vt:lpstr>Arial</vt:lpstr>
      <vt:lpstr>Calibri</vt:lpstr>
      <vt:lpstr>Calibri Light</vt:lpstr>
      <vt:lpstr>Office Theme</vt:lpstr>
      <vt:lpstr>PowerPoint Presentation</vt:lpstr>
      <vt:lpstr>The Retail Council of Canada: The Voice of RetailTM since 1963</vt:lpstr>
      <vt:lpstr>Sustainability Pillars at RCC</vt:lpstr>
      <vt:lpstr>EPR Programs Across Canada</vt:lpstr>
      <vt:lpstr>EPR &amp; Plastics Advocacy</vt:lpstr>
      <vt:lpstr>NS flexible plastics targets are not achievable</vt:lpstr>
      <vt:lpstr>Transparency and Disclosure</vt:lpstr>
      <vt:lpstr>THANK YOU  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Shapcott</dc:creator>
  <cp:lastModifiedBy>Michael Zabaneh</cp:lastModifiedBy>
  <cp:revision>17</cp:revision>
  <dcterms:created xsi:type="dcterms:W3CDTF">2024-02-06T15:26:39Z</dcterms:created>
  <dcterms:modified xsi:type="dcterms:W3CDTF">2026-01-27T17:07:30Z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0x0101002E2607B71A8E1C4F80189E71ED902C2D</vt:lpwstr>
  </property>
  <property fmtid="{D5CDD505-2E9C-101B-9397-08002B2CF9AE}" pid="4" name="MSIP_Label_843e6c8c-d2e5-408e-94bb-a330c830c2e9_Enabled">
    <vt:lpwstr>true</vt:lpwstr>
  </property>
  <property fmtid="{D5CDD505-2E9C-101B-9397-08002B2CF9AE}" pid="5" name="MSIP_Label_843e6c8c-d2e5-408e-94bb-a330c830c2e9_SetDate">
    <vt:lpwstr>2026-01-26T19:41:41Z</vt:lpwstr>
  </property>
  <property fmtid="{D5CDD505-2E9C-101B-9397-08002B2CF9AE}" pid="6" name="MSIP_Label_843e6c8c-d2e5-408e-94bb-a330c830c2e9_Method">
    <vt:lpwstr>Standard</vt:lpwstr>
  </property>
  <property fmtid="{D5CDD505-2E9C-101B-9397-08002B2CF9AE}" pid="7" name="MSIP_Label_843e6c8c-d2e5-408e-94bb-a330c830c2e9_Name">
    <vt:lpwstr>Public (safe for internal and external both)</vt:lpwstr>
  </property>
  <property fmtid="{D5CDD505-2E9C-101B-9397-08002B2CF9AE}" pid="8" name="MSIP_Label_843e6c8c-d2e5-408e-94bb-a330c830c2e9_SiteId">
    <vt:lpwstr>f07da3e7-fd9f-4f7d-be9b-2141a08c824e</vt:lpwstr>
  </property>
  <property fmtid="{D5CDD505-2E9C-101B-9397-08002B2CF9AE}" pid="9" name="MSIP_Label_843e6c8c-d2e5-408e-94bb-a330c830c2e9_ActionId">
    <vt:lpwstr>90e45fd7-0dfa-4c7f-855a-9b6dbbe65f9f</vt:lpwstr>
  </property>
  <property fmtid="{D5CDD505-2E9C-101B-9397-08002B2CF9AE}" pid="10" name="MSIP_Label_843e6c8c-d2e5-408e-94bb-a330c830c2e9_ContentBits">
    <vt:lpwstr>0</vt:lpwstr>
  </property>
  <property fmtid="{D5CDD505-2E9C-101B-9397-08002B2CF9AE}" pid="11" name="MSIP_Label_843e6c8c-d2e5-408e-94bb-a330c830c2e9_Tag">
    <vt:lpwstr>10, 3, 0, 1</vt:lpwstr>
  </property>
</Properties>
</file>