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6"/>
  </p:notesMasterIdLst>
  <p:sldIdLst>
    <p:sldId id="256" r:id="rId5"/>
    <p:sldId id="263" r:id="rId6"/>
    <p:sldId id="259" r:id="rId7"/>
    <p:sldId id="271" r:id="rId8"/>
    <p:sldId id="267" r:id="rId9"/>
    <p:sldId id="266" r:id="rId10"/>
    <p:sldId id="272" r:id="rId11"/>
    <p:sldId id="269" r:id="rId12"/>
    <p:sldId id="273" r:id="rId13"/>
    <p:sldId id="268" r:id="rId14"/>
    <p:sldId id="270" r:id="rId15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9922C18-D680-D173-71AC-7361B7AD86EC}" name="MacDonald, Darlene M" initials="MDM" userId="S::Darlene.MacDonald@novascotia.ca::73c61c85-7098-4747-95e4-cafa999a89d5" providerId="AD"/>
  <p188:author id="{6D8B5644-8854-9B5C-1A4E-2B914AEB4385}" name="MacDonald, Kelli J" initials="MKJ" userId="S::Kelli.MacDonald@novascotia.ca::bdeb1559-9581-4a8a-a300-29332225f2f3" providerId="AD"/>
  <p188:author id="{82426E7E-2BC3-C3CB-11E2-CADD9BCB0A1E}" name="Lanni, Evan" initials="LE" userId="S::Evan.Lanni@novascotia.ca::c6e506ca-5cf5-4f80-bba9-f598cb8b5eaf" providerId="AD"/>
  <p188:author id="{8A44C89A-3AD1-C725-7C4D-FA28FD8A5D2D}" name="Barnable, Wendy M" initials="BWM" userId="S::Wendy.Barnable@novascotia.ca::51d329e3-feda-4207-a645-40537dcde15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5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695" autoAdjust="0"/>
    <p:restoredTop sz="93792" autoAdjust="0"/>
  </p:normalViewPr>
  <p:slideViewPr>
    <p:cSldViewPr snapToGrid="0">
      <p:cViewPr varScale="1">
        <p:scale>
          <a:sx n="67" d="100"/>
          <a:sy n="67" d="100"/>
        </p:scale>
        <p:origin x="11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17" tIns="46659" rIns="93317" bIns="4665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1" y="0"/>
            <a:ext cx="3043343" cy="467072"/>
          </a:xfrm>
          <a:prstGeom prst="rect">
            <a:avLst/>
          </a:prstGeom>
        </p:spPr>
        <p:txBody>
          <a:bodyPr vert="horz" lIns="93317" tIns="46659" rIns="93317" bIns="46659" rtlCol="0"/>
          <a:lstStyle>
            <a:lvl1pPr algn="r">
              <a:defRPr sz="1200"/>
            </a:lvl1pPr>
          </a:lstStyle>
          <a:p>
            <a:fld id="{95698666-C5AC-8948-8F10-389865CA7BC6}" type="datetimeFigureOut">
              <a:rPr lang="en-US" smtClean="0"/>
              <a:t>10/3/2022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17" tIns="46659" rIns="93317" bIns="4665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9"/>
          </a:xfrm>
          <a:prstGeom prst="rect">
            <a:avLst/>
          </a:prstGeom>
        </p:spPr>
        <p:txBody>
          <a:bodyPr vert="horz" lIns="93317" tIns="46659" rIns="93317" bIns="4665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17" tIns="46659" rIns="93317" bIns="4665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1" y="8842030"/>
            <a:ext cx="3043343" cy="467071"/>
          </a:xfrm>
          <a:prstGeom prst="rect">
            <a:avLst/>
          </a:prstGeom>
        </p:spPr>
        <p:txBody>
          <a:bodyPr vert="horz" lIns="93317" tIns="46659" rIns="93317" bIns="46659" rtlCol="0" anchor="b"/>
          <a:lstStyle>
            <a:lvl1pPr algn="r">
              <a:defRPr sz="1200"/>
            </a:lvl1pPr>
          </a:lstStyle>
          <a:p>
            <a:fld id="{5EA4B952-DAF1-5E4E-93F1-8F986E32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545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809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652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136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5951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0722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892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3171">
              <a:defRPr/>
            </a:pPr>
            <a:r>
              <a:rPr lang="en-CA" dirty="0"/>
              <a:t>*Similar to current arrangement under </a:t>
            </a:r>
            <a:r>
              <a:rPr lang="en-CA" i="1" dirty="0">
                <a:ea typeface="+mn-lt"/>
                <a:cs typeface="+mn-lt"/>
              </a:rPr>
              <a:t>Digby Marketing and Promotions Levy Act. </a:t>
            </a:r>
            <a:endParaRPr lang="en-CA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241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255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3260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423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535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800781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715509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 baseline="0">
          <a:solidFill>
            <a:schemeClr val="accent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84345" y="1212902"/>
            <a:ext cx="10968818" cy="2289715"/>
          </a:xfrm>
          <a:prstGeom prst="rect">
            <a:avLst/>
          </a:prstGeom>
        </p:spPr>
        <p:txBody>
          <a:bodyPr anchor="b"/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Consultation for Marketing Levy Amendments 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 bwMode="gray">
          <a:xfrm>
            <a:off x="964455" y="3886808"/>
            <a:ext cx="8825658" cy="1214002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0" i="0" kern="1200" cap="all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Presentation to Municipalities</a:t>
            </a:r>
          </a:p>
          <a:p>
            <a:r>
              <a:rPr lang="en-US" dirty="0">
                <a:latin typeface="Arial"/>
                <a:cs typeface="Arial"/>
              </a:rPr>
              <a:t>October 2022</a:t>
            </a:r>
          </a:p>
          <a:p>
            <a:endParaRPr lang="en-US" dirty="0"/>
          </a:p>
          <a:p>
            <a:r>
              <a:rPr lang="en-US" dirty="0">
                <a:latin typeface="Arial"/>
                <a:cs typeface="Arial"/>
              </a:rPr>
              <a:t>Department of Municipal Affairs and Housing </a:t>
            </a:r>
          </a:p>
          <a:p>
            <a:r>
              <a:rPr lang="en-US" dirty="0">
                <a:latin typeface="Arial"/>
                <a:cs typeface="Arial"/>
              </a:rPr>
              <a:t>Department of Communities, Culture, Tourism and Heritage 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3198" y="6232641"/>
            <a:ext cx="1444952" cy="558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077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C81D103-01D2-F0E3-ABC8-7D0319AED0FE}"/>
              </a:ext>
            </a:extLst>
          </p:cNvPr>
          <p:cNvSpPr txBox="1">
            <a:spLocks/>
          </p:cNvSpPr>
          <p:nvPr/>
        </p:nvSpPr>
        <p:spPr bwMode="gray">
          <a:xfrm>
            <a:off x="507289" y="501893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Marketing Levy Considerations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55522A-F704-3D0E-D95D-2FC452E207A3}"/>
              </a:ext>
            </a:extLst>
          </p:cNvPr>
          <p:cNvSpPr txBox="1"/>
          <p:nvPr/>
        </p:nvSpPr>
        <p:spPr>
          <a:xfrm>
            <a:off x="517563" y="1554641"/>
            <a:ext cx="10393156" cy="415498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While levies are collected via paid accommodations, their use should benefit all tourism sectors within the region/area.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Transparency is important – the levy amount should be clearly identified to the consumer.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Consider how you will define and measure success – what are your region/area’s tourism priorities?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Consider accountability – reporting on collection and spending of the levy.</a:t>
            </a:r>
          </a:p>
        </p:txBody>
      </p:sp>
    </p:spTree>
    <p:extLst>
      <p:ext uri="{BB962C8B-B14F-4D97-AF65-F5344CB8AC3E}">
        <p14:creationId xmlns:p14="http://schemas.microsoft.com/office/powerpoint/2010/main" val="3010271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754FB5B3-A843-4BCD-B742-6BB3A8226E66}"/>
              </a:ext>
            </a:extLst>
          </p:cNvPr>
          <p:cNvSpPr txBox="1">
            <a:spLocks/>
          </p:cNvSpPr>
          <p:nvPr/>
        </p:nvSpPr>
        <p:spPr bwMode="gray">
          <a:xfrm>
            <a:off x="2937439" y="1550614"/>
            <a:ext cx="5501482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>
                <a:latin typeface="Arial" panose="020B0604020202020204" pitchFamily="34" charset="0"/>
                <a:cs typeface="Arial" panose="020B0604020202020204" pitchFamily="34" charset="0"/>
              </a:rPr>
              <a:t>Questions or Comments?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FA21E2-67FE-9417-8BD7-FC60FEBBAD15}"/>
              </a:ext>
            </a:extLst>
          </p:cNvPr>
          <p:cNvSpPr txBox="1"/>
          <p:nvPr/>
        </p:nvSpPr>
        <p:spPr>
          <a:xfrm>
            <a:off x="2937439" y="2257578"/>
            <a:ext cx="6088719" cy="273921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Questions/Comments?</a:t>
            </a:r>
          </a:p>
          <a:p>
            <a:pPr>
              <a:defRPr/>
            </a:pPr>
            <a:endParaRPr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 you support the proposed amendments?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 you have any concerns?</a:t>
            </a:r>
          </a:p>
          <a:p>
            <a:pPr>
              <a:defRPr/>
            </a:pPr>
            <a:endParaRPr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Times New Roman" panose="02020603050405020304" pitchFamily="18" charset="0"/>
              <a:cs typeface="Times New Roman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000000"/>
              </a:solidFill>
              <a:latin typeface="Century Gothic"/>
              <a:ea typeface="Times New Roman" panose="02020603050405020304" pitchFamily="18" charset="0"/>
              <a:cs typeface="Times New Roman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89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29FC617-E1F2-45C9-B685-966E5989A118}"/>
              </a:ext>
            </a:extLst>
          </p:cNvPr>
          <p:cNvSpPr txBox="1">
            <a:spLocks/>
          </p:cNvSpPr>
          <p:nvPr/>
        </p:nvSpPr>
        <p:spPr bwMode="gray">
          <a:xfrm>
            <a:off x="638292" y="679572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Presentation Outline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01049B-59A4-40DB-9119-81B2F03C4F1F}"/>
              </a:ext>
            </a:extLst>
          </p:cNvPr>
          <p:cNvSpPr txBox="1"/>
          <p:nvPr/>
        </p:nvSpPr>
        <p:spPr>
          <a:xfrm>
            <a:off x="638292" y="1832779"/>
            <a:ext cx="10268465" cy="37856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Background 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Proposed Amendments for Consultation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Timing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Questions/Comments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Considerations for Marketing Levies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112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754FB5B3-A843-4BCD-B742-6BB3A8226E66}"/>
              </a:ext>
            </a:extLst>
          </p:cNvPr>
          <p:cNvSpPr txBox="1">
            <a:spLocks/>
          </p:cNvSpPr>
          <p:nvPr/>
        </p:nvSpPr>
        <p:spPr bwMode="gray">
          <a:xfrm>
            <a:off x="517563" y="534217"/>
            <a:ext cx="9251270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Background: What is a marketing levy?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C9B623-2656-4FA9-AB01-E37062A6C211}"/>
              </a:ext>
            </a:extLst>
          </p:cNvPr>
          <p:cNvSpPr txBox="1"/>
          <p:nvPr/>
        </p:nvSpPr>
        <p:spPr>
          <a:xfrm>
            <a:off x="620305" y="1241181"/>
            <a:ext cx="10393156" cy="36625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endParaRPr lang="en-US" dirty="0">
              <a:ea typeface="+mn-lt"/>
              <a:cs typeface="+mn-lt"/>
            </a:endParaRPr>
          </a:p>
          <a:p>
            <a:pPr>
              <a:defRPr/>
            </a:pPr>
            <a:r>
              <a:rPr lang="en-US" sz="2000" b="1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What is a marketing levy?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 marketing levy is a tax collected by commercial accommodation providers and remitted to the municipality. </a:t>
            </a:r>
          </a:p>
          <a:p>
            <a:pPr>
              <a:defRPr/>
            </a:pPr>
            <a:endParaRPr lang="en-US" sz="2000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000" b="1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What are they used for?</a:t>
            </a:r>
          </a:p>
          <a:p>
            <a:pPr>
              <a:defRPr/>
            </a:pPr>
            <a:endParaRPr lang="en-US" sz="20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Municipalities use the money collected to promote their region as a tourism destination. </a:t>
            </a:r>
          </a:p>
          <a:p>
            <a:pPr>
              <a:defRPr/>
            </a:pPr>
            <a:endParaRPr lang="en-US" b="1" i="1" dirty="0">
              <a:ea typeface="+mn-lt"/>
              <a:cs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000000"/>
              </a:solidFill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000000"/>
              </a:solidFill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Discover Halifax">
            <a:extLst>
              <a:ext uri="{FF2B5EF4-FFF2-40B4-BE49-F238E27FC236}">
                <a16:creationId xmlns:a16="http://schemas.microsoft.com/office/drawing/2014/main" id="{26713176-0F15-3CE0-D9B7-A9E796B56C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8229" y="4395941"/>
            <a:ext cx="2935232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5406F23B-DFC9-D476-789C-BCD28DC1EE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6727" y="4490779"/>
            <a:ext cx="3632881" cy="1410523"/>
          </a:xfrm>
          <a:prstGeom prst="rect">
            <a:avLst/>
          </a:prstGeom>
        </p:spPr>
      </p:pic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1A5BA173-4CB3-5209-F2F1-3977327C19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154" y="4585617"/>
            <a:ext cx="3166953" cy="141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956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754FB5B3-A843-4BCD-B742-6BB3A8226E66}"/>
              </a:ext>
            </a:extLst>
          </p:cNvPr>
          <p:cNvSpPr txBox="1">
            <a:spLocks/>
          </p:cNvSpPr>
          <p:nvPr/>
        </p:nvSpPr>
        <p:spPr bwMode="gray">
          <a:xfrm>
            <a:off x="517563" y="534217"/>
            <a:ext cx="9251270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Background: Current Landscape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C9B623-2656-4FA9-AB01-E37062A6C211}"/>
              </a:ext>
            </a:extLst>
          </p:cNvPr>
          <p:cNvSpPr txBox="1"/>
          <p:nvPr/>
        </p:nvSpPr>
        <p:spPr>
          <a:xfrm>
            <a:off x="517563" y="1097378"/>
            <a:ext cx="10897026" cy="523220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endParaRPr lang="en-US" b="1" i="1" dirty="0">
              <a:ea typeface="+mn-lt"/>
              <a:cs typeface="+mn-lt"/>
            </a:endParaRPr>
          </a:p>
          <a:p>
            <a:pPr>
              <a:defRPr/>
            </a:pPr>
            <a:r>
              <a:rPr lang="en-US" sz="2000" b="1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What are the current marketing levies in NS?</a:t>
            </a:r>
          </a:p>
          <a:p>
            <a:pPr>
              <a:defRPr/>
            </a:pPr>
            <a:endParaRPr lang="en-US" sz="20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Currently, there is legislation enabling marketing levies in four areas in Nova Scotia: the </a:t>
            </a:r>
            <a:r>
              <a:rPr lang="en-US" sz="2000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Halifax Regional Municipality Marketing Levy Act</a:t>
            </a:r>
            <a:r>
              <a:rPr lang="en-US" sz="2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, the </a:t>
            </a:r>
            <a:r>
              <a:rPr lang="en-US" sz="2000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Cape Breton Island Marketing Levy Act</a:t>
            </a:r>
            <a:r>
              <a:rPr lang="en-US" sz="2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, </a:t>
            </a:r>
            <a:r>
              <a:rPr lang="en-US" sz="2000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the Yarmouth Marketing and Promotions Levy Act</a:t>
            </a:r>
            <a:r>
              <a:rPr lang="en-US" sz="2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; and </a:t>
            </a:r>
            <a:r>
              <a:rPr lang="en-US" sz="2000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the Digby Marketing and Promotions Levy Act. </a:t>
            </a:r>
          </a:p>
          <a:p>
            <a:pPr>
              <a:defRPr/>
            </a:pPr>
            <a:endParaRPr lang="en-US" sz="2000" i="1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000" b="1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Why are we looking at changes?</a:t>
            </a:r>
          </a:p>
          <a:p>
            <a:pPr>
              <a:defRPr/>
            </a:pPr>
            <a:endParaRPr lang="en-US" sz="2000" b="1" i="1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We have received requests from municipalities to establish new marketing levies for other areas of the Province. The proposed amendments will allow municipalities, if they choose, to establish marketing levies through </a:t>
            </a:r>
            <a:r>
              <a:rPr lang="en-US" sz="2000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Municipal Government Act </a:t>
            </a:r>
            <a:r>
              <a:rPr lang="en-US" sz="2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and </a:t>
            </a:r>
            <a:r>
              <a:rPr lang="en-US" sz="2000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Halifax Regional Municipality Charter </a:t>
            </a:r>
            <a:r>
              <a:rPr lang="en-US" sz="2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by-laws, which will provide flexibility for local decision-making and greater clarity and consistency by simplifying the process of creating marketing levies.  </a:t>
            </a:r>
          </a:p>
          <a:p>
            <a:pPr>
              <a:defRPr/>
            </a:pPr>
            <a:endParaRPr lang="en-US" dirty="0">
              <a:solidFill>
                <a:srgbClr val="000000"/>
              </a:solidFill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000000"/>
              </a:solidFill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258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754FB5B3-A843-4BCD-B742-6BB3A8226E66}"/>
              </a:ext>
            </a:extLst>
          </p:cNvPr>
          <p:cNvSpPr txBox="1">
            <a:spLocks/>
          </p:cNvSpPr>
          <p:nvPr/>
        </p:nvSpPr>
        <p:spPr bwMode="gray">
          <a:xfrm>
            <a:off x="231518" y="295729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Proposed Amendments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C9B623-2656-4FA9-AB01-E37062A6C211}"/>
              </a:ext>
            </a:extLst>
          </p:cNvPr>
          <p:cNvSpPr txBox="1"/>
          <p:nvPr/>
        </p:nvSpPr>
        <p:spPr>
          <a:xfrm>
            <a:off x="322353" y="1268514"/>
            <a:ext cx="10598196" cy="529375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100" dirty="0">
                <a:latin typeface="Arial" panose="020B0604020202020204" pitchFamily="34" charset="0"/>
                <a:cs typeface="Arial" panose="020B0604020202020204" pitchFamily="34" charset="0"/>
              </a:rPr>
              <a:t>Repeal the </a:t>
            </a:r>
            <a:r>
              <a:rPr lang="en-CA" sz="2100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Digby Marketing and Promotions Levy Act</a:t>
            </a:r>
            <a:r>
              <a:rPr lang="en-CA" sz="21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, the </a:t>
            </a:r>
            <a:r>
              <a:rPr lang="en-CA" sz="2100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Cape Breton Island Marketing Levy Act, </a:t>
            </a:r>
            <a:r>
              <a:rPr lang="en-CA" sz="21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the</a:t>
            </a:r>
            <a:r>
              <a:rPr lang="en-CA" sz="2100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Yarmouth Marketing and Promotions Levy Act, </a:t>
            </a:r>
            <a:r>
              <a:rPr lang="en-CA" sz="21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and </a:t>
            </a:r>
            <a:r>
              <a:rPr lang="en-CA" sz="2100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Halifax Regional Municipality Marketing Levy Act. </a:t>
            </a:r>
          </a:p>
          <a:p>
            <a:endParaRPr lang="en-CA" sz="2100" i="1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Provide authority in </a:t>
            </a:r>
            <a:r>
              <a:rPr lang="en-CA" sz="2000" i="1" dirty="0">
                <a:latin typeface="Arial" panose="020B0604020202020204" pitchFamily="34" charset="0"/>
                <a:cs typeface="Arial" panose="020B0604020202020204" pitchFamily="34" charset="0"/>
              </a:rPr>
              <a:t>Municipal Government Act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 and </a:t>
            </a:r>
            <a:r>
              <a:rPr lang="en-CA" sz="2000" i="1" dirty="0">
                <a:latin typeface="Arial" panose="020B0604020202020204" pitchFamily="34" charset="0"/>
                <a:cs typeface="Arial" panose="020B0604020202020204" pitchFamily="34" charset="0"/>
              </a:rPr>
              <a:t>Halifax Regional Municipality Charter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 for Council to establish marketing levies: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Up to </a:t>
            </a:r>
            <a:r>
              <a:rPr lang="en-CA" sz="2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 </a:t>
            </a:r>
            <a:r>
              <a:rPr lang="en-CA" sz="2000" b="1" u="sng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maximum rate of 3% </a:t>
            </a:r>
            <a:r>
              <a:rPr lang="en-CA" sz="2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of the purchase price of accommodations</a:t>
            </a:r>
            <a:r>
              <a:rPr lang="en-CA" sz="2000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May be applied to any Tourist Accommodations Registration Act (TARA)-eligible accommodations provider.</a:t>
            </a:r>
          </a:p>
          <a:p>
            <a:pPr lvl="1"/>
            <a:endParaRPr lang="en-CA" sz="21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100" dirty="0">
                <a:latin typeface="Arial" panose="020B0604020202020204" pitchFamily="34" charset="0"/>
                <a:cs typeface="Arial" panose="020B0604020202020204" pitchFamily="34" charset="0"/>
              </a:rPr>
              <a:t>Municipalities can establish by-laws to set the rate, provide exemptions (e.g., types of accommodations, number of rooms/units), method of collection, remittance, etc. for the administration of the levy.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1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r>
              <a:rPr lang="en-CA" sz="21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02046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754FB5B3-A843-4BCD-B742-6BB3A8226E66}"/>
              </a:ext>
            </a:extLst>
          </p:cNvPr>
          <p:cNvSpPr txBox="1">
            <a:spLocks/>
          </p:cNvSpPr>
          <p:nvPr/>
        </p:nvSpPr>
        <p:spPr bwMode="gray">
          <a:xfrm>
            <a:off x="258735" y="295729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Proposed Amendments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C9B623-2656-4FA9-AB01-E37062A6C211}"/>
              </a:ext>
            </a:extLst>
          </p:cNvPr>
          <p:cNvSpPr txBox="1"/>
          <p:nvPr/>
        </p:nvSpPr>
        <p:spPr>
          <a:xfrm>
            <a:off x="352697" y="835982"/>
            <a:ext cx="11294973" cy="518603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1"/>
            <a:endParaRPr lang="en-CA" sz="20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lvl="1"/>
            <a:endParaRPr lang="en-CA" sz="1100" i="1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If a marketing levy is imposed by a municipality, accommodations operators will be required to collect levies and remit them to the municipality. 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20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Collected funds must be used to promote the applicable region/area as a tourism destination or provided to an organization that promotes the region/area as a tourism destination, whether the organization is a non-profit or otherwise. </a:t>
            </a:r>
          </a:p>
          <a:p>
            <a:endParaRPr lang="en-CA" sz="2000" i="1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The amendments do not apply to: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Person(s) paying less than $20 daily rate;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 student in an accommodation owned/operated in a post-secondary institution while they are registered and attending the institution;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Person(s) staying in a room for more than 30 days; or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An accommodation exempted under by-laws (e.g., persons accommodated for medical treatment, accommodations operators that have fewer than an identified minimum number of rooms).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925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754FB5B3-A843-4BCD-B742-6BB3A8226E66}"/>
              </a:ext>
            </a:extLst>
          </p:cNvPr>
          <p:cNvSpPr txBox="1">
            <a:spLocks/>
          </p:cNvSpPr>
          <p:nvPr/>
        </p:nvSpPr>
        <p:spPr bwMode="gray">
          <a:xfrm>
            <a:off x="517563" y="534217"/>
            <a:ext cx="9251270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Timing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D6BC00-6E09-EDE0-C9D2-DC06D20E4156}"/>
              </a:ext>
            </a:extLst>
          </p:cNvPr>
          <p:cNvSpPr txBox="1"/>
          <p:nvPr/>
        </p:nvSpPr>
        <p:spPr>
          <a:xfrm>
            <a:off x="630579" y="1469879"/>
            <a:ext cx="10393156" cy="19389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Pending approval, aiming to introduce these changes in </a:t>
            </a:r>
            <a:r>
              <a:rPr lang="en-CA" sz="2400" u="sng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Fall 2022</a:t>
            </a:r>
            <a:r>
              <a:rPr lang="en-CA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. </a:t>
            </a:r>
          </a:p>
          <a:p>
            <a:endParaRPr lang="en-CA" sz="24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 transition period of one-year will be provided to allow municipalities to recognize and update any existing municipal by-laws under the current Marketing Levy legislation. </a:t>
            </a:r>
          </a:p>
        </p:txBody>
      </p:sp>
    </p:spTree>
    <p:extLst>
      <p:ext uri="{BB962C8B-B14F-4D97-AF65-F5344CB8AC3E}">
        <p14:creationId xmlns:p14="http://schemas.microsoft.com/office/powerpoint/2010/main" val="2462716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5C3A2EC-2F64-05CF-3267-9C40997639F8}"/>
              </a:ext>
            </a:extLst>
          </p:cNvPr>
          <p:cNvSpPr txBox="1">
            <a:spLocks/>
          </p:cNvSpPr>
          <p:nvPr/>
        </p:nvSpPr>
        <p:spPr>
          <a:xfrm>
            <a:off x="3034386" y="1983463"/>
            <a:ext cx="6181533" cy="2289715"/>
          </a:xfrm>
          <a:prstGeom prst="rect">
            <a:avLst/>
          </a:prstGeom>
        </p:spPr>
        <p:txBody>
          <a:bodyPr anchor="b"/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Considerations for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Marketing Levies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575467-0B37-30B4-819F-2E18F2A7374D}"/>
              </a:ext>
            </a:extLst>
          </p:cNvPr>
          <p:cNvSpPr txBox="1"/>
          <p:nvPr/>
        </p:nvSpPr>
        <p:spPr>
          <a:xfrm>
            <a:off x="3366655" y="4447309"/>
            <a:ext cx="6026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i="1" dirty="0"/>
              <a:t>For municipalities exploring or considering introducing a marketing levy. </a:t>
            </a:r>
          </a:p>
        </p:txBody>
      </p:sp>
    </p:spTree>
    <p:extLst>
      <p:ext uri="{BB962C8B-B14F-4D97-AF65-F5344CB8AC3E}">
        <p14:creationId xmlns:p14="http://schemas.microsoft.com/office/powerpoint/2010/main" val="1401088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C81D103-01D2-F0E3-ABC8-7D0319AED0FE}"/>
              </a:ext>
            </a:extLst>
          </p:cNvPr>
          <p:cNvSpPr txBox="1">
            <a:spLocks/>
          </p:cNvSpPr>
          <p:nvPr/>
        </p:nvSpPr>
        <p:spPr bwMode="gray">
          <a:xfrm>
            <a:off x="507289" y="501893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Marketing Levy Considerations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55522A-F704-3D0E-D95D-2FC452E207A3}"/>
              </a:ext>
            </a:extLst>
          </p:cNvPr>
          <p:cNvSpPr txBox="1"/>
          <p:nvPr/>
        </p:nvSpPr>
        <p:spPr>
          <a:xfrm>
            <a:off x="507289" y="1299292"/>
            <a:ext cx="10393156" cy="526297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Consider the geography - does the region/area have sufficient room sales to generate sufficient funds to execute meaningful tourism marketing activities?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Consider who will activate the marketing activities – does the region/area have a destination marketing organization with the capacity to develop and execute marketing activities?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How engaged are the businesses and organizations in the region/area? Are they supportive of a marketing levy?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Consider the use of the funds and how that use supports the region/area where the levies have been collected.</a:t>
            </a:r>
          </a:p>
          <a:p>
            <a:endParaRPr lang="en-CA" sz="24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5862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NOVA SCOTIA THEME 1">
      <a:dk1>
        <a:srgbClr val="000000"/>
      </a:dk1>
      <a:lt1>
        <a:srgbClr val="FFFFFF"/>
      </a:lt1>
      <a:dk2>
        <a:srgbClr val="214C7E"/>
      </a:dk2>
      <a:lt2>
        <a:srgbClr val="DFE3E5"/>
      </a:lt2>
      <a:accent1>
        <a:srgbClr val="1CADE4"/>
      </a:accent1>
      <a:accent2>
        <a:srgbClr val="2683C6"/>
      </a:accent2>
      <a:accent3>
        <a:srgbClr val="3ABCD6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115C795F6A824FBD7FED62C663636B" ma:contentTypeVersion="2" ma:contentTypeDescription="Create a new document." ma:contentTypeScope="" ma:versionID="5b33136bfe8486c286752a3f7eb01c94">
  <xsd:schema xmlns:xsd="http://www.w3.org/2001/XMLSchema" xmlns:xs="http://www.w3.org/2001/XMLSchema" xmlns:p="http://schemas.microsoft.com/office/2006/metadata/properties" xmlns:ns2="70c2bc76-ed30-40ce-a88c-d55736de08ef" targetNamespace="http://schemas.microsoft.com/office/2006/metadata/properties" ma:root="true" ma:fieldsID="46480d34ede839cb2a1167cf7ec836c8" ns2:_="">
    <xsd:import namespace="70c2bc76-ed30-40ce-a88c-d55736de08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c2bc76-ed30-40ce-a88c-d55736de08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4922FA2-9B31-47A6-B889-4AAF1C05D0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8FEEAFB-08A8-4D1A-97FF-17AD6DE9BBA6}">
  <ds:schemaRefs>
    <ds:schemaRef ds:uri="http://purl.org/dc/terms/"/>
    <ds:schemaRef ds:uri="http://purl.org/dc/dcmitype/"/>
    <ds:schemaRef ds:uri="http://schemas.microsoft.com/office/2006/metadata/properties"/>
    <ds:schemaRef ds:uri="http://purl.org/dc/elements/1.1/"/>
    <ds:schemaRef ds:uri="70c2bc76-ed30-40ce-a88c-d55736de08ef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5A23FFD6-FB67-4D5F-9268-01655E9893B9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70c2bc76-ed30-40ce-a88c-d55736de08ef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1382</TotalTime>
  <Words>767</Words>
  <Application>Microsoft Office PowerPoint</Application>
  <PresentationFormat>Widescreen</PresentationFormat>
  <Paragraphs>102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Wingdings 3</vt:lpstr>
      <vt:lpstr>Ion Boardroom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Chaisson, Lynn</dc:creator>
  <cp:lastModifiedBy>Venturini, Michelle</cp:lastModifiedBy>
  <cp:revision>28</cp:revision>
  <cp:lastPrinted>2022-09-28T16:25:58Z</cp:lastPrinted>
  <dcterms:created xsi:type="dcterms:W3CDTF">2017-03-15T15:28:54Z</dcterms:created>
  <dcterms:modified xsi:type="dcterms:W3CDTF">2022-10-03T17:06:19Z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0x010100B1115C795F6A824FBD7FED62C663636B</vt:lpwstr>
  </property>
</Properties>
</file>