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9.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10.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3.xml" ContentType="application/vnd.openxmlformats-officedocument.theme+xml"/>
  <Override PartName="/ppt/slideLayouts/slideLayout21.xml" ContentType="application/vnd.openxmlformats-officedocument.presentationml.slideLayout+xml"/>
  <Override PartName="/ppt/theme/theme14.xml" ContentType="application/vnd.openxmlformats-officedocument.theme+xml"/>
  <Override PartName="/ppt/slideLayouts/slideLayout22.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 id="2147483668" r:id="rId5"/>
    <p:sldMasterId id="2147483670" r:id="rId6"/>
    <p:sldMasterId id="2147483672" r:id="rId7"/>
    <p:sldMasterId id="2147483674" r:id="rId8"/>
    <p:sldMasterId id="2147483678" r:id="rId9"/>
    <p:sldMasterId id="2147483680" r:id="rId10"/>
    <p:sldMasterId id="2147483687" r:id="rId11"/>
    <p:sldMasterId id="2147483696" r:id="rId12"/>
    <p:sldMasterId id="2147483702" r:id="rId13"/>
    <p:sldMasterId id="2147483699" r:id="rId14"/>
    <p:sldMasterId id="2147483705" r:id="rId15"/>
    <p:sldMasterId id="2147483708" r:id="rId16"/>
    <p:sldMasterId id="2147483691" r:id="rId17"/>
    <p:sldMasterId id="2147483694" r:id="rId18"/>
  </p:sldMasterIdLst>
  <p:notesMasterIdLst>
    <p:notesMasterId r:id="rId35"/>
  </p:notesMasterIdLst>
  <p:handoutMasterIdLst>
    <p:handoutMasterId r:id="rId36"/>
  </p:handoutMasterIdLst>
  <p:sldIdLst>
    <p:sldId id="256" r:id="rId19"/>
    <p:sldId id="291" r:id="rId20"/>
    <p:sldId id="283" r:id="rId21"/>
    <p:sldId id="320" r:id="rId22"/>
    <p:sldId id="322" r:id="rId23"/>
    <p:sldId id="321" r:id="rId24"/>
    <p:sldId id="323" r:id="rId25"/>
    <p:sldId id="324" r:id="rId26"/>
    <p:sldId id="325" r:id="rId27"/>
    <p:sldId id="326" r:id="rId28"/>
    <p:sldId id="328" r:id="rId29"/>
    <p:sldId id="327" r:id="rId30"/>
    <p:sldId id="329" r:id="rId31"/>
    <p:sldId id="330" r:id="rId32"/>
    <p:sldId id="331" r:id="rId33"/>
    <p:sldId id="319" r:id="rId34"/>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91"/>
            <p14:sldId id="283"/>
            <p14:sldId id="320"/>
            <p14:sldId id="322"/>
            <p14:sldId id="321"/>
            <p14:sldId id="323"/>
            <p14:sldId id="324"/>
            <p14:sldId id="325"/>
            <p14:sldId id="326"/>
            <p14:sldId id="328"/>
            <p14:sldId id="327"/>
            <p14:sldId id="329"/>
            <p14:sldId id="330"/>
            <p14:sldId id="331"/>
            <p14:sldId id="319"/>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15:guide id="1" orient="horz" pos="3562">
          <p15:clr>
            <a:srgbClr val="A4A3A4"/>
          </p15:clr>
        </p15:guide>
        <p15:guide id="2" pos="63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D4D5D"/>
    <a:srgbClr val="1D4C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77612" autoAdjust="0"/>
  </p:normalViewPr>
  <p:slideViewPr>
    <p:cSldViewPr snapToGrid="0">
      <p:cViewPr varScale="1">
        <p:scale>
          <a:sx n="33" d="100"/>
          <a:sy n="33" d="100"/>
        </p:scale>
        <p:origin x="1686" y="66"/>
      </p:cViewPr>
      <p:guideLst>
        <p:guide orient="horz" pos="2878"/>
        <p:guide pos="2159"/>
      </p:guideLst>
    </p:cSldViewPr>
  </p:slideViewPr>
  <p:notesTextViewPr>
    <p:cViewPr>
      <p:scale>
        <a:sx n="1" d="1"/>
        <a:sy n="1" d="1"/>
      </p:scale>
      <p:origin x="0" y="0"/>
    </p:cViewPr>
  </p:notesTextViewPr>
  <p:notesViewPr>
    <p:cSldViewPr snapToGrid="0">
      <p:cViewPr varScale="1">
        <p:scale>
          <a:sx n="71" d="100"/>
          <a:sy n="71" d="100"/>
        </p:scale>
        <p:origin x="-1230" y="-108"/>
      </p:cViewPr>
      <p:guideLst>
        <p:guide orient="horz" pos="3562"/>
        <p:guide pos="63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8.xml"/><Relationship Id="rId39" Type="http://schemas.openxmlformats.org/officeDocument/2006/relationships/theme" Target="theme/theme1.xml"/><Relationship Id="rId21" Type="http://schemas.openxmlformats.org/officeDocument/2006/relationships/slide" Target="slides/slide3.xml"/><Relationship Id="rId34" Type="http://schemas.openxmlformats.org/officeDocument/2006/relationships/slide" Target="slides/slide16.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2.xml"/><Relationship Id="rId29"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1.xml"/><Relationship Id="rId31"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pPr/>
              <a:t>2023-01-12</a:t>
            </a:fld>
            <a:endParaRPr lang="en-US"/>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pPr/>
              <a:t>‹#›</a:t>
            </a:fld>
            <a:endParaRPr lang="en-US"/>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pPr/>
              <a:t>2023-01-12</a:t>
            </a:fld>
            <a:endParaRPr lang="en-US"/>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pPr/>
              <a:t>‹#›</a:t>
            </a:fld>
            <a:endParaRPr lang="en-US"/>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66" rtl="0" eaLnBrk="1" fontAlgn="auto" latinLnBrk="0" hangingPunct="1">
              <a:lnSpc>
                <a:spcPct val="107000"/>
              </a:lnSpc>
              <a:spcBef>
                <a:spcPts val="0"/>
              </a:spcBef>
              <a:spcAft>
                <a:spcPts val="800"/>
              </a:spcAft>
              <a:buClrTx/>
              <a:buSzTx/>
              <a:buFontTx/>
              <a:buNone/>
              <a:tabLst/>
              <a:defRP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Welcome/Introduction </a:t>
            </a:r>
            <a:endParaRPr lang="en-CA"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endParaRPr lang="en-CA" dirty="0"/>
          </a:p>
        </p:txBody>
      </p:sp>
      <p:sp>
        <p:nvSpPr>
          <p:cNvPr id="4" name="Slide Number Placeholder 3"/>
          <p:cNvSpPr>
            <a:spLocks noGrp="1"/>
          </p:cNvSpPr>
          <p:nvPr>
            <p:ph type="sldNum" sz="quarter" idx="5"/>
          </p:nvPr>
        </p:nvSpPr>
        <p:spPr/>
        <p:txBody>
          <a:bodyPr/>
          <a:lstStyle/>
          <a:p>
            <a:fld id="{E9DE8BC6-1A8E-6F40-BA00-B83031D29F77}" type="slidenum">
              <a:rPr lang="en-US" smtClean="0"/>
              <a:pPr/>
              <a:t>1</a:t>
            </a:fld>
            <a:endParaRPr lang="en-US"/>
          </a:p>
        </p:txBody>
      </p:sp>
    </p:spTree>
    <p:extLst>
      <p:ext uri="{BB962C8B-B14F-4D97-AF65-F5344CB8AC3E}">
        <p14:creationId xmlns:p14="http://schemas.microsoft.com/office/powerpoint/2010/main" val="1947577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#4: Enabling Virtual Meetings and E-Voting</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motion will help to modernize our operations and ensure we have clear grounds for decision-making using online technology when useful or necessary.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indent="228600">
              <a:lnSpc>
                <a:spcPct val="107000"/>
              </a:lnSpc>
              <a:spcAft>
                <a:spcPts val="800"/>
              </a:spcAft>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In terms of Process: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NSFM by-laws will be amended to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clearly</a:t>
            </a:r>
            <a:r>
              <a:rPr lang="en-CA" sz="1800" dirty="0">
                <a:effectLst/>
                <a:latin typeface="Calibri" panose="020F0502020204030204" pitchFamily="34" charset="0"/>
                <a:ea typeface="Calibri" panose="020F0502020204030204" pitchFamily="34" charset="0"/>
                <a:cs typeface="Times New Roman" panose="02020603050405020304" pitchFamily="18" charset="0"/>
              </a:rPr>
              <a:t> allow business to be conducted in virtual (online) meetings. Proposed amendment language has received a thorough legal review (along with all the proposed by-law changes). </a:t>
            </a:r>
          </a:p>
          <a:p>
            <a:r>
              <a:rPr lang="en-CA" sz="1800" dirty="0">
                <a:solidFill>
                  <a:srgbClr val="000000"/>
                </a:solidFill>
                <a:effectLst/>
                <a:latin typeface="Calibri" panose="020F0502020204030204" pitchFamily="34" charset="0"/>
                <a:ea typeface="Calibri" panose="020F0502020204030204" pitchFamily="34" charset="0"/>
              </a:rPr>
              <a:t> </a:t>
            </a:r>
          </a:p>
          <a:p>
            <a:pPr marL="342900" lvl="0" indent="-342900">
              <a:buFont typeface="Calibri" panose="020F0502020204030204" pitchFamily="34" charset="0"/>
              <a:buChar char="-"/>
            </a:pPr>
            <a:r>
              <a:rPr lang="en-CA" sz="1800" dirty="0">
                <a:solidFill>
                  <a:srgbClr val="000000"/>
                </a:solidFill>
                <a:effectLst/>
                <a:latin typeface="Calibri" panose="020F0502020204030204" pitchFamily="34" charset="0"/>
                <a:ea typeface="Calibri" panose="020F0502020204030204" pitchFamily="34" charset="0"/>
              </a:rPr>
              <a:t>Members will have the same rights to attend and participate in virtual meetings and E-votes. </a:t>
            </a:r>
          </a:p>
          <a:p>
            <a:pPr marL="457200"/>
            <a:r>
              <a:rPr lang="en-CA" sz="1800" dirty="0">
                <a:solidFill>
                  <a:srgbClr val="000000"/>
                </a:solidFill>
                <a:effectLst/>
                <a:latin typeface="Calibri" panose="020F0502020204030204" pitchFamily="34" charset="0"/>
                <a:ea typeface="Calibri" panose="020F0502020204030204" pitchFamily="34" charset="0"/>
              </a:rPr>
              <a:t> </a:t>
            </a:r>
          </a:p>
          <a:p>
            <a:pPr marL="342900" lvl="0" indent="-342900">
              <a:buFont typeface="Calibri" panose="020F0502020204030204" pitchFamily="34" charset="0"/>
              <a:buChar char="-"/>
            </a:pPr>
            <a:r>
              <a:rPr lang="en-CA" sz="1800" dirty="0">
                <a:solidFill>
                  <a:srgbClr val="000000"/>
                </a:solidFill>
                <a:effectLst/>
                <a:latin typeface="Calibri" panose="020F0502020204030204" pitchFamily="34" charset="0"/>
                <a:ea typeface="Calibri" panose="020F0502020204030204" pitchFamily="34" charset="0"/>
              </a:rPr>
              <a:t>E-Votes and virtual meetings will be subject to the same quorum requirements as in-person Members’ Meetings. </a:t>
            </a:r>
          </a:p>
          <a:p>
            <a:pPr marL="457200"/>
            <a:r>
              <a:rPr lang="en-CA" sz="1800" dirty="0">
                <a:solidFill>
                  <a:srgbClr val="000000"/>
                </a:solidFill>
                <a:effectLst/>
                <a:latin typeface="Calibri" panose="020F0502020204030204" pitchFamily="34" charset="0"/>
                <a:ea typeface="Calibri" panose="020F0502020204030204" pitchFamily="34" charset="0"/>
              </a:rPr>
              <a:t> </a:t>
            </a:r>
          </a:p>
          <a:p>
            <a:pPr marL="342900" lvl="0" indent="-342900">
              <a:buFont typeface="Calibri" panose="020F0502020204030204" pitchFamily="34" charset="0"/>
              <a:buChar char="-"/>
            </a:pPr>
            <a:r>
              <a:rPr lang="en-CA" sz="1800" dirty="0">
                <a:solidFill>
                  <a:srgbClr val="000000"/>
                </a:solidFill>
                <a:effectLst/>
                <a:latin typeface="Calibri" panose="020F0502020204030204" pitchFamily="34" charset="0"/>
                <a:ea typeface="Calibri" panose="020F0502020204030204" pitchFamily="34" charset="0"/>
              </a:rPr>
              <a:t>The use of E-votes will be recommended by the Board of Directors and authorized by the President or CEO.</a:t>
            </a:r>
          </a:p>
          <a:p>
            <a:r>
              <a:rPr lang="en-CA" sz="1800" dirty="0">
                <a:solidFill>
                  <a:srgbClr val="000000"/>
                </a:solidFill>
                <a:effectLst/>
                <a:latin typeface="Calibri" panose="020F0502020204030204" pitchFamily="34" charset="0"/>
                <a:ea typeface="Calibri" panose="020F0502020204030204" pitchFamily="34" charset="0"/>
              </a:rPr>
              <a:t> </a:t>
            </a:r>
          </a:p>
          <a:p>
            <a:pPr marL="342900" lvl="0" indent="-342900">
              <a:buFont typeface="Calibri" panose="020F0502020204030204" pitchFamily="34" charset="0"/>
              <a:buChar char="-"/>
            </a:pPr>
            <a:r>
              <a:rPr lang="en-CA" sz="1800" dirty="0">
                <a:solidFill>
                  <a:srgbClr val="000000"/>
                </a:solidFill>
                <a:effectLst/>
                <a:latin typeface="Calibri" panose="020F0502020204030204" pitchFamily="34" charset="0"/>
                <a:ea typeface="Calibri" panose="020F0502020204030204" pitchFamily="34" charset="0"/>
              </a:rPr>
              <a:t>E-Votes will take place with 7-days notice and votes will be cast over a 48-hour period. </a:t>
            </a:r>
          </a:p>
          <a:p>
            <a:pPr marL="457200">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buFont typeface="Calibri" panose="020F0502020204030204" pitchFamily="34" charset="0"/>
              <a:buChar char="-"/>
            </a:pPr>
            <a:r>
              <a:rPr lang="en-CA" sz="1800" dirty="0">
                <a:solidFill>
                  <a:srgbClr val="000000"/>
                </a:solidFill>
                <a:effectLst/>
                <a:latin typeface="Calibri" panose="020F0502020204030204" pitchFamily="34" charset="0"/>
                <a:ea typeface="Calibri" panose="020F0502020204030204" pitchFamily="34" charset="0"/>
              </a:rPr>
              <a:t>E-Votes will be supported by software that ensures anonymity of voters, verifiability of outcomes, and security safeguards. NSFM staff have identified a vendor than provides software with these assurances and is used by other organizations like ours. </a:t>
            </a: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10</a:t>
            </a:fld>
            <a:endParaRPr lang="en-US"/>
          </a:p>
        </p:txBody>
      </p:sp>
    </p:spTree>
    <p:extLst>
      <p:ext uri="{BB962C8B-B14F-4D97-AF65-F5344CB8AC3E}">
        <p14:creationId xmlns:p14="http://schemas.microsoft.com/office/powerpoint/2010/main" val="999560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28600"/>
            <a:r>
              <a:rPr lang="en-CA" sz="1800" u="sng" dirty="0">
                <a:solidFill>
                  <a:srgbClr val="000000"/>
                </a:solidFill>
                <a:effectLst/>
                <a:latin typeface="Calibri" panose="020F0502020204030204" pitchFamily="34" charset="0"/>
                <a:ea typeface="Calibri" panose="020F0502020204030204" pitchFamily="34" charset="0"/>
              </a:rPr>
              <a:t>The Board’s Rationale:   </a:t>
            </a:r>
            <a:endParaRPr lang="en-CA" sz="1800" dirty="0">
              <a:solidFill>
                <a:srgbClr val="000000"/>
              </a:solidFill>
              <a:effectLst/>
              <a:latin typeface="Calibri" panose="020F0502020204030204" pitchFamily="34" charset="0"/>
              <a:ea typeface="Calibri" panose="020F0502020204030204" pitchFamily="34" charset="0"/>
            </a:endParaRPr>
          </a:p>
          <a:p>
            <a:r>
              <a:rPr lang="en-CA" sz="1800" dirty="0">
                <a:solidFill>
                  <a:srgbClr val="000000"/>
                </a:solidFill>
                <a:effectLst/>
                <a:latin typeface="Calibri" panose="020F0502020204030204" pitchFamily="34" charset="0"/>
                <a:ea typeface="Calibri" panose="020F0502020204030204" pitchFamily="34"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Virtual (online) meetings are helpful for convening discussions and making decisions in an inclusive and affordable way. Following the COVID-19 State of Emergency being lifted, organizations like ours should have this authority spelled out plainly in their by-laws.</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E-Voting would enable more inclusive elections. Rather than needing to attend the annual conference to vote on Board members, Elected Municipal Officials would be able to vote in this election in-advance of the annual conference. </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More Elected Municipal Officials will be able to take part in important decisions in a secure fashion using modern technology.</a:t>
            </a: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11</a:t>
            </a:fld>
            <a:endParaRPr lang="en-US"/>
          </a:p>
        </p:txBody>
      </p:sp>
    </p:spTree>
    <p:extLst>
      <p:ext uri="{BB962C8B-B14F-4D97-AF65-F5344CB8AC3E}">
        <p14:creationId xmlns:p14="http://schemas.microsoft.com/office/powerpoint/2010/main" val="579698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b="1" u="sng" dirty="0">
                <a:effectLst/>
                <a:latin typeface="Calibri" panose="020F0502020204030204" pitchFamily="34" charset="0"/>
                <a:ea typeface="Calibri" panose="020F0502020204030204" pitchFamily="34" charset="0"/>
                <a:cs typeface="Times New Roman" panose="02020603050405020304" pitchFamily="18" charset="0"/>
              </a:rPr>
              <a:t>This slide provides some information about the Decision Making Process: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Our Board makes decisions on member engagement with the interest of all municipalities in mind, and includes how information will be gathered, or how decisions will be made. </a:t>
            </a: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We have a couple of different approaches to decision-making:</a:t>
            </a: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For example, when will elected officials make decisions in a meeting (in-person or virtual)? </a:t>
            </a:r>
          </a:p>
          <a:p>
            <a:pPr marL="342900" lvl="0" indent="-342900">
              <a:lnSpc>
                <a:spcPct val="107000"/>
              </a:lnSpc>
              <a:spcAft>
                <a:spcPts val="800"/>
              </a:spcAft>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Elected Officials will make decisions in meetings regarding the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approval of agendas, review of minutes, adopting reports and recommendations, other business conducted at our annual general meeting, and more complex decisions</a:t>
            </a:r>
            <a:r>
              <a:rPr lang="en-CA" sz="1800" dirty="0">
                <a:effectLst/>
                <a:latin typeface="Calibri" panose="020F0502020204030204" pitchFamily="34" charset="0"/>
                <a:ea typeface="Calibri" panose="020F0502020204030204" pitchFamily="34" charset="0"/>
                <a:cs typeface="Times New Roman" panose="02020603050405020304" pitchFamily="18" charset="0"/>
              </a:rPr>
              <a:t> that require discussion, such as these by-law changes. </a:t>
            </a: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Also, when will municipal councils be consulted on things?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There may be occasional surveys on policy issues or big decisions, such as Service Exchange and Municipal Government Act Review Survey (by the way - thanks to all of your councils for helping NSFM get to an 80% response rate!).</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Other consultation may occur when NSFM needs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direction or information</a:t>
            </a:r>
            <a:r>
              <a:rPr lang="en-CA" sz="1800" dirty="0">
                <a:effectLst/>
                <a:latin typeface="Calibri" panose="020F0502020204030204" pitchFamily="34" charset="0"/>
                <a:ea typeface="Calibri" panose="020F0502020204030204" pitchFamily="34" charset="0"/>
                <a:cs typeface="Times New Roman" panose="02020603050405020304" pitchFamily="18" charset="0"/>
              </a:rPr>
              <a:t> from the entire/at large portion of the membership – either together, in regions, or maybe within your own municipalities.</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 Board may occasionally request that an item of discussion be added to your municipal council agendas.</a:t>
            </a: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Also, when will NSFM use E-Votes?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Mainly, E-Vote decisions will be used when we need individual,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anonymous</a:t>
            </a:r>
            <a:r>
              <a:rPr lang="en-CA" sz="1800" dirty="0">
                <a:effectLst/>
                <a:latin typeface="Calibri" panose="020F0502020204030204" pitchFamily="34" charset="0"/>
                <a:ea typeface="Calibri" panose="020F0502020204030204" pitchFamily="34" charset="0"/>
                <a:cs typeface="Times New Roman" panose="02020603050405020304" pitchFamily="18" charset="0"/>
              </a:rPr>
              <a:t>, input such as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elections.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E-Votes can also be used for quick decisions where we need to take a poll</a:t>
            </a:r>
          </a:p>
          <a:p>
            <a:pPr marL="342900" lvl="0" indent="-342900">
              <a:lnSpc>
                <a:spcPct val="107000"/>
              </a:lnSpc>
              <a:spcAft>
                <a:spcPts val="800"/>
              </a:spcAft>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E-Votes will be beneficial for elected municipal officials who can’t attend meetings due to timing – and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will be used occasionally when needed.</a:t>
            </a: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12</a:t>
            </a:fld>
            <a:endParaRPr lang="en-US"/>
          </a:p>
        </p:txBody>
      </p:sp>
    </p:spTree>
    <p:extLst>
      <p:ext uri="{BB962C8B-B14F-4D97-AF65-F5344CB8AC3E}">
        <p14:creationId xmlns:p14="http://schemas.microsoft.com/office/powerpoint/2010/main" val="3074300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 few members have asked why these proposed motions are being done together?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proposed motions are interconnected in ways that they are best done together.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the New board structure and election of regional representatives works hand in hand with e-voting to allow all elected municipal officials to have a say in who represents them on the Board.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Re-centering membership on municipal councils works hand in hand with requests being submitted to the Advisory Committee on Areas of Municipal Interest.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board extended our member engagement since some members felt they needed longer to learn about the proposed changes.  Also, in response we rescheduled our NSFM all members meeting from September 7</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2022 to January 26</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2023 to continue working through the proposed bylaws.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 just wanted to provide a little bit of context for the benefit of our members.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board came together in the Fall of 2021 for two days and we dedicated that time, as volunteers (and we all know how busy our schedules are!) and the board at that time took a deep dive into NSFM and the way we do things.  We took an honest look at what was working and what wasn’t working.  We all agreed that it didn’t make sense to continue to do things that weren’t working for NSFM or the members.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all agreed that we needed a better structure and set of by-laws that allowed for us to work better, work smarter, and to allow us the ability to be pro-active and also reactive when we need to be.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all know our municipalities are an ever-changing landscape, as is the Province and the Federal government.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knew we needed to modernize the way we do things, and figure out a way to better engage members.  We asked ourselves, how can we ensure that every single elected official can take part in voting for their NSFM representatives?  How can we have processed that encourage and enable every  Council to have direct engagement in helping to determine the work we do for you all.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the proposed by-law changes were born of that process, and we’ve worked with a legal team to strengthen them further.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board began consultation February 2</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nd</a:t>
            </a:r>
            <a:r>
              <a:rPr lang="en-US" sz="1800" dirty="0">
                <a:effectLst/>
                <a:latin typeface="Calibri" panose="020F0502020204030204" pitchFamily="34" charset="0"/>
                <a:ea typeface="Calibri" panose="020F0502020204030204" pitchFamily="34" charset="0"/>
                <a:cs typeface="Times New Roman" panose="02020603050405020304" pitchFamily="18" charset="0"/>
              </a:rPr>
              <a:t>, 2022 –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around a year ago.  We’ve been tweaking these – like who fits better into what region.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The board has really appreciated all the feedback we’ve received to date.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On behalf of our board, we really are ready to have a more effective and more impactful structure from which to work, so we can work better for you as your advocacy organization.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We hope you all see the merit in what the board is proposing.  </a:t>
            </a:r>
          </a:p>
          <a:p>
            <a:pPr>
              <a:lnSpc>
                <a:spcPct val="107000"/>
              </a:lnSpc>
              <a:spcAft>
                <a:spcPts val="800"/>
              </a:spcAft>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So there are only two more slides and then we will ask to see if there are any questions.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13</a:t>
            </a:fld>
            <a:endParaRPr lang="en-US"/>
          </a:p>
        </p:txBody>
      </p:sp>
    </p:spTree>
    <p:extLst>
      <p:ext uri="{BB962C8B-B14F-4D97-AF65-F5344CB8AC3E}">
        <p14:creationId xmlns:p14="http://schemas.microsoft.com/office/powerpoint/2010/main" val="4207727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#5, 6 and 7 are relatively simple: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#5 is a housekeeping motion that aligns our by-laws in terms of etiquette and improves clarity without any consequential changes.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#6 proposes that the NSFM Board establish guiding principles that will be revisited and updated from time to time.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#7 sets us up for a regular review of the by-laws, no longer than every five-years after their last review or amendment. This will help us identify if we are accomplishing our intended goals.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14</a:t>
            </a:fld>
            <a:endParaRPr lang="en-US"/>
          </a:p>
        </p:txBody>
      </p:sp>
    </p:spTree>
    <p:extLst>
      <p:ext uri="{BB962C8B-B14F-4D97-AF65-F5344CB8AC3E}">
        <p14:creationId xmlns:p14="http://schemas.microsoft.com/office/powerpoint/2010/main" val="210150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Tentative Guiding Principles include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Member-driven, Member-focused</a:t>
            </a:r>
          </a:p>
          <a:p>
            <a:pPr marL="342900" lvl="0" indent="-342900">
              <a:lnSpc>
                <a:spcPct val="150000"/>
              </a:lnSpc>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Equity, Diversity, and Inclusivity</a:t>
            </a:r>
          </a:p>
          <a:p>
            <a:pPr marL="342900" lvl="0" indent="-342900">
              <a:lnSpc>
                <a:spcPct val="150000"/>
              </a:lnSpc>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Transparency &amp; Accountability</a:t>
            </a:r>
          </a:p>
          <a:p>
            <a:pPr marL="342900" lvl="0" indent="-342900">
              <a:lnSpc>
                <a:spcPct val="150000"/>
              </a:lnSpc>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Municipal Autonomy and Capacity</a:t>
            </a:r>
          </a:p>
          <a:p>
            <a:pPr marL="342900" lvl="0" indent="-342900">
              <a:lnSpc>
                <a:spcPct val="150000"/>
              </a:lnSpc>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Sustainability and Environmental Responsibility</a:t>
            </a:r>
          </a:p>
          <a:p>
            <a:pPr marL="342900" lvl="0" indent="-342900">
              <a:lnSpc>
                <a:spcPct val="150000"/>
              </a:lnSpc>
              <a:spcAft>
                <a:spcPts val="800"/>
              </a:spcAft>
              <a:buFont typeface="+mj-lt"/>
              <a:buAutoNum type="arabicPeriod"/>
            </a:pPr>
            <a:r>
              <a:rPr lang="en-CA" sz="1800" dirty="0">
                <a:effectLst/>
                <a:latin typeface="Calibri" panose="020F0502020204030204" pitchFamily="34" charset="0"/>
                <a:ea typeface="Calibri" panose="020F0502020204030204" pitchFamily="34" charset="0"/>
                <a:cs typeface="Times New Roman" panose="02020603050405020304" pitchFamily="18" charset="0"/>
              </a:rPr>
              <a:t>Planning and Evidence-based Decision Making</a:t>
            </a: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15</a:t>
            </a:fld>
            <a:endParaRPr lang="en-US"/>
          </a:p>
        </p:txBody>
      </p:sp>
    </p:spTree>
    <p:extLst>
      <p:ext uri="{BB962C8B-B14F-4D97-AF65-F5344CB8AC3E}">
        <p14:creationId xmlns:p14="http://schemas.microsoft.com/office/powerpoint/2010/main" val="1928601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166" rtl="0" eaLnBrk="1" fontAlgn="auto" latinLnBrk="0" hangingPunct="1">
              <a:lnSpc>
                <a:spcPct val="107000"/>
              </a:lnSpc>
              <a:spcBef>
                <a:spcPts val="0"/>
              </a:spcBef>
              <a:spcAft>
                <a:spcPts val="800"/>
              </a:spcAft>
              <a:buClrTx/>
              <a:buSzTx/>
              <a:buFontTx/>
              <a:buNone/>
              <a:tabLst/>
              <a:defRPr/>
            </a:pPr>
            <a:r>
              <a:rPr lang="en-CA" sz="1800" dirty="0">
                <a:effectLst/>
                <a:latin typeface="Calibri" panose="020F0502020204030204" pitchFamily="34" charset="0"/>
                <a:ea typeface="Calibri" panose="020F0502020204030204" pitchFamily="34" charset="0"/>
                <a:cs typeface="Times New Roman" panose="02020603050405020304" pitchFamily="18" charset="0"/>
              </a:rPr>
              <a:t>Any further questions or discussion? </a:t>
            </a:r>
          </a:p>
          <a:p>
            <a:pPr algn="just">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16</a:t>
            </a:fld>
            <a:endParaRPr lang="en-US"/>
          </a:p>
        </p:txBody>
      </p:sp>
    </p:spTree>
    <p:extLst>
      <p:ext uri="{BB962C8B-B14F-4D97-AF65-F5344CB8AC3E}">
        <p14:creationId xmlns:p14="http://schemas.microsoft.com/office/powerpoint/2010/main" val="2523408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Purpose of Tonight’s meeting: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wanted to ensure all elected municipal officials have another opportunity to have a review of the proposed bylaw changes and to understand the goals that they are meant to accomplish.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will also review “how” these proposed changes will increase NSFM’s effectiveness and inclusivity as a member-driven advocacy organization.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will further clarify the “why” behind these proposed changes and to give you an opportunity to ask questions.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welcome questions – at any time - you can type a question into the chat board, or you can raise your hand (I’ll call on you to introduce yourself and ask your question).  If you are participating via phone, simply unmute and note you have a question.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session is for you.  We are happy to share the PowerPoint and notes following this session with you all.</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2</a:t>
            </a:fld>
            <a:endParaRPr lang="en-US"/>
          </a:p>
        </p:txBody>
      </p:sp>
    </p:spTree>
    <p:extLst>
      <p:ext uri="{BB962C8B-B14F-4D97-AF65-F5344CB8AC3E}">
        <p14:creationId xmlns:p14="http://schemas.microsoft.com/office/powerpoint/2010/main" val="1721034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#1: Centering membership on municipal units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motion was discussed and voted on in our last meeting on by-law changes – held September 7</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motion mainly clarified that municipalities are the members of NSFM, though elected municipal officials will still represent and make decisions on behalf of municipalities.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motion also clarified who can attend Members’ Meetings.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3</a:t>
            </a:fld>
            <a:endParaRPr lang="en-US"/>
          </a:p>
        </p:txBody>
      </p:sp>
    </p:spTree>
    <p:extLst>
      <p:ext uri="{BB962C8B-B14F-4D97-AF65-F5344CB8AC3E}">
        <p14:creationId xmlns:p14="http://schemas.microsoft.com/office/powerpoint/2010/main" val="2000547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Motion #2: Replacing the Resolution process with Advisory Committees on Areas of Municipal Interest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“Advisory Committees” (on areas of Municipal Interest)  will replace our current Resolutions process.  </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Under our current bylaw structure, we have 5 Resolutions that are decided on by our members every 3 years.</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 current system limits NSFM’s ability to respond to the emerging needs of our Members.</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This change will make NSFM’s advocacy much more nimble and responsive.  We – as elected officials – work in an ever-changing landscape.  Covid and Fiona brought even greater attention to that fact.  Municipalities need to always be ready to pivot and respond to the changes that occur in our communities, and the changes that can occur both federally and provincially (like the current policing issue).  It only makes sense that we have bylaws that allows our advocacy organization to be able to do the same, so that NSFM is always relevant to it’s members and has the ability to be responsive to members’ needs in this ever-changing landscape.    </a:t>
            </a:r>
          </a:p>
          <a:p>
            <a:pPr marL="457200">
              <a:lnSpc>
                <a:spcPct val="107000"/>
              </a:lnSpc>
            </a:pP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This bylaw change will also really allow us to continue to be pro-active as we’ve always been, but it allows us to also be reactive when we need to be.</a:t>
            </a: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began discussing this motion at the last meeting on September 7, but a decision will need to be made on this motion on January 26</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our next NSFM members meeting to be held in-person in Halifax.</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counterpart in Ontario, AMO, has been working without the resolution process for years.  (call on Juanita to discuss).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4</a:t>
            </a:fld>
            <a:endParaRPr lang="en-US"/>
          </a:p>
        </p:txBody>
      </p:sp>
    </p:spTree>
    <p:extLst>
      <p:ext uri="{BB962C8B-B14F-4D97-AF65-F5344CB8AC3E}">
        <p14:creationId xmlns:p14="http://schemas.microsoft.com/office/powerpoint/2010/main" val="807947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a:lnSpc>
                <a:spcPct val="107000"/>
              </a:lnSpc>
              <a:spcAft>
                <a:spcPts val="800"/>
              </a:spcAft>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This slide will review a bit of the new proposed process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Advisory Committees on Areas of Municipal Interest will be appointed by the Board following a call for expressions of interest from our NSFM membership and AMA/municipal staff.</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Municipal councils can then submit issues of concern to the Board and request that they be considered as a focus of our advocacy efforts.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Requests from members will be delegated to these Advisory Committees to process these emerging concerns based on 1) our Advocacy Identification and Prioritization Policy, and 2) the expertise held by members of these committees.  The Advisory committees will made recommendations on emerging concerns to the NSFM board.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Board will communicate back with NSFM members regarding their requests, the advisory committee’s recommendation to the Board, and how NSFM will proceed on these concerns.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All of our current advocacy resolutions, and all requests received</a:t>
            </a:r>
            <a:r>
              <a:rPr lang="en-US" sz="1800" dirty="0">
                <a:effectLst/>
                <a:latin typeface="Calibri" panose="020F0502020204030204" pitchFamily="34" charset="0"/>
                <a:ea typeface="Calibri" panose="020F0502020204030204" pitchFamily="34" charset="0"/>
                <a:cs typeface="Times New Roman" panose="02020603050405020304" pitchFamily="18" charset="0"/>
              </a:rPr>
              <a:t> will be added to a Library of Municipal Interest to compile membership concerns in a way that can inform future decisions.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5</a:t>
            </a:fld>
            <a:endParaRPr lang="en-US"/>
          </a:p>
        </p:txBody>
      </p:sp>
    </p:spTree>
    <p:extLst>
      <p:ext uri="{BB962C8B-B14F-4D97-AF65-F5344CB8AC3E}">
        <p14:creationId xmlns:p14="http://schemas.microsoft.com/office/powerpoint/2010/main" val="2102201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Board intends the committees to be struck under broad areas of municipal interest.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Tentatively,</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these areas will be 1) </a:t>
            </a:r>
            <a:r>
              <a:rPr lang="en-CA" sz="1800" dirty="0">
                <a:effectLst/>
                <a:latin typeface="Calibri" panose="020F0502020204030204" pitchFamily="34" charset="0"/>
                <a:ea typeface="Calibri" panose="020F0502020204030204" pitchFamily="34" charset="0"/>
                <a:cs typeface="Times New Roman" panose="02020603050405020304" pitchFamily="18" charset="0"/>
              </a:rPr>
              <a:t>Public Safety, 2) Climate Change, 3) Municipal Finance, 4) Infrastructure, and 5) Municipal Autonomy.</a:t>
            </a:r>
          </a:p>
          <a:p>
            <a:pPr marL="457200">
              <a:lnSpc>
                <a:spcPct val="107000"/>
              </a:lnSpc>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Ad hoc committees will be struck to investigate any issues that fall outside of these areas.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For example</a:t>
            </a:r>
            <a:r>
              <a:rPr lang="en-US" sz="1800" dirty="0">
                <a:effectLst/>
                <a:latin typeface="Calibri" panose="020F0502020204030204" pitchFamily="34" charset="0"/>
                <a:ea typeface="Calibri" panose="020F0502020204030204" pitchFamily="34" charset="0"/>
                <a:cs typeface="Times New Roman" panose="02020603050405020304" pitchFamily="18" charset="0"/>
              </a:rPr>
              <a:t>, we aware that our members are interested in the benefits of regionalization, which can be accomplished through shared services, consolidation, and other avenues.  And so, requests that involve this subject would be responded to by 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ad hoc committee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6</a:t>
            </a:fld>
            <a:endParaRPr lang="en-US"/>
          </a:p>
        </p:txBody>
      </p:sp>
    </p:spTree>
    <p:extLst>
      <p:ext uri="{BB962C8B-B14F-4D97-AF65-F5344CB8AC3E}">
        <p14:creationId xmlns:p14="http://schemas.microsoft.com/office/powerpoint/2010/main" val="4087276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a:lnSpc>
                <a:spcPct val="107000"/>
              </a:lnSpc>
              <a:spcAft>
                <a:spcPts val="800"/>
              </a:spcAft>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The Rationale is this: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change is being proposed because we want to be more responsive to concerns and opportunities that arise within the regular resolution timeline.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change is being proposed because we need to be mindful of capacity and honing our advocacy efforts will lead to measurable outcomes and better chances of success.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NSFM staff will be creating informative materials to ensure that all members know how to participate in this important process that will help to inform our work going forward as an organization.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7</a:t>
            </a:fld>
            <a:endParaRPr lang="en-US"/>
          </a:p>
        </p:txBody>
      </p:sp>
    </p:spTree>
    <p:extLst>
      <p:ext uri="{BB962C8B-B14F-4D97-AF65-F5344CB8AC3E}">
        <p14:creationId xmlns:p14="http://schemas.microsoft.com/office/powerpoint/2010/main" val="991129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228600">
              <a:lnSpc>
                <a:spcPct val="107000"/>
              </a:lnSpc>
              <a:spcAft>
                <a:spcPts val="800"/>
              </a:spcAft>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Process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motion will use electoral regions in the place of caucuses to ensure province-wide representation on the NSFM board.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We’ve based electoral regions largely on our existing boundaries for regional meetings – we tried our best to ensure each region is balanced in terms of membership, and engaged in consultation with members to finalize which members are in which region.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distinct challenges experienced by different municipal types (such as Towns, Rurals and Regionals) will remain on NSFM’s radar, but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these differences</a:t>
            </a:r>
            <a:r>
              <a:rPr lang="en-US" sz="1800" dirty="0">
                <a:effectLst/>
                <a:latin typeface="Calibri" panose="020F0502020204030204" pitchFamily="34" charset="0"/>
                <a:ea typeface="Calibri" panose="020F0502020204030204" pitchFamily="34" charset="0"/>
                <a:cs typeface="Times New Roman" panose="02020603050405020304" pitchFamily="18" charset="0"/>
              </a:rPr>
              <a:t> won’t be formally built into our organizational structure.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Using electoral regions will increase the size of the NSFM Board from 13 to 17.  Under the current system, there is no way to ensure we have balanced representation from each region in the Province.  This new bylaw will allow for a much better representation balance.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of course, our two largest dues contributors, HRM (who pays 33% of the dues) and CBRM (who pays 10%) will both have their own distinct regions so they can elect their own board representatives.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Voting will also change.  Under the current system, voting happens at the conferences and those absent don’t have a say in their representation.  Under this new bylaw, all elected officials will be able to vote from their own municipalities.  Election results will be announced at the annual fall conference.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8</a:t>
            </a:fld>
            <a:endParaRPr lang="en-US"/>
          </a:p>
        </p:txBody>
      </p:sp>
    </p:spTree>
    <p:extLst>
      <p:ext uri="{BB962C8B-B14F-4D97-AF65-F5344CB8AC3E}">
        <p14:creationId xmlns:p14="http://schemas.microsoft.com/office/powerpoint/2010/main" val="1381257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07000"/>
              </a:lnSpc>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I want to emphasize the Board’s Rationale for this particular bylaw change: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Members have expressed concern with the caucus structure and a desire to return to a regional focus since 2010. A Resolution to revisit the caucus structure was approved by the membership at the 2011 Annual General Meeting. The NSFM Board began to hear criticisms again in 2019.  </a:t>
            </a: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distinct challenges experienced by different municipal types will not be lost on the NSFM board.  These will continue to be a focus of NSFM, but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municipal-type-based differences</a:t>
            </a:r>
            <a:r>
              <a:rPr lang="en-US" sz="1800" dirty="0">
                <a:effectLst/>
                <a:latin typeface="Calibri" panose="020F0502020204030204" pitchFamily="34" charset="0"/>
                <a:ea typeface="Calibri" panose="020F0502020204030204" pitchFamily="34" charset="0"/>
                <a:cs typeface="Times New Roman" panose="02020603050405020304" pitchFamily="18" charset="0"/>
              </a:rPr>
              <a:t> won’t be formally built into our organizational structure.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know the benefits of working regionally based on the important work of One NS.  Thinking on a regional level helps to unlock capacity to address some of our most pressing problems and develop effective solutions - together.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Electoral Regions would ensure a much better balance for province-wide representation on the NSFM Board.  Also, Regional Representatives will be appointed to the Executive Committee and other Board Committees.</a:t>
            </a: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important point is how we can improve voting and our democratic processes for all elected officials.  Won’t it be wonderful for all elected officials to have the right to vote from their own municipalities.  When members only have the means to vote when and if they can attend the annual fall conference isn’t as democratically inclusive as what is being proposed.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next slide will discuss more about an e-voting process in Motion #4 and virtual meetings.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9</a:t>
            </a:fld>
            <a:endParaRPr lang="en-US"/>
          </a:p>
        </p:txBody>
      </p:sp>
    </p:spTree>
    <p:extLst>
      <p:ext uri="{BB962C8B-B14F-4D97-AF65-F5344CB8AC3E}">
        <p14:creationId xmlns:p14="http://schemas.microsoft.com/office/powerpoint/2010/main" val="4274588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PRESENTATION TITLE</a:t>
            </a:r>
            <a:endParaRPr lang="en-US"/>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a:solidFill>
                  <a:schemeClr val="tx1"/>
                </a:solidFill>
                <a:latin typeface="+mn-lt"/>
              </a:rPr>
              <a:t>Date</a:t>
            </a:r>
            <a:r>
              <a:rPr lang="en-CA" sz="2200" baseline="0">
                <a:solidFill>
                  <a:schemeClr val="tx1"/>
                </a:solidFill>
                <a:latin typeface="+mn-lt"/>
              </a:rPr>
              <a:t> and additional information</a:t>
            </a:r>
            <a:endParaRPr lang="en-US" sz="2200">
              <a:solidFill>
                <a:schemeClr val="tx1"/>
              </a:solidFill>
              <a:latin typeface="+mn-lt"/>
            </a:endParaRPr>
          </a:p>
        </p:txBody>
      </p:sp>
    </p:spTree>
    <p:extLst>
      <p:ext uri="{BB962C8B-B14F-4D97-AF65-F5344CB8AC3E}">
        <p14:creationId xmlns:p14="http://schemas.microsoft.com/office/powerpoint/2010/main" val="426592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FA1F-3AD8-D748-9B7D-64D8B3EE96F5}"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18885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100DDA08-21BE-3E42-BDD0-02F4C8FCA77E}"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1361639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55169325-0B99-1343-8D46-91F30C27B515}"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2364551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rgbClr val="1D4D5D"/>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2953459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chemeClr val="accent2"/>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Tree>
    <p:extLst>
      <p:ext uri="{BB962C8B-B14F-4D97-AF65-F5344CB8AC3E}">
        <p14:creationId xmlns:p14="http://schemas.microsoft.com/office/powerpoint/2010/main" val="770196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 Placeholder 2"/>
          <p:cNvSpPr>
            <a:spLocks noGrp="1"/>
          </p:cNvSpPr>
          <p:nvPr>
            <p:ph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
        <p:nvSpPr>
          <p:cNvPr id="12" name="Title 11"/>
          <p:cNvSpPr>
            <a:spLocks noGrp="1"/>
          </p:cNvSpPr>
          <p:nvPr>
            <p:ph type="title"/>
          </p:nvPr>
        </p:nvSpPr>
        <p:spPr>
          <a:xfrm>
            <a:off x="5937250" y="2530475"/>
            <a:ext cx="13161965" cy="1239838"/>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23803836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5937250" y="2530475"/>
            <a:ext cx="13161965" cy="1239838"/>
          </a:xfrm>
          <a:prstGeom prst="rect">
            <a:avLst/>
          </a:prstGeom>
        </p:spPr>
        <p:txBody>
          <a:bodyPr/>
          <a:lstStyle>
            <a:lvl1pPr>
              <a:defRPr cap="all"/>
            </a:lvl1pPr>
          </a:lstStyle>
          <a:p>
            <a:r>
              <a:rPr lang="en-CA"/>
              <a:t>CLICK TO EDIT MASTER TITLE STYLE</a:t>
            </a:r>
            <a:endParaRPr lang="en-US"/>
          </a:p>
        </p:txBody>
      </p:sp>
    </p:spTree>
    <p:extLst>
      <p:ext uri="{BB962C8B-B14F-4D97-AF65-F5344CB8AC3E}">
        <p14:creationId xmlns:p14="http://schemas.microsoft.com/office/powerpoint/2010/main" val="354060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
        <p:nvSpPr>
          <p:cNvPr id="8"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2517435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1839817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13"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192673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a:t>SECTION HEADING</a:t>
            </a:r>
            <a:endParaRPr lang="en-US"/>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8723342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Picture Placeholder 4"/>
          <p:cNvSpPr>
            <a:spLocks noGrp="1"/>
          </p:cNvSpPr>
          <p:nvPr>
            <p:ph type="pic" sz="quarter" idx="12"/>
          </p:nvPr>
        </p:nvSpPr>
        <p:spPr>
          <a:xfrm>
            <a:off x="9671051" y="2454275"/>
            <a:ext cx="10433050" cy="6629401"/>
          </a:xfrm>
        </p:spPr>
        <p:txBody>
          <a:bodyPr/>
          <a:lstStyle/>
          <a:p>
            <a:endParaRPr lang="en-US"/>
          </a:p>
        </p:txBody>
      </p:sp>
      <p:sp>
        <p:nvSpPr>
          <p:cNvPr id="4" name="Date Placeholder 3"/>
          <p:cNvSpPr>
            <a:spLocks noGrp="1"/>
          </p:cNvSpPr>
          <p:nvPr>
            <p:ph type="dt" sz="half" idx="13"/>
          </p:nvPr>
        </p:nvSpPr>
        <p:spPr/>
        <p:txBody>
          <a:bodyPr/>
          <a:lstStyle/>
          <a:p>
            <a:fld id="{5693B6DA-7CA4-8443-8338-DE1A0E921ECF}" type="datetime4">
              <a:rPr lang="en-CA" smtClean="0"/>
              <a:pPr/>
              <a:t>January 12, 2023</a:t>
            </a:fld>
            <a:endParaRPr lang="en-US"/>
          </a:p>
        </p:txBody>
      </p:sp>
      <p:sp>
        <p:nvSpPr>
          <p:cNvPr id="6" name="Footer Placeholder 5"/>
          <p:cNvSpPr>
            <a:spLocks noGrp="1"/>
          </p:cNvSpPr>
          <p:nvPr>
            <p:ph type="ftr" sz="quarter" idx="14"/>
          </p:nvPr>
        </p:nvSpPr>
        <p:spPr/>
        <p:txBody>
          <a:bodyPr/>
          <a:lstStyle/>
          <a:p>
            <a:r>
              <a:rPr lang="en-US"/>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8AE97C9-FADA-1643-91AC-9BC507C10AE8}" type="datetime4">
              <a:rPr lang="en-CA" smtClean="0"/>
              <a:pPr/>
              <a:t>January 12, 2023</a:t>
            </a:fld>
            <a:endParaRPr lang="en-US"/>
          </a:p>
        </p:txBody>
      </p:sp>
      <p:sp>
        <p:nvSpPr>
          <p:cNvPr id="8" name="Footer Placeholder 7"/>
          <p:cNvSpPr>
            <a:spLocks noGrp="1"/>
          </p:cNvSpPr>
          <p:nvPr>
            <p:ph type="ftr" sz="quarter" idx="11"/>
          </p:nvPr>
        </p:nvSpPr>
        <p:spPr/>
        <p:txBody>
          <a:bodyPr/>
          <a:lstStyle/>
          <a:p>
            <a:r>
              <a:rPr lang="en-US"/>
              <a:t>Presentation Title</a:t>
            </a:r>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A6171442-583C-7E41-9D82-5EA9CAFC61EE}" type="datetime4">
              <a:rPr lang="en-CA" smtClean="0"/>
              <a:pPr/>
              <a:t>January 12, 2023</a:t>
            </a:fld>
            <a:endParaRPr lang="en-US"/>
          </a:p>
        </p:txBody>
      </p:sp>
      <p:sp>
        <p:nvSpPr>
          <p:cNvPr id="7" name="Footer Placeholder 6"/>
          <p:cNvSpPr>
            <a:spLocks noGrp="1"/>
          </p:cNvSpPr>
          <p:nvPr>
            <p:ph type="ftr" sz="quarter" idx="11"/>
          </p:nvPr>
        </p:nvSpPr>
        <p:spPr/>
        <p:txBody>
          <a:bodyPr/>
          <a:lstStyle/>
          <a:p>
            <a:r>
              <a:rPr lang="en-US"/>
              <a:t>Presentation Title</a:t>
            </a:r>
          </a:p>
        </p:txBody>
      </p:sp>
      <p:sp>
        <p:nvSpPr>
          <p:cNvPr id="5"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3999516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Date Placeholder 1"/>
          <p:cNvSpPr>
            <a:spLocks noGrp="1"/>
          </p:cNvSpPr>
          <p:nvPr>
            <p:ph type="dt" sz="half" idx="10"/>
          </p:nvPr>
        </p:nvSpPr>
        <p:spPr/>
        <p:txBody>
          <a:bodyPr/>
          <a:lstStyle/>
          <a:p>
            <a:fld id="{154A9A08-E579-034D-97A8-A94EF90119C6}" type="datetime4">
              <a:rPr lang="en-CA" smtClean="0"/>
              <a:pPr/>
              <a:t>January 12, 2023</a:t>
            </a:fld>
            <a:endParaRPr lang="en-US"/>
          </a:p>
        </p:txBody>
      </p:sp>
      <p:sp>
        <p:nvSpPr>
          <p:cNvPr id="3" name="Footer Placeholder 2"/>
          <p:cNvSpPr>
            <a:spLocks noGrp="1"/>
          </p:cNvSpPr>
          <p:nvPr>
            <p:ph type="ftr" sz="quarter" idx="11"/>
          </p:nvPr>
        </p:nvSpPr>
        <p:spPr/>
        <p:txBody>
          <a:bodyPr/>
          <a:lstStyle/>
          <a:p>
            <a:r>
              <a:rPr lang="en-US"/>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7991758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theme" Target="../theme/theme11.xml"/><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slideLayout" Target="../slideLayouts/slideLayout16.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14.xml"/><Relationship Id="rId1" Type="http://schemas.openxmlformats.org/officeDocument/2006/relationships/slideLayout" Target="../slideLayouts/slideLayout21.xml"/><Relationship Id="rId4" Type="http://schemas.openxmlformats.org/officeDocument/2006/relationships/image" Target="../media/image4.emf"/></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4.emf"/><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cstate="print"/>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cstate="print"/>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cstate="print"/>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591934514"/>
      </p:ext>
    </p:extLst>
  </p:cSld>
  <p:clrMap bg1="lt1" tx1="dk1" bg2="lt2" tx2="dk2" accent1="accent1" accent2="accent2" accent3="accent3" accent4="accent4" accent5="accent5" accent6="accent6" hlink="hlink" folHlink="folHlink"/>
  <p:sldLayoutIdLst>
    <p:sldLayoutId id="2147483677"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object 56"/>
          <p:cNvSpPr/>
          <p:nvPr userDrawn="1"/>
        </p:nvSpPr>
        <p:spPr>
          <a:xfrm>
            <a:off x="234306" y="3843486"/>
            <a:ext cx="775970" cy="775970"/>
          </a:xfrm>
          <a:custGeom>
            <a:avLst/>
            <a:gdLst/>
            <a:ahLst/>
            <a:cxnLst/>
            <a:rect l="l" t="t" r="r" b="b"/>
            <a:pathLst>
              <a:path w="775969" h="775969">
                <a:moveTo>
                  <a:pt x="379922" y="0"/>
                </a:moveTo>
                <a:lnTo>
                  <a:pt x="334030" y="3620"/>
                </a:lnTo>
                <a:lnTo>
                  <a:pt x="288565" y="12752"/>
                </a:lnTo>
                <a:lnTo>
                  <a:pt x="244035" y="27476"/>
                </a:lnTo>
                <a:lnTo>
                  <a:pt x="200948" y="47874"/>
                </a:lnTo>
                <a:lnTo>
                  <a:pt x="159810" y="74024"/>
                </a:lnTo>
                <a:lnTo>
                  <a:pt x="122232" y="105064"/>
                </a:lnTo>
                <a:lnTo>
                  <a:pt x="89522" y="139737"/>
                </a:lnTo>
                <a:lnTo>
                  <a:pt x="61761" y="177535"/>
                </a:lnTo>
                <a:lnTo>
                  <a:pt x="39029" y="217951"/>
                </a:lnTo>
                <a:lnTo>
                  <a:pt x="21406" y="260477"/>
                </a:lnTo>
                <a:lnTo>
                  <a:pt x="8974" y="304606"/>
                </a:lnTo>
                <a:lnTo>
                  <a:pt x="1811" y="349829"/>
                </a:lnTo>
                <a:lnTo>
                  <a:pt x="0" y="395640"/>
                </a:lnTo>
                <a:lnTo>
                  <a:pt x="3619" y="441530"/>
                </a:lnTo>
                <a:lnTo>
                  <a:pt x="12749" y="486992"/>
                </a:lnTo>
                <a:lnTo>
                  <a:pt x="27471" y="531519"/>
                </a:lnTo>
                <a:lnTo>
                  <a:pt x="47865" y="574603"/>
                </a:lnTo>
                <a:lnTo>
                  <a:pt x="74012" y="615736"/>
                </a:lnTo>
                <a:lnTo>
                  <a:pt x="105052" y="653317"/>
                </a:lnTo>
                <a:lnTo>
                  <a:pt x="139725" y="686029"/>
                </a:lnTo>
                <a:lnTo>
                  <a:pt x="177524" y="713792"/>
                </a:lnTo>
                <a:lnTo>
                  <a:pt x="217941" y="736526"/>
                </a:lnTo>
                <a:lnTo>
                  <a:pt x="260468" y="754150"/>
                </a:lnTo>
                <a:lnTo>
                  <a:pt x="304598" y="766584"/>
                </a:lnTo>
                <a:lnTo>
                  <a:pt x="349822" y="773747"/>
                </a:lnTo>
                <a:lnTo>
                  <a:pt x="395634" y="775559"/>
                </a:lnTo>
                <a:lnTo>
                  <a:pt x="441526" y="771939"/>
                </a:lnTo>
                <a:lnTo>
                  <a:pt x="486989" y="762807"/>
                </a:lnTo>
                <a:lnTo>
                  <a:pt x="531516" y="748082"/>
                </a:lnTo>
                <a:lnTo>
                  <a:pt x="574601" y="727685"/>
                </a:lnTo>
                <a:lnTo>
                  <a:pt x="615734" y="701534"/>
                </a:lnTo>
                <a:lnTo>
                  <a:pt x="653314" y="670494"/>
                </a:lnTo>
                <a:lnTo>
                  <a:pt x="686026" y="635821"/>
                </a:lnTo>
                <a:lnTo>
                  <a:pt x="713789" y="598023"/>
                </a:lnTo>
                <a:lnTo>
                  <a:pt x="736522" y="557607"/>
                </a:lnTo>
                <a:lnTo>
                  <a:pt x="754146" y="515081"/>
                </a:lnTo>
                <a:lnTo>
                  <a:pt x="766579" y="470952"/>
                </a:lnTo>
                <a:lnTo>
                  <a:pt x="773742" y="425728"/>
                </a:lnTo>
                <a:lnTo>
                  <a:pt x="775554" y="379916"/>
                </a:lnTo>
                <a:lnTo>
                  <a:pt x="771935" y="334025"/>
                </a:lnTo>
                <a:lnTo>
                  <a:pt x="762805" y="288562"/>
                </a:lnTo>
                <a:lnTo>
                  <a:pt x="748083" y="244033"/>
                </a:lnTo>
                <a:lnTo>
                  <a:pt x="727689" y="200948"/>
                </a:lnTo>
                <a:lnTo>
                  <a:pt x="701543" y="159812"/>
                </a:lnTo>
                <a:lnTo>
                  <a:pt x="670503" y="122234"/>
                </a:lnTo>
                <a:lnTo>
                  <a:pt x="635830" y="89523"/>
                </a:lnTo>
                <a:lnTo>
                  <a:pt x="598031" y="61762"/>
                </a:lnTo>
                <a:lnTo>
                  <a:pt x="557615" y="39029"/>
                </a:lnTo>
                <a:lnTo>
                  <a:pt x="515088" y="21406"/>
                </a:lnTo>
                <a:lnTo>
                  <a:pt x="470959" y="8973"/>
                </a:lnTo>
                <a:lnTo>
                  <a:pt x="425735" y="1811"/>
                </a:lnTo>
                <a:lnTo>
                  <a:pt x="379922" y="0"/>
                </a:lnTo>
                <a:close/>
              </a:path>
            </a:pathLst>
          </a:custGeom>
          <a:solidFill>
            <a:srgbClr val="1D4D5D"/>
          </a:solidFill>
        </p:spPr>
        <p:txBody>
          <a:bodyPr wrap="square" lIns="0" tIns="0" rIns="0" bIns="0" rtlCol="0"/>
          <a:lstStyle/>
          <a:p>
            <a:endParaRPr>
              <a:solidFill>
                <a:schemeClr val="accent2"/>
              </a:solidFill>
            </a:endParaRPr>
          </a:p>
        </p:txBody>
      </p:sp>
      <p:sp>
        <p:nvSpPr>
          <p:cNvPr id="18" name="object 57"/>
          <p:cNvSpPr/>
          <p:nvPr userDrawn="1"/>
        </p:nvSpPr>
        <p:spPr>
          <a:xfrm>
            <a:off x="1008857" y="3068932"/>
            <a:ext cx="775970" cy="775970"/>
          </a:xfrm>
          <a:custGeom>
            <a:avLst/>
            <a:gdLst/>
            <a:ahLst/>
            <a:cxnLst/>
            <a:rect l="l" t="t" r="r" b="b"/>
            <a:pathLst>
              <a:path w="775969" h="775969">
                <a:moveTo>
                  <a:pt x="395642" y="0"/>
                </a:moveTo>
                <a:lnTo>
                  <a:pt x="349830" y="1812"/>
                </a:lnTo>
                <a:lnTo>
                  <a:pt x="304606" y="8975"/>
                </a:lnTo>
                <a:lnTo>
                  <a:pt x="260477" y="21410"/>
                </a:lnTo>
                <a:lnTo>
                  <a:pt x="217951" y="39035"/>
                </a:lnTo>
                <a:lnTo>
                  <a:pt x="177535" y="61770"/>
                </a:lnTo>
                <a:lnTo>
                  <a:pt x="139737" y="89535"/>
                </a:lnTo>
                <a:lnTo>
                  <a:pt x="105064" y="122249"/>
                </a:lnTo>
                <a:lnTo>
                  <a:pt x="74024" y="159832"/>
                </a:lnTo>
                <a:lnTo>
                  <a:pt x="47873" y="200963"/>
                </a:lnTo>
                <a:lnTo>
                  <a:pt x="27476" y="244045"/>
                </a:lnTo>
                <a:lnTo>
                  <a:pt x="12751" y="288571"/>
                </a:lnTo>
                <a:lnTo>
                  <a:pt x="3619" y="334033"/>
                </a:lnTo>
                <a:lnTo>
                  <a:pt x="0" y="379924"/>
                </a:lnTo>
                <a:lnTo>
                  <a:pt x="1811" y="425735"/>
                </a:lnTo>
                <a:lnTo>
                  <a:pt x="8974" y="470959"/>
                </a:lnTo>
                <a:lnTo>
                  <a:pt x="21408" y="515088"/>
                </a:lnTo>
                <a:lnTo>
                  <a:pt x="39032" y="557615"/>
                </a:lnTo>
                <a:lnTo>
                  <a:pt x="61766" y="598031"/>
                </a:lnTo>
                <a:lnTo>
                  <a:pt x="89529" y="635830"/>
                </a:lnTo>
                <a:lnTo>
                  <a:pt x="122241" y="670503"/>
                </a:lnTo>
                <a:lnTo>
                  <a:pt x="159822" y="701543"/>
                </a:lnTo>
                <a:lnTo>
                  <a:pt x="200955" y="727692"/>
                </a:lnTo>
                <a:lnTo>
                  <a:pt x="244040" y="748088"/>
                </a:lnTo>
                <a:lnTo>
                  <a:pt x="288567" y="762810"/>
                </a:lnTo>
                <a:lnTo>
                  <a:pt x="334030" y="771941"/>
                </a:lnTo>
                <a:lnTo>
                  <a:pt x="379921" y="775560"/>
                </a:lnTo>
                <a:lnTo>
                  <a:pt x="425733" y="773747"/>
                </a:lnTo>
                <a:lnTo>
                  <a:pt x="470956" y="766584"/>
                </a:lnTo>
                <a:lnTo>
                  <a:pt x="515085" y="754150"/>
                </a:lnTo>
                <a:lnTo>
                  <a:pt x="557611" y="736525"/>
                </a:lnTo>
                <a:lnTo>
                  <a:pt x="598027" y="713791"/>
                </a:lnTo>
                <a:lnTo>
                  <a:pt x="635824" y="686028"/>
                </a:lnTo>
                <a:lnTo>
                  <a:pt x="670496" y="653315"/>
                </a:lnTo>
                <a:lnTo>
                  <a:pt x="701534" y="615735"/>
                </a:lnTo>
                <a:lnTo>
                  <a:pt x="727685" y="574602"/>
                </a:lnTo>
                <a:lnTo>
                  <a:pt x="748082" y="531518"/>
                </a:lnTo>
                <a:lnTo>
                  <a:pt x="762808" y="486991"/>
                </a:lnTo>
                <a:lnTo>
                  <a:pt x="771940" y="441529"/>
                </a:lnTo>
                <a:lnTo>
                  <a:pt x="775561" y="395639"/>
                </a:lnTo>
                <a:lnTo>
                  <a:pt x="773751" y="349828"/>
                </a:lnTo>
                <a:lnTo>
                  <a:pt x="766589" y="304605"/>
                </a:lnTo>
                <a:lnTo>
                  <a:pt x="754157" y="260476"/>
                </a:lnTo>
                <a:lnTo>
                  <a:pt x="736534" y="217950"/>
                </a:lnTo>
                <a:lnTo>
                  <a:pt x="713801" y="177534"/>
                </a:lnTo>
                <a:lnTo>
                  <a:pt x="686038" y="139736"/>
                </a:lnTo>
                <a:lnTo>
                  <a:pt x="653326" y="105063"/>
                </a:lnTo>
                <a:lnTo>
                  <a:pt x="615746" y="74023"/>
                </a:lnTo>
                <a:lnTo>
                  <a:pt x="574610" y="47873"/>
                </a:lnTo>
                <a:lnTo>
                  <a:pt x="531525" y="27475"/>
                </a:lnTo>
                <a:lnTo>
                  <a:pt x="486997" y="12751"/>
                </a:lnTo>
                <a:lnTo>
                  <a:pt x="441533" y="3619"/>
                </a:lnTo>
                <a:lnTo>
                  <a:pt x="395642" y="0"/>
                </a:lnTo>
                <a:close/>
              </a:path>
            </a:pathLst>
          </a:custGeom>
          <a:solidFill>
            <a:srgbClr val="1D4D5D"/>
          </a:solidFill>
        </p:spPr>
        <p:txBody>
          <a:bodyPr wrap="square" lIns="0" tIns="0" rIns="0" bIns="0" rtlCol="0"/>
          <a:lstStyle/>
          <a:p>
            <a:endParaRPr>
              <a:solidFill>
                <a:schemeClr val="accent2"/>
              </a:solidFill>
            </a:endParaRPr>
          </a:p>
        </p:txBody>
      </p:sp>
      <p:sp>
        <p:nvSpPr>
          <p:cNvPr id="19" name="object 58"/>
          <p:cNvSpPr/>
          <p:nvPr userDrawn="1"/>
        </p:nvSpPr>
        <p:spPr>
          <a:xfrm>
            <a:off x="-6350" y="2695217"/>
            <a:ext cx="593725" cy="1251585"/>
          </a:xfrm>
          <a:custGeom>
            <a:avLst/>
            <a:gdLst/>
            <a:ahLst/>
            <a:cxnLst/>
            <a:rect l="l" t="t" r="r" b="b"/>
            <a:pathLst>
              <a:path w="593725" h="1251585">
                <a:moveTo>
                  <a:pt x="0" y="0"/>
                </a:moveTo>
                <a:lnTo>
                  <a:pt x="0" y="1251029"/>
                </a:lnTo>
                <a:lnTo>
                  <a:pt x="29139" y="1249228"/>
                </a:lnTo>
                <a:lnTo>
                  <a:pt x="74910" y="1242995"/>
                </a:lnTo>
                <a:lnTo>
                  <a:pt x="120326" y="1233334"/>
                </a:lnTo>
                <a:lnTo>
                  <a:pt x="165193" y="1220216"/>
                </a:lnTo>
                <a:lnTo>
                  <a:pt x="209315" y="1203609"/>
                </a:lnTo>
                <a:lnTo>
                  <a:pt x="252499" y="1183483"/>
                </a:lnTo>
                <a:lnTo>
                  <a:pt x="294550" y="1159806"/>
                </a:lnTo>
                <a:lnTo>
                  <a:pt x="335273" y="1132549"/>
                </a:lnTo>
                <a:lnTo>
                  <a:pt x="373781" y="1102241"/>
                </a:lnTo>
                <a:lnTo>
                  <a:pt x="409294" y="1069564"/>
                </a:lnTo>
                <a:lnTo>
                  <a:pt x="441781" y="1034713"/>
                </a:lnTo>
                <a:lnTo>
                  <a:pt x="471210" y="997881"/>
                </a:lnTo>
                <a:lnTo>
                  <a:pt x="497552" y="959263"/>
                </a:lnTo>
                <a:lnTo>
                  <a:pt x="520775" y="919055"/>
                </a:lnTo>
                <a:lnTo>
                  <a:pt x="540848" y="877450"/>
                </a:lnTo>
                <a:lnTo>
                  <a:pt x="557741" y="834643"/>
                </a:lnTo>
                <a:lnTo>
                  <a:pt x="571422" y="790829"/>
                </a:lnTo>
                <a:lnTo>
                  <a:pt x="581861" y="746203"/>
                </a:lnTo>
                <a:lnTo>
                  <a:pt x="589028" y="700958"/>
                </a:lnTo>
                <a:lnTo>
                  <a:pt x="592891" y="655289"/>
                </a:lnTo>
                <a:lnTo>
                  <a:pt x="593419" y="609392"/>
                </a:lnTo>
                <a:lnTo>
                  <a:pt x="590581" y="563460"/>
                </a:lnTo>
                <a:lnTo>
                  <a:pt x="584347" y="517689"/>
                </a:lnTo>
                <a:lnTo>
                  <a:pt x="574687" y="472272"/>
                </a:lnTo>
                <a:lnTo>
                  <a:pt x="561568" y="427404"/>
                </a:lnTo>
                <a:lnTo>
                  <a:pt x="544960" y="383281"/>
                </a:lnTo>
                <a:lnTo>
                  <a:pt x="524833" y="340096"/>
                </a:lnTo>
                <a:lnTo>
                  <a:pt x="501156" y="298044"/>
                </a:lnTo>
                <a:lnTo>
                  <a:pt x="473897" y="257319"/>
                </a:lnTo>
                <a:lnTo>
                  <a:pt x="443589" y="218812"/>
                </a:lnTo>
                <a:lnTo>
                  <a:pt x="410913" y="183301"/>
                </a:lnTo>
                <a:lnTo>
                  <a:pt x="376061" y="150816"/>
                </a:lnTo>
                <a:lnTo>
                  <a:pt x="339230" y="121388"/>
                </a:lnTo>
                <a:lnTo>
                  <a:pt x="300613" y="95047"/>
                </a:lnTo>
                <a:lnTo>
                  <a:pt x="260405" y="71826"/>
                </a:lnTo>
                <a:lnTo>
                  <a:pt x="218801" y="51754"/>
                </a:lnTo>
                <a:lnTo>
                  <a:pt x="175995" y="34862"/>
                </a:lnTo>
                <a:lnTo>
                  <a:pt x="132181" y="21182"/>
                </a:lnTo>
                <a:lnTo>
                  <a:pt x="87555" y="10743"/>
                </a:lnTo>
                <a:lnTo>
                  <a:pt x="42311" y="3578"/>
                </a:lnTo>
                <a:lnTo>
                  <a:pt x="0" y="0"/>
                </a:lnTo>
                <a:close/>
              </a:path>
            </a:pathLst>
          </a:custGeom>
          <a:solidFill>
            <a:srgbClr val="4D172D"/>
          </a:solidFill>
        </p:spPr>
        <p:txBody>
          <a:bodyPr wrap="square" lIns="0" tIns="0" rIns="0" bIns="0" rtlCol="0"/>
          <a:lstStyle/>
          <a:p>
            <a:endParaRPr>
              <a:solidFill>
                <a:schemeClr val="accent1"/>
              </a:solidFill>
            </a:endParaRPr>
          </a:p>
        </p:txBody>
      </p:sp>
      <p:sp>
        <p:nvSpPr>
          <p:cNvPr id="21" name="object 60"/>
          <p:cNvSpPr/>
          <p:nvPr userDrawn="1"/>
        </p:nvSpPr>
        <p:spPr>
          <a:xfrm>
            <a:off x="805020" y="4584065"/>
            <a:ext cx="537210" cy="537210"/>
          </a:xfrm>
          <a:custGeom>
            <a:avLst/>
            <a:gdLst/>
            <a:ahLst/>
            <a:cxnLst/>
            <a:rect l="l" t="t" r="r" b="b"/>
            <a:pathLst>
              <a:path w="537210" h="537210">
                <a:moveTo>
                  <a:pt x="287663" y="0"/>
                </a:moveTo>
                <a:lnTo>
                  <a:pt x="241682" y="598"/>
                </a:lnTo>
                <a:lnTo>
                  <a:pt x="196076" y="9136"/>
                </a:lnTo>
                <a:lnTo>
                  <a:pt x="151907" y="25782"/>
                </a:lnTo>
                <a:lnTo>
                  <a:pt x="110236" y="50704"/>
                </a:lnTo>
                <a:lnTo>
                  <a:pt x="73654" y="82639"/>
                </a:lnTo>
                <a:lnTo>
                  <a:pt x="44171" y="119507"/>
                </a:lnTo>
                <a:lnTo>
                  <a:pt x="21955" y="160245"/>
                </a:lnTo>
                <a:lnTo>
                  <a:pt x="7176" y="203793"/>
                </a:lnTo>
                <a:lnTo>
                  <a:pt x="0" y="249089"/>
                </a:lnTo>
                <a:lnTo>
                  <a:pt x="596" y="295071"/>
                </a:lnTo>
                <a:lnTo>
                  <a:pt x="9132" y="340678"/>
                </a:lnTo>
                <a:lnTo>
                  <a:pt x="25777" y="384850"/>
                </a:lnTo>
                <a:lnTo>
                  <a:pt x="50698" y="426525"/>
                </a:lnTo>
                <a:lnTo>
                  <a:pt x="82634" y="463103"/>
                </a:lnTo>
                <a:lnTo>
                  <a:pt x="119502" y="492583"/>
                </a:lnTo>
                <a:lnTo>
                  <a:pt x="160241" y="514795"/>
                </a:lnTo>
                <a:lnTo>
                  <a:pt x="203790" y="529573"/>
                </a:lnTo>
                <a:lnTo>
                  <a:pt x="249087" y="536747"/>
                </a:lnTo>
                <a:lnTo>
                  <a:pt x="295072" y="536150"/>
                </a:lnTo>
                <a:lnTo>
                  <a:pt x="340683" y="527614"/>
                </a:lnTo>
                <a:lnTo>
                  <a:pt x="384860" y="510970"/>
                </a:lnTo>
                <a:lnTo>
                  <a:pt x="426540" y="486052"/>
                </a:lnTo>
                <a:lnTo>
                  <a:pt x="463116" y="454116"/>
                </a:lnTo>
                <a:lnTo>
                  <a:pt x="492593" y="417247"/>
                </a:lnTo>
                <a:lnTo>
                  <a:pt x="514803" y="376507"/>
                </a:lnTo>
                <a:lnTo>
                  <a:pt x="529579" y="332958"/>
                </a:lnTo>
                <a:lnTo>
                  <a:pt x="536751" y="287661"/>
                </a:lnTo>
                <a:lnTo>
                  <a:pt x="536153" y="241677"/>
                </a:lnTo>
                <a:lnTo>
                  <a:pt x="527614" y="196068"/>
                </a:lnTo>
                <a:lnTo>
                  <a:pt x="510968" y="151895"/>
                </a:lnTo>
                <a:lnTo>
                  <a:pt x="486046" y="110220"/>
                </a:lnTo>
                <a:lnTo>
                  <a:pt x="454111" y="73642"/>
                </a:lnTo>
                <a:lnTo>
                  <a:pt x="417243" y="44162"/>
                </a:lnTo>
                <a:lnTo>
                  <a:pt x="376505" y="21950"/>
                </a:lnTo>
                <a:lnTo>
                  <a:pt x="332958" y="7173"/>
                </a:lnTo>
                <a:lnTo>
                  <a:pt x="287663" y="0"/>
                </a:lnTo>
                <a:close/>
              </a:path>
            </a:pathLst>
          </a:custGeom>
          <a:solidFill>
            <a:srgbClr val="4D172D"/>
          </a:solidFill>
        </p:spPr>
        <p:txBody>
          <a:bodyPr wrap="square" lIns="0" tIns="0" rIns="0" bIns="0" rtlCol="0"/>
          <a:lstStyle/>
          <a:p>
            <a:endParaRPr>
              <a:solidFill>
                <a:schemeClr val="accent1"/>
              </a:solidFill>
            </a:endParaRPr>
          </a:p>
        </p:txBody>
      </p:sp>
      <p:pic>
        <p:nvPicPr>
          <p:cNvPr id="24" name="Picture 23"/>
          <p:cNvPicPr>
            <a:picLocks noChangeAspect="1"/>
          </p:cNvPicPr>
          <p:nvPr userDrawn="1"/>
        </p:nvPicPr>
        <p:blipFill>
          <a:blip r:embed="rId4" cstate="print"/>
          <a:stretch>
            <a:fillRect/>
          </a:stretch>
        </p:blipFill>
        <p:spPr>
          <a:xfrm>
            <a:off x="5651656" y="10150475"/>
            <a:ext cx="4247994" cy="311274"/>
          </a:xfrm>
          <a:prstGeom prst="rect">
            <a:avLst/>
          </a:prstGeom>
        </p:spPr>
      </p:pic>
      <p:pic>
        <p:nvPicPr>
          <p:cNvPr id="25" name="Picture 24" descr="NSFM_Horiz_Col_RGB.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26"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6" name="Date Placeholder 1"/>
          <p:cNvSpPr>
            <a:spLocks noGrp="1"/>
          </p:cNvSpPr>
          <p:nvPr>
            <p:ph type="dt" sz="half" idx="2"/>
          </p:nvPr>
        </p:nvSpPr>
        <p:spPr>
          <a:xfrm>
            <a:off x="17214850" y="10006014"/>
            <a:ext cx="2133601" cy="601661"/>
          </a:xfrm>
          <a:prstGeom prst="rect">
            <a:avLst/>
          </a:prstGeom>
        </p:spPr>
        <p:txBody>
          <a:bodyPr anchor="ctr"/>
          <a:lstStyle>
            <a:lvl1pPr algn="r">
              <a:defRPr sz="1800"/>
            </a:lvl1pPr>
          </a:lstStyle>
          <a:p>
            <a:fld id="{E4EB91DE-1738-1F46-B06E-63D99D2AD22F}" type="datetime4">
              <a:rPr lang="en-CA" smtClean="0"/>
              <a:pPr/>
              <a:t>January 12, 2023</a:t>
            </a:fld>
            <a:endParaRPr lang="en-US"/>
          </a:p>
        </p:txBody>
      </p:sp>
      <p:sp>
        <p:nvSpPr>
          <p:cNvPr id="20" name="Footer Placeholder 2"/>
          <p:cNvSpPr>
            <a:spLocks noGrp="1"/>
          </p:cNvSpPr>
          <p:nvPr>
            <p:ph type="ftr" sz="quarter" idx="3"/>
          </p:nvPr>
        </p:nvSpPr>
        <p:spPr>
          <a:xfrm>
            <a:off x="10848975" y="9998075"/>
            <a:ext cx="6365875" cy="601662"/>
          </a:xfrm>
          <a:prstGeom prst="rect">
            <a:avLst/>
          </a:prstGeom>
        </p:spPr>
        <p:txBody>
          <a:bodyPr anchor="ctr"/>
          <a:lstStyle>
            <a:lvl1pPr algn="r">
              <a:defRPr sz="1800"/>
            </a:lvl1pPr>
          </a:lstStyle>
          <a:p>
            <a:r>
              <a:rPr lang="en-US"/>
              <a:t>Presentation Title</a:t>
            </a:r>
          </a:p>
        </p:txBody>
      </p:sp>
    </p:spTree>
    <p:extLst>
      <p:ext uri="{BB962C8B-B14F-4D97-AF65-F5344CB8AC3E}">
        <p14:creationId xmlns:p14="http://schemas.microsoft.com/office/powerpoint/2010/main" val="567866892"/>
      </p:ext>
    </p:extLst>
  </p:cSld>
  <p:clrMap bg1="lt1" tx1="dk1" bg2="lt2" tx2="dk2" accent1="accent1" accent2="accent2" accent3="accent3" accent4="accent4" accent5="accent5" accent6="accent6" hlink="hlink" folHlink="folHlink"/>
  <p:sldLayoutIdLst>
    <p:sldLayoutId id="2147483703" r:id="rId1"/>
    <p:sldLayoutId id="2147483704"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4"/>
          <p:cNvSpPr/>
          <p:nvPr userDrawn="1"/>
        </p:nvSpPr>
        <p:spPr>
          <a:xfrm>
            <a:off x="4189813" y="1103862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8" name="object 5"/>
          <p:cNvSpPr/>
          <p:nvPr userDrawn="1"/>
        </p:nvSpPr>
        <p:spPr>
          <a:xfrm>
            <a:off x="4189813" y="1070896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9" name="object 6"/>
          <p:cNvSpPr/>
          <p:nvPr userDrawn="1"/>
        </p:nvSpPr>
        <p:spPr>
          <a:xfrm>
            <a:off x="4189813" y="1037931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0" name="object 7"/>
          <p:cNvSpPr/>
          <p:nvPr userDrawn="1"/>
        </p:nvSpPr>
        <p:spPr>
          <a:xfrm>
            <a:off x="4189813" y="1004965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1" name="object 8"/>
          <p:cNvSpPr/>
          <p:nvPr userDrawn="1"/>
        </p:nvSpPr>
        <p:spPr>
          <a:xfrm>
            <a:off x="4189813" y="9720006"/>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2" name="object 9"/>
          <p:cNvSpPr/>
          <p:nvPr userDrawn="1"/>
        </p:nvSpPr>
        <p:spPr>
          <a:xfrm>
            <a:off x="4189813" y="939035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3" name="object 10"/>
          <p:cNvSpPr/>
          <p:nvPr userDrawn="1"/>
        </p:nvSpPr>
        <p:spPr>
          <a:xfrm>
            <a:off x="4189813" y="906069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4" name="object 11"/>
          <p:cNvSpPr/>
          <p:nvPr userDrawn="1"/>
        </p:nvSpPr>
        <p:spPr>
          <a:xfrm>
            <a:off x="4189813" y="873104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5" name="object 12"/>
          <p:cNvSpPr/>
          <p:nvPr userDrawn="1"/>
        </p:nvSpPr>
        <p:spPr>
          <a:xfrm>
            <a:off x="4189813" y="840138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6" name="object 13"/>
          <p:cNvSpPr/>
          <p:nvPr userDrawn="1"/>
        </p:nvSpPr>
        <p:spPr>
          <a:xfrm>
            <a:off x="4189813" y="807173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7" name="object 14"/>
          <p:cNvSpPr/>
          <p:nvPr userDrawn="1"/>
        </p:nvSpPr>
        <p:spPr>
          <a:xfrm>
            <a:off x="4189813" y="774208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8" name="object 15"/>
          <p:cNvSpPr/>
          <p:nvPr userDrawn="1"/>
        </p:nvSpPr>
        <p:spPr>
          <a:xfrm>
            <a:off x="4189813" y="741242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19" name="object 16"/>
          <p:cNvSpPr/>
          <p:nvPr userDrawn="1"/>
        </p:nvSpPr>
        <p:spPr>
          <a:xfrm>
            <a:off x="4189813" y="708277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0" name="object 17"/>
          <p:cNvSpPr/>
          <p:nvPr userDrawn="1"/>
        </p:nvSpPr>
        <p:spPr>
          <a:xfrm>
            <a:off x="4189813" y="6753118"/>
            <a:ext cx="109724" cy="109734"/>
          </a:xfrm>
          <a:prstGeom prst="rect">
            <a:avLst/>
          </a:prstGeom>
          <a:blipFill>
            <a:blip r:embed="rId5" cstate="print"/>
            <a:stretch>
              <a:fillRect/>
            </a:stretch>
          </a:blipFill>
        </p:spPr>
        <p:txBody>
          <a:bodyPr wrap="square" lIns="0" tIns="0" rIns="0" bIns="0" rtlCol="0"/>
          <a:lstStyle/>
          <a:p>
            <a:endParaRPr>
              <a:solidFill>
                <a:srgbClr val="4D182E"/>
              </a:solidFill>
            </a:endParaRPr>
          </a:p>
        </p:txBody>
      </p:sp>
      <p:sp>
        <p:nvSpPr>
          <p:cNvPr id="21" name="object 18"/>
          <p:cNvSpPr/>
          <p:nvPr userDrawn="1"/>
        </p:nvSpPr>
        <p:spPr>
          <a:xfrm>
            <a:off x="4189813" y="6423464"/>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2" name="object 19"/>
          <p:cNvSpPr/>
          <p:nvPr userDrawn="1"/>
        </p:nvSpPr>
        <p:spPr>
          <a:xfrm>
            <a:off x="4189813" y="609381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3" name="object 20"/>
          <p:cNvSpPr/>
          <p:nvPr userDrawn="1"/>
        </p:nvSpPr>
        <p:spPr>
          <a:xfrm>
            <a:off x="4189813" y="576415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4" name="object 21"/>
          <p:cNvSpPr/>
          <p:nvPr userDrawn="1"/>
        </p:nvSpPr>
        <p:spPr>
          <a:xfrm>
            <a:off x="4189813" y="543450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5" name="object 22"/>
          <p:cNvSpPr/>
          <p:nvPr userDrawn="1"/>
        </p:nvSpPr>
        <p:spPr>
          <a:xfrm>
            <a:off x="4189813" y="510484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6" name="object 23"/>
          <p:cNvSpPr/>
          <p:nvPr userDrawn="1"/>
        </p:nvSpPr>
        <p:spPr>
          <a:xfrm>
            <a:off x="4189813" y="477519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7" name="object 24"/>
          <p:cNvSpPr/>
          <p:nvPr userDrawn="1"/>
        </p:nvSpPr>
        <p:spPr>
          <a:xfrm>
            <a:off x="4189813" y="444553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8" name="object 25"/>
          <p:cNvSpPr/>
          <p:nvPr userDrawn="1"/>
        </p:nvSpPr>
        <p:spPr>
          <a:xfrm>
            <a:off x="4189813" y="411588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29" name="object 26"/>
          <p:cNvSpPr/>
          <p:nvPr userDrawn="1"/>
        </p:nvSpPr>
        <p:spPr>
          <a:xfrm>
            <a:off x="4189813" y="378623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0" name="object 27"/>
          <p:cNvSpPr/>
          <p:nvPr userDrawn="1"/>
        </p:nvSpPr>
        <p:spPr>
          <a:xfrm>
            <a:off x="4189813" y="3456578"/>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1" name="object 28"/>
          <p:cNvSpPr/>
          <p:nvPr userDrawn="1"/>
        </p:nvSpPr>
        <p:spPr>
          <a:xfrm>
            <a:off x="4189813" y="3126922"/>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2" name="object 29"/>
          <p:cNvSpPr/>
          <p:nvPr userDrawn="1"/>
        </p:nvSpPr>
        <p:spPr>
          <a:xfrm>
            <a:off x="4189813" y="2797270"/>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3" name="object 30"/>
          <p:cNvSpPr/>
          <p:nvPr userDrawn="1"/>
        </p:nvSpPr>
        <p:spPr>
          <a:xfrm>
            <a:off x="4189813" y="2467616"/>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4" name="object 31"/>
          <p:cNvSpPr/>
          <p:nvPr userDrawn="1"/>
        </p:nvSpPr>
        <p:spPr>
          <a:xfrm>
            <a:off x="4189813" y="2137961"/>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5" name="object 32"/>
          <p:cNvSpPr/>
          <p:nvPr userDrawn="1"/>
        </p:nvSpPr>
        <p:spPr>
          <a:xfrm>
            <a:off x="4189813" y="1808307"/>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6" name="object 33"/>
          <p:cNvSpPr/>
          <p:nvPr userDrawn="1"/>
        </p:nvSpPr>
        <p:spPr>
          <a:xfrm>
            <a:off x="4189813" y="1478653"/>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7" name="object 34"/>
          <p:cNvSpPr/>
          <p:nvPr userDrawn="1"/>
        </p:nvSpPr>
        <p:spPr>
          <a:xfrm>
            <a:off x="4189813" y="114899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8" name="object 35"/>
          <p:cNvSpPr/>
          <p:nvPr userDrawn="1"/>
        </p:nvSpPr>
        <p:spPr>
          <a:xfrm>
            <a:off x="4189813" y="81934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39" name="object 36"/>
          <p:cNvSpPr/>
          <p:nvPr userDrawn="1"/>
        </p:nvSpPr>
        <p:spPr>
          <a:xfrm>
            <a:off x="4189813" y="489689"/>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40" name="object 37"/>
          <p:cNvSpPr/>
          <p:nvPr userDrawn="1"/>
        </p:nvSpPr>
        <p:spPr>
          <a:xfrm>
            <a:off x="4189813" y="160035"/>
            <a:ext cx="109724" cy="109734"/>
          </a:xfrm>
          <a:prstGeom prst="rect">
            <a:avLst/>
          </a:prstGeom>
          <a:blipFill>
            <a:blip r:embed="rId4" cstate="print"/>
            <a:stretch>
              <a:fillRect/>
            </a:stretch>
          </a:blipFill>
        </p:spPr>
        <p:txBody>
          <a:bodyPr wrap="square" lIns="0" tIns="0" rIns="0" bIns="0" rtlCol="0"/>
          <a:lstStyle/>
          <a:p>
            <a:endParaRPr>
              <a:solidFill>
                <a:srgbClr val="4D182E"/>
              </a:solidFill>
            </a:endParaRPr>
          </a:p>
        </p:txBody>
      </p:sp>
      <p:sp>
        <p:nvSpPr>
          <p:cNvPr id="41" name="object 38"/>
          <p:cNvSpPr/>
          <p:nvPr userDrawn="1"/>
        </p:nvSpPr>
        <p:spPr>
          <a:xfrm>
            <a:off x="2788204" y="11178740"/>
            <a:ext cx="153628" cy="129815"/>
          </a:xfrm>
          <a:prstGeom prst="rect">
            <a:avLst/>
          </a:prstGeom>
          <a:blipFill>
            <a:blip r:embed="rId6" cstate="print"/>
            <a:stretch>
              <a:fillRect/>
            </a:stretch>
          </a:blipFill>
        </p:spPr>
        <p:txBody>
          <a:bodyPr wrap="square" lIns="0" tIns="0" rIns="0" bIns="0" rtlCol="0"/>
          <a:lstStyle/>
          <a:p>
            <a:endParaRPr>
              <a:solidFill>
                <a:srgbClr val="4D182E"/>
              </a:solidFill>
            </a:endParaRPr>
          </a:p>
        </p:txBody>
      </p:sp>
      <p:sp>
        <p:nvSpPr>
          <p:cNvPr id="42" name="object 39"/>
          <p:cNvSpPr/>
          <p:nvPr userDrawn="1"/>
        </p:nvSpPr>
        <p:spPr>
          <a:xfrm>
            <a:off x="2788204" y="10711961"/>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3" name="object 40"/>
          <p:cNvSpPr/>
          <p:nvPr userDrawn="1"/>
        </p:nvSpPr>
        <p:spPr>
          <a:xfrm>
            <a:off x="2788204" y="1024518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4" name="object 41"/>
          <p:cNvSpPr/>
          <p:nvPr userDrawn="1"/>
        </p:nvSpPr>
        <p:spPr>
          <a:xfrm>
            <a:off x="2788204" y="977840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5" name="object 42"/>
          <p:cNvSpPr/>
          <p:nvPr userDrawn="1"/>
        </p:nvSpPr>
        <p:spPr>
          <a:xfrm>
            <a:off x="2788204" y="9311626"/>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6" name="object 43"/>
          <p:cNvSpPr/>
          <p:nvPr userDrawn="1"/>
        </p:nvSpPr>
        <p:spPr>
          <a:xfrm>
            <a:off x="2788204" y="884484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7" name="object 44"/>
          <p:cNvSpPr/>
          <p:nvPr userDrawn="1"/>
        </p:nvSpPr>
        <p:spPr>
          <a:xfrm>
            <a:off x="2788204" y="8378070"/>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8" name="object 45"/>
          <p:cNvSpPr/>
          <p:nvPr userDrawn="1"/>
        </p:nvSpPr>
        <p:spPr>
          <a:xfrm>
            <a:off x="2788204" y="791129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49" name="object 46"/>
          <p:cNvSpPr/>
          <p:nvPr userDrawn="1"/>
        </p:nvSpPr>
        <p:spPr>
          <a:xfrm>
            <a:off x="2788204" y="744451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0" name="object 47"/>
          <p:cNvSpPr/>
          <p:nvPr userDrawn="1"/>
        </p:nvSpPr>
        <p:spPr>
          <a:xfrm>
            <a:off x="2788204" y="697773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1" name="object 48"/>
          <p:cNvSpPr/>
          <p:nvPr userDrawn="1"/>
        </p:nvSpPr>
        <p:spPr>
          <a:xfrm>
            <a:off x="2788204" y="6510957"/>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2" name="object 49"/>
          <p:cNvSpPr/>
          <p:nvPr userDrawn="1"/>
        </p:nvSpPr>
        <p:spPr>
          <a:xfrm>
            <a:off x="2788204" y="604417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3" name="object 50"/>
          <p:cNvSpPr/>
          <p:nvPr userDrawn="1"/>
        </p:nvSpPr>
        <p:spPr>
          <a:xfrm>
            <a:off x="2788204" y="5577399"/>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4" name="object 51"/>
          <p:cNvSpPr/>
          <p:nvPr userDrawn="1"/>
        </p:nvSpPr>
        <p:spPr>
          <a:xfrm>
            <a:off x="2788204" y="511062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5" name="object 52"/>
          <p:cNvSpPr/>
          <p:nvPr userDrawn="1"/>
        </p:nvSpPr>
        <p:spPr>
          <a:xfrm>
            <a:off x="2788204" y="464384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6" name="object 53"/>
          <p:cNvSpPr/>
          <p:nvPr userDrawn="1"/>
        </p:nvSpPr>
        <p:spPr>
          <a:xfrm>
            <a:off x="2788204" y="417706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7" name="object 54"/>
          <p:cNvSpPr/>
          <p:nvPr userDrawn="1"/>
        </p:nvSpPr>
        <p:spPr>
          <a:xfrm>
            <a:off x="2788204" y="3710288"/>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8" name="object 55"/>
          <p:cNvSpPr/>
          <p:nvPr userDrawn="1"/>
        </p:nvSpPr>
        <p:spPr>
          <a:xfrm>
            <a:off x="2788204" y="3243510"/>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59" name="object 56"/>
          <p:cNvSpPr/>
          <p:nvPr userDrawn="1"/>
        </p:nvSpPr>
        <p:spPr>
          <a:xfrm>
            <a:off x="2788204" y="277673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0" name="object 57"/>
          <p:cNvSpPr/>
          <p:nvPr userDrawn="1"/>
        </p:nvSpPr>
        <p:spPr>
          <a:xfrm>
            <a:off x="2788204" y="2309952"/>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1" name="object 58"/>
          <p:cNvSpPr/>
          <p:nvPr userDrawn="1"/>
        </p:nvSpPr>
        <p:spPr>
          <a:xfrm>
            <a:off x="2788204" y="1843174"/>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2" name="object 59"/>
          <p:cNvSpPr/>
          <p:nvPr userDrawn="1"/>
        </p:nvSpPr>
        <p:spPr>
          <a:xfrm>
            <a:off x="2788204" y="1376395"/>
            <a:ext cx="153628" cy="153628"/>
          </a:xfrm>
          <a:prstGeom prst="rect">
            <a:avLst/>
          </a:prstGeom>
          <a:blipFill>
            <a:blip r:embed="rId7" cstate="print"/>
            <a:stretch>
              <a:fillRect/>
            </a:stretch>
          </a:blipFill>
        </p:spPr>
        <p:txBody>
          <a:bodyPr wrap="square" lIns="0" tIns="0" rIns="0" bIns="0" rtlCol="0"/>
          <a:lstStyle/>
          <a:p>
            <a:endParaRPr>
              <a:solidFill>
                <a:srgbClr val="4D182E"/>
              </a:solidFill>
            </a:endParaRPr>
          </a:p>
        </p:txBody>
      </p:sp>
      <p:sp>
        <p:nvSpPr>
          <p:cNvPr id="63" name="object 60"/>
          <p:cNvSpPr/>
          <p:nvPr userDrawn="1"/>
        </p:nvSpPr>
        <p:spPr>
          <a:xfrm>
            <a:off x="2788204" y="909618"/>
            <a:ext cx="153628" cy="153628"/>
          </a:xfrm>
          <a:prstGeom prst="rect">
            <a:avLst/>
          </a:prstGeom>
          <a:blipFill>
            <a:blip r:embed="rId8" cstate="print"/>
            <a:stretch>
              <a:fillRect/>
            </a:stretch>
          </a:blipFill>
        </p:spPr>
        <p:txBody>
          <a:bodyPr wrap="square" lIns="0" tIns="0" rIns="0" bIns="0" rtlCol="0"/>
          <a:lstStyle/>
          <a:p>
            <a:endParaRPr>
              <a:solidFill>
                <a:srgbClr val="4D182E"/>
              </a:solidFill>
            </a:endParaRPr>
          </a:p>
        </p:txBody>
      </p:sp>
      <p:sp>
        <p:nvSpPr>
          <p:cNvPr id="64" name="object 61"/>
          <p:cNvSpPr/>
          <p:nvPr userDrawn="1"/>
        </p:nvSpPr>
        <p:spPr>
          <a:xfrm>
            <a:off x="2788204" y="442838"/>
            <a:ext cx="153628" cy="153628"/>
          </a:xfrm>
          <a:prstGeom prst="rect">
            <a:avLst/>
          </a:prstGeom>
          <a:blipFill>
            <a:blip r:embed="rId8" cstate="print"/>
            <a:stretch>
              <a:fillRect/>
            </a:stretch>
          </a:blipFill>
        </p:spPr>
        <p:txBody>
          <a:bodyPr wrap="square" lIns="0" tIns="0" rIns="0" bIns="0" rtlCol="0"/>
          <a:lstStyle/>
          <a:p>
            <a:endParaRPr>
              <a:solidFill>
                <a:srgbClr val="4D182E"/>
              </a:solidFill>
            </a:endParaRPr>
          </a:p>
        </p:txBody>
      </p:sp>
      <p:sp>
        <p:nvSpPr>
          <p:cNvPr id="65" name="object 62"/>
          <p:cNvSpPr/>
          <p:nvPr userDrawn="1"/>
        </p:nvSpPr>
        <p:spPr>
          <a:xfrm>
            <a:off x="2788204" y="0"/>
            <a:ext cx="153628" cy="129690"/>
          </a:xfrm>
          <a:prstGeom prst="rect">
            <a:avLst/>
          </a:prstGeom>
          <a:blipFill>
            <a:blip r:embed="rId9" cstate="print"/>
            <a:stretch>
              <a:fillRect/>
            </a:stretch>
          </a:blipFill>
        </p:spPr>
        <p:txBody>
          <a:bodyPr wrap="square" lIns="0" tIns="0" rIns="0" bIns="0" rtlCol="0"/>
          <a:lstStyle/>
          <a:p>
            <a:endParaRPr>
              <a:solidFill>
                <a:srgbClr val="4D182E"/>
              </a:solidFill>
            </a:endParaRPr>
          </a:p>
        </p:txBody>
      </p:sp>
      <p:sp>
        <p:nvSpPr>
          <p:cNvPr id="66" name="object 63"/>
          <p:cNvSpPr/>
          <p:nvPr userDrawn="1"/>
        </p:nvSpPr>
        <p:spPr>
          <a:xfrm>
            <a:off x="4821634" y="11128574"/>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67" name="object 64"/>
          <p:cNvSpPr/>
          <p:nvPr userDrawn="1"/>
        </p:nvSpPr>
        <p:spPr>
          <a:xfrm>
            <a:off x="4821634" y="1086580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68" name="object 65"/>
          <p:cNvSpPr/>
          <p:nvPr userDrawn="1"/>
        </p:nvSpPr>
        <p:spPr>
          <a:xfrm>
            <a:off x="4821634" y="1060304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69" name="object 66"/>
          <p:cNvSpPr/>
          <p:nvPr userDrawn="1"/>
        </p:nvSpPr>
        <p:spPr>
          <a:xfrm>
            <a:off x="4821634" y="1034027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0" name="object 67"/>
          <p:cNvSpPr/>
          <p:nvPr userDrawn="1"/>
        </p:nvSpPr>
        <p:spPr>
          <a:xfrm>
            <a:off x="4821634" y="1007751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1" name="object 68"/>
          <p:cNvSpPr/>
          <p:nvPr userDrawn="1"/>
        </p:nvSpPr>
        <p:spPr>
          <a:xfrm>
            <a:off x="4821634" y="981474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2" name="object 69"/>
          <p:cNvSpPr/>
          <p:nvPr userDrawn="1"/>
        </p:nvSpPr>
        <p:spPr>
          <a:xfrm>
            <a:off x="4821634" y="955198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3" name="object 70"/>
          <p:cNvSpPr/>
          <p:nvPr userDrawn="1"/>
        </p:nvSpPr>
        <p:spPr>
          <a:xfrm>
            <a:off x="4821634" y="928922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4" name="object 71"/>
          <p:cNvSpPr/>
          <p:nvPr userDrawn="1"/>
        </p:nvSpPr>
        <p:spPr>
          <a:xfrm>
            <a:off x="4821634" y="902645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5" name="object 72"/>
          <p:cNvSpPr/>
          <p:nvPr userDrawn="1"/>
        </p:nvSpPr>
        <p:spPr>
          <a:xfrm>
            <a:off x="4821634" y="8763690"/>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76" name="object 73"/>
          <p:cNvSpPr/>
          <p:nvPr userDrawn="1"/>
        </p:nvSpPr>
        <p:spPr>
          <a:xfrm>
            <a:off x="4821634" y="850092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7" name="object 74"/>
          <p:cNvSpPr/>
          <p:nvPr userDrawn="1"/>
        </p:nvSpPr>
        <p:spPr>
          <a:xfrm>
            <a:off x="4821634" y="8238161"/>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8" name="object 75"/>
          <p:cNvSpPr/>
          <p:nvPr userDrawn="1"/>
        </p:nvSpPr>
        <p:spPr>
          <a:xfrm>
            <a:off x="4821634" y="797539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79" name="object 76"/>
          <p:cNvSpPr/>
          <p:nvPr userDrawn="1"/>
        </p:nvSpPr>
        <p:spPr>
          <a:xfrm>
            <a:off x="4821634" y="771263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0" name="object 77"/>
          <p:cNvSpPr/>
          <p:nvPr userDrawn="1"/>
        </p:nvSpPr>
        <p:spPr>
          <a:xfrm>
            <a:off x="4821634" y="7449867"/>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1" name="object 78"/>
          <p:cNvSpPr/>
          <p:nvPr userDrawn="1"/>
        </p:nvSpPr>
        <p:spPr>
          <a:xfrm>
            <a:off x="4821634" y="718710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2" name="object 79"/>
          <p:cNvSpPr/>
          <p:nvPr userDrawn="1"/>
        </p:nvSpPr>
        <p:spPr>
          <a:xfrm>
            <a:off x="4821634" y="6924337"/>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3" name="object 80"/>
          <p:cNvSpPr/>
          <p:nvPr userDrawn="1"/>
        </p:nvSpPr>
        <p:spPr>
          <a:xfrm>
            <a:off x="4821634" y="6661573"/>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4" name="object 81"/>
          <p:cNvSpPr/>
          <p:nvPr userDrawn="1"/>
        </p:nvSpPr>
        <p:spPr>
          <a:xfrm>
            <a:off x="4821634" y="6398808"/>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5" name="object 82"/>
          <p:cNvSpPr/>
          <p:nvPr userDrawn="1"/>
        </p:nvSpPr>
        <p:spPr>
          <a:xfrm>
            <a:off x="4821634" y="6136044"/>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6" name="object 83"/>
          <p:cNvSpPr/>
          <p:nvPr userDrawn="1"/>
        </p:nvSpPr>
        <p:spPr>
          <a:xfrm>
            <a:off x="4821634" y="5873278"/>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7" name="object 84"/>
          <p:cNvSpPr/>
          <p:nvPr userDrawn="1"/>
        </p:nvSpPr>
        <p:spPr>
          <a:xfrm>
            <a:off x="4821634" y="5610512"/>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88" name="object 85"/>
          <p:cNvSpPr/>
          <p:nvPr userDrawn="1"/>
        </p:nvSpPr>
        <p:spPr>
          <a:xfrm>
            <a:off x="4821634" y="5347747"/>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89" name="object 86"/>
          <p:cNvSpPr/>
          <p:nvPr userDrawn="1"/>
        </p:nvSpPr>
        <p:spPr>
          <a:xfrm>
            <a:off x="4821634" y="5084982"/>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0" name="object 87"/>
          <p:cNvSpPr/>
          <p:nvPr userDrawn="1"/>
        </p:nvSpPr>
        <p:spPr>
          <a:xfrm>
            <a:off x="4821634" y="4822217"/>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1" name="object 88"/>
          <p:cNvSpPr/>
          <p:nvPr userDrawn="1"/>
        </p:nvSpPr>
        <p:spPr>
          <a:xfrm>
            <a:off x="4821634" y="4559450"/>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2" name="object 89"/>
          <p:cNvSpPr/>
          <p:nvPr userDrawn="1"/>
        </p:nvSpPr>
        <p:spPr>
          <a:xfrm>
            <a:off x="4821634" y="4296686"/>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3" name="object 90"/>
          <p:cNvSpPr/>
          <p:nvPr userDrawn="1"/>
        </p:nvSpPr>
        <p:spPr>
          <a:xfrm>
            <a:off x="4821634" y="4033921"/>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4" name="object 91"/>
          <p:cNvSpPr/>
          <p:nvPr userDrawn="1"/>
        </p:nvSpPr>
        <p:spPr>
          <a:xfrm>
            <a:off x="4821634" y="377115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5" name="object 92"/>
          <p:cNvSpPr/>
          <p:nvPr userDrawn="1"/>
        </p:nvSpPr>
        <p:spPr>
          <a:xfrm>
            <a:off x="4821634" y="350838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96" name="object 93"/>
          <p:cNvSpPr/>
          <p:nvPr userDrawn="1"/>
        </p:nvSpPr>
        <p:spPr>
          <a:xfrm>
            <a:off x="4821634" y="324562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7" name="object 94"/>
          <p:cNvSpPr/>
          <p:nvPr userDrawn="1"/>
        </p:nvSpPr>
        <p:spPr>
          <a:xfrm>
            <a:off x="4821634" y="298285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8" name="object 95"/>
          <p:cNvSpPr/>
          <p:nvPr userDrawn="1"/>
        </p:nvSpPr>
        <p:spPr>
          <a:xfrm>
            <a:off x="4821634" y="2720095"/>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99" name="object 96"/>
          <p:cNvSpPr/>
          <p:nvPr userDrawn="1"/>
        </p:nvSpPr>
        <p:spPr>
          <a:xfrm>
            <a:off x="4821634" y="2457329"/>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0" name="object 97"/>
          <p:cNvSpPr/>
          <p:nvPr userDrawn="1"/>
        </p:nvSpPr>
        <p:spPr>
          <a:xfrm>
            <a:off x="4821634" y="2194564"/>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1" name="object 98"/>
          <p:cNvSpPr/>
          <p:nvPr userDrawn="1"/>
        </p:nvSpPr>
        <p:spPr>
          <a:xfrm>
            <a:off x="4821634" y="1931798"/>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2" name="object 99"/>
          <p:cNvSpPr/>
          <p:nvPr userDrawn="1"/>
        </p:nvSpPr>
        <p:spPr>
          <a:xfrm>
            <a:off x="4821634" y="166903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3" name="object 100"/>
          <p:cNvSpPr/>
          <p:nvPr userDrawn="1"/>
        </p:nvSpPr>
        <p:spPr>
          <a:xfrm>
            <a:off x="4821634" y="1406269"/>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4" name="object 101"/>
          <p:cNvSpPr/>
          <p:nvPr userDrawn="1"/>
        </p:nvSpPr>
        <p:spPr>
          <a:xfrm>
            <a:off x="4821634" y="1143503"/>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5" name="object 102"/>
          <p:cNvSpPr/>
          <p:nvPr userDrawn="1"/>
        </p:nvSpPr>
        <p:spPr>
          <a:xfrm>
            <a:off x="4821634" y="880736"/>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6" name="object 103"/>
          <p:cNvSpPr/>
          <p:nvPr userDrawn="1"/>
        </p:nvSpPr>
        <p:spPr>
          <a:xfrm>
            <a:off x="4821634" y="617971"/>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7" name="object 104"/>
          <p:cNvSpPr/>
          <p:nvPr userDrawn="1"/>
        </p:nvSpPr>
        <p:spPr>
          <a:xfrm>
            <a:off x="4821634" y="355205"/>
            <a:ext cx="87787" cy="87787"/>
          </a:xfrm>
          <a:prstGeom prst="rect">
            <a:avLst/>
          </a:prstGeom>
          <a:blipFill>
            <a:blip r:embed="rId10" cstate="print"/>
            <a:stretch>
              <a:fillRect/>
            </a:stretch>
          </a:blipFill>
        </p:spPr>
        <p:txBody>
          <a:bodyPr wrap="square" lIns="0" tIns="0" rIns="0" bIns="0" rtlCol="0"/>
          <a:lstStyle/>
          <a:p>
            <a:endParaRPr>
              <a:solidFill>
                <a:schemeClr val="accent2"/>
              </a:solidFill>
            </a:endParaRPr>
          </a:p>
        </p:txBody>
      </p:sp>
      <p:sp>
        <p:nvSpPr>
          <p:cNvPr id="108" name="object 105"/>
          <p:cNvSpPr/>
          <p:nvPr userDrawn="1"/>
        </p:nvSpPr>
        <p:spPr>
          <a:xfrm>
            <a:off x="4821634" y="92441"/>
            <a:ext cx="87787" cy="87787"/>
          </a:xfrm>
          <a:prstGeom prst="rect">
            <a:avLst/>
          </a:prstGeom>
          <a:blipFill>
            <a:blip r:embed="rId11" cstate="print"/>
            <a:stretch>
              <a:fillRect/>
            </a:stretch>
          </a:blipFill>
        </p:spPr>
        <p:txBody>
          <a:bodyPr wrap="square" lIns="0" tIns="0" rIns="0" bIns="0" rtlCol="0"/>
          <a:lstStyle/>
          <a:p>
            <a:endParaRPr>
              <a:solidFill>
                <a:schemeClr val="accent2"/>
              </a:solidFill>
            </a:endParaRPr>
          </a:p>
        </p:txBody>
      </p:sp>
      <p:sp>
        <p:nvSpPr>
          <p:cNvPr id="109" name="object 106"/>
          <p:cNvSpPr/>
          <p:nvPr userDrawn="1"/>
        </p:nvSpPr>
        <p:spPr>
          <a:xfrm>
            <a:off x="2089264" y="10816404"/>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0" name="object 107"/>
          <p:cNvSpPr/>
          <p:nvPr userDrawn="1"/>
        </p:nvSpPr>
        <p:spPr>
          <a:xfrm>
            <a:off x="2089264" y="10291410"/>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1" name="object 108"/>
          <p:cNvSpPr/>
          <p:nvPr userDrawn="1"/>
        </p:nvSpPr>
        <p:spPr>
          <a:xfrm>
            <a:off x="2089264" y="9766414"/>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2" name="object 109"/>
          <p:cNvSpPr/>
          <p:nvPr userDrawn="1"/>
        </p:nvSpPr>
        <p:spPr>
          <a:xfrm>
            <a:off x="2089264" y="9241418"/>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3" name="object 110"/>
          <p:cNvSpPr/>
          <p:nvPr userDrawn="1"/>
        </p:nvSpPr>
        <p:spPr>
          <a:xfrm>
            <a:off x="2089264" y="8716424"/>
            <a:ext cx="175575" cy="175575"/>
          </a:xfrm>
          <a:prstGeom prst="rect">
            <a:avLst/>
          </a:prstGeom>
          <a:blipFill>
            <a:blip r:embed="rId13" cstate="print"/>
            <a:stretch>
              <a:fillRect/>
            </a:stretch>
          </a:blipFill>
        </p:spPr>
        <p:txBody>
          <a:bodyPr wrap="square" lIns="0" tIns="0" rIns="0" bIns="0" rtlCol="0"/>
          <a:lstStyle/>
          <a:p>
            <a:endParaRPr>
              <a:solidFill>
                <a:schemeClr val="accent2"/>
              </a:solidFill>
            </a:endParaRPr>
          </a:p>
        </p:txBody>
      </p:sp>
      <p:sp>
        <p:nvSpPr>
          <p:cNvPr id="114" name="object 111"/>
          <p:cNvSpPr/>
          <p:nvPr userDrawn="1"/>
        </p:nvSpPr>
        <p:spPr>
          <a:xfrm>
            <a:off x="2089264" y="819142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5" name="object 112"/>
          <p:cNvSpPr/>
          <p:nvPr userDrawn="1"/>
        </p:nvSpPr>
        <p:spPr>
          <a:xfrm>
            <a:off x="2089264" y="7666431"/>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6" name="object 113"/>
          <p:cNvSpPr/>
          <p:nvPr userDrawn="1"/>
        </p:nvSpPr>
        <p:spPr>
          <a:xfrm>
            <a:off x="2089264" y="714143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7" name="object 114"/>
          <p:cNvSpPr/>
          <p:nvPr userDrawn="1"/>
        </p:nvSpPr>
        <p:spPr>
          <a:xfrm>
            <a:off x="2089264" y="6616440"/>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18" name="object 115"/>
          <p:cNvSpPr/>
          <p:nvPr userDrawn="1"/>
        </p:nvSpPr>
        <p:spPr>
          <a:xfrm>
            <a:off x="2089264" y="6091443"/>
            <a:ext cx="175575" cy="175575"/>
          </a:xfrm>
          <a:prstGeom prst="rect">
            <a:avLst/>
          </a:prstGeom>
          <a:blipFill>
            <a:blip r:embed="rId14" cstate="print"/>
            <a:stretch>
              <a:fillRect/>
            </a:stretch>
          </a:blipFill>
        </p:spPr>
        <p:txBody>
          <a:bodyPr wrap="square" lIns="0" tIns="0" rIns="0" bIns="0" rtlCol="0"/>
          <a:lstStyle/>
          <a:p>
            <a:endParaRPr>
              <a:solidFill>
                <a:schemeClr val="accent2"/>
              </a:solidFill>
            </a:endParaRPr>
          </a:p>
        </p:txBody>
      </p:sp>
      <p:sp>
        <p:nvSpPr>
          <p:cNvPr id="119" name="object 116"/>
          <p:cNvSpPr/>
          <p:nvPr userDrawn="1"/>
        </p:nvSpPr>
        <p:spPr>
          <a:xfrm>
            <a:off x="2089264" y="5566449"/>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0" name="object 117"/>
          <p:cNvSpPr/>
          <p:nvPr userDrawn="1"/>
        </p:nvSpPr>
        <p:spPr>
          <a:xfrm>
            <a:off x="2089264" y="504145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1" name="object 118"/>
          <p:cNvSpPr/>
          <p:nvPr userDrawn="1"/>
        </p:nvSpPr>
        <p:spPr>
          <a:xfrm>
            <a:off x="2089264" y="4516457"/>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2" name="object 119"/>
          <p:cNvSpPr/>
          <p:nvPr userDrawn="1"/>
        </p:nvSpPr>
        <p:spPr>
          <a:xfrm>
            <a:off x="2089264" y="3991460"/>
            <a:ext cx="175575" cy="175575"/>
          </a:xfrm>
          <a:prstGeom prst="rect">
            <a:avLst/>
          </a:prstGeom>
          <a:blipFill>
            <a:blip r:embed="rId14" cstate="print"/>
            <a:stretch>
              <a:fillRect/>
            </a:stretch>
          </a:blipFill>
        </p:spPr>
        <p:txBody>
          <a:bodyPr wrap="square" lIns="0" tIns="0" rIns="0" bIns="0" rtlCol="0"/>
          <a:lstStyle/>
          <a:p>
            <a:endParaRPr>
              <a:solidFill>
                <a:schemeClr val="accent2"/>
              </a:solidFill>
            </a:endParaRPr>
          </a:p>
        </p:txBody>
      </p:sp>
      <p:sp>
        <p:nvSpPr>
          <p:cNvPr id="123" name="object 120"/>
          <p:cNvSpPr/>
          <p:nvPr userDrawn="1"/>
        </p:nvSpPr>
        <p:spPr>
          <a:xfrm>
            <a:off x="2089264" y="3466465"/>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4" name="object 121"/>
          <p:cNvSpPr/>
          <p:nvPr userDrawn="1"/>
        </p:nvSpPr>
        <p:spPr>
          <a:xfrm>
            <a:off x="2089264" y="2941467"/>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5" name="object 122"/>
          <p:cNvSpPr/>
          <p:nvPr userDrawn="1"/>
        </p:nvSpPr>
        <p:spPr>
          <a:xfrm>
            <a:off x="2089264" y="241647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6" name="object 123"/>
          <p:cNvSpPr/>
          <p:nvPr userDrawn="1"/>
        </p:nvSpPr>
        <p:spPr>
          <a:xfrm>
            <a:off x="2089264" y="189147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7" name="object 124"/>
          <p:cNvSpPr/>
          <p:nvPr userDrawn="1"/>
        </p:nvSpPr>
        <p:spPr>
          <a:xfrm>
            <a:off x="2089264" y="1366479"/>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8" name="object 125"/>
          <p:cNvSpPr/>
          <p:nvPr userDrawn="1"/>
        </p:nvSpPr>
        <p:spPr>
          <a:xfrm>
            <a:off x="2089264" y="841482"/>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29" name="object 126"/>
          <p:cNvSpPr/>
          <p:nvPr userDrawn="1"/>
        </p:nvSpPr>
        <p:spPr>
          <a:xfrm>
            <a:off x="2089264" y="316486"/>
            <a:ext cx="175575" cy="175575"/>
          </a:xfrm>
          <a:prstGeom prst="rect">
            <a:avLst/>
          </a:prstGeom>
          <a:blipFill>
            <a:blip r:embed="rId12" cstate="print"/>
            <a:stretch>
              <a:fillRect/>
            </a:stretch>
          </a:blipFill>
        </p:spPr>
        <p:txBody>
          <a:bodyPr wrap="square" lIns="0" tIns="0" rIns="0" bIns="0" rtlCol="0"/>
          <a:lstStyle/>
          <a:p>
            <a:endParaRPr>
              <a:solidFill>
                <a:schemeClr val="accent2"/>
              </a:solidFill>
            </a:endParaRPr>
          </a:p>
        </p:txBody>
      </p:sp>
      <p:sp>
        <p:nvSpPr>
          <p:cNvPr id="130" name="object 127"/>
          <p:cNvSpPr/>
          <p:nvPr userDrawn="1"/>
        </p:nvSpPr>
        <p:spPr>
          <a:xfrm>
            <a:off x="3491167" y="11256433"/>
            <a:ext cx="126364" cy="52705"/>
          </a:xfrm>
          <a:custGeom>
            <a:avLst/>
            <a:gdLst/>
            <a:ahLst/>
            <a:cxnLst/>
            <a:rect l="l" t="t" r="r" b="b"/>
            <a:pathLst>
              <a:path w="126364" h="52704">
                <a:moveTo>
                  <a:pt x="63071" y="0"/>
                </a:moveTo>
                <a:lnTo>
                  <a:pt x="37442" y="5173"/>
                </a:lnTo>
                <a:lnTo>
                  <a:pt x="16514" y="19283"/>
                </a:lnTo>
                <a:lnTo>
                  <a:pt x="2404" y="40211"/>
                </a:lnTo>
                <a:lnTo>
                  <a:pt x="0" y="52123"/>
                </a:lnTo>
                <a:lnTo>
                  <a:pt x="126143" y="52123"/>
                </a:lnTo>
                <a:lnTo>
                  <a:pt x="123738" y="40211"/>
                </a:lnTo>
                <a:lnTo>
                  <a:pt x="109629" y="19283"/>
                </a:lnTo>
                <a:lnTo>
                  <a:pt x="88700" y="5173"/>
                </a:lnTo>
                <a:lnTo>
                  <a:pt x="63071" y="0"/>
                </a:lnTo>
                <a:close/>
              </a:path>
            </a:pathLst>
          </a:custGeom>
          <a:solidFill>
            <a:srgbClr val="1D4D5D"/>
          </a:solidFill>
        </p:spPr>
        <p:txBody>
          <a:bodyPr wrap="square" lIns="0" tIns="0" rIns="0" bIns="0" rtlCol="0"/>
          <a:lstStyle/>
          <a:p>
            <a:endParaRPr>
              <a:solidFill>
                <a:schemeClr val="accent2"/>
              </a:solidFill>
            </a:endParaRPr>
          </a:p>
        </p:txBody>
      </p:sp>
      <p:sp>
        <p:nvSpPr>
          <p:cNvPr id="131" name="object 128"/>
          <p:cNvSpPr/>
          <p:nvPr userDrawn="1"/>
        </p:nvSpPr>
        <p:spPr>
          <a:xfrm>
            <a:off x="3488398" y="1086554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2" name="object 129"/>
          <p:cNvSpPr/>
          <p:nvPr userDrawn="1"/>
        </p:nvSpPr>
        <p:spPr>
          <a:xfrm>
            <a:off x="3488398" y="1047464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3" name="object 130"/>
          <p:cNvSpPr/>
          <p:nvPr userDrawn="1"/>
        </p:nvSpPr>
        <p:spPr>
          <a:xfrm>
            <a:off x="3488398" y="10083753"/>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4" name="object 131"/>
          <p:cNvSpPr/>
          <p:nvPr userDrawn="1"/>
        </p:nvSpPr>
        <p:spPr>
          <a:xfrm>
            <a:off x="3488398" y="9692861"/>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5" name="object 132"/>
          <p:cNvSpPr/>
          <p:nvPr userDrawn="1"/>
        </p:nvSpPr>
        <p:spPr>
          <a:xfrm>
            <a:off x="3488398" y="9301967"/>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6" name="object 133"/>
          <p:cNvSpPr/>
          <p:nvPr userDrawn="1"/>
        </p:nvSpPr>
        <p:spPr>
          <a:xfrm>
            <a:off x="3488398" y="8911073"/>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7" name="object 134"/>
          <p:cNvSpPr/>
          <p:nvPr userDrawn="1"/>
        </p:nvSpPr>
        <p:spPr>
          <a:xfrm>
            <a:off x="3488398" y="8520179"/>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38" name="object 135"/>
          <p:cNvSpPr/>
          <p:nvPr userDrawn="1"/>
        </p:nvSpPr>
        <p:spPr>
          <a:xfrm>
            <a:off x="3488398" y="812928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39" name="object 136"/>
          <p:cNvSpPr/>
          <p:nvPr userDrawn="1"/>
        </p:nvSpPr>
        <p:spPr>
          <a:xfrm>
            <a:off x="3488398" y="773839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0" name="object 137"/>
          <p:cNvSpPr/>
          <p:nvPr userDrawn="1"/>
        </p:nvSpPr>
        <p:spPr>
          <a:xfrm>
            <a:off x="3488398" y="734750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1" name="object 138"/>
          <p:cNvSpPr/>
          <p:nvPr userDrawn="1"/>
        </p:nvSpPr>
        <p:spPr>
          <a:xfrm>
            <a:off x="3488398" y="6956607"/>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2" name="object 139"/>
          <p:cNvSpPr/>
          <p:nvPr userDrawn="1"/>
        </p:nvSpPr>
        <p:spPr>
          <a:xfrm>
            <a:off x="3488398" y="656571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3" name="object 140"/>
          <p:cNvSpPr/>
          <p:nvPr userDrawn="1"/>
        </p:nvSpPr>
        <p:spPr>
          <a:xfrm>
            <a:off x="3488398" y="6174820"/>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4" name="object 141"/>
          <p:cNvSpPr/>
          <p:nvPr userDrawn="1"/>
        </p:nvSpPr>
        <p:spPr>
          <a:xfrm>
            <a:off x="3488398" y="578392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5" name="object 142"/>
          <p:cNvSpPr/>
          <p:nvPr userDrawn="1"/>
        </p:nvSpPr>
        <p:spPr>
          <a:xfrm>
            <a:off x="3488398" y="5393032"/>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46" name="object 143"/>
          <p:cNvSpPr/>
          <p:nvPr userDrawn="1"/>
        </p:nvSpPr>
        <p:spPr>
          <a:xfrm>
            <a:off x="3488398" y="5002138"/>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7" name="object 144"/>
          <p:cNvSpPr/>
          <p:nvPr userDrawn="1"/>
        </p:nvSpPr>
        <p:spPr>
          <a:xfrm>
            <a:off x="3488398" y="4611244"/>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8" name="object 145"/>
          <p:cNvSpPr/>
          <p:nvPr userDrawn="1"/>
        </p:nvSpPr>
        <p:spPr>
          <a:xfrm>
            <a:off x="3488398" y="4220350"/>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49" name="object 146"/>
          <p:cNvSpPr/>
          <p:nvPr userDrawn="1"/>
        </p:nvSpPr>
        <p:spPr>
          <a:xfrm>
            <a:off x="3488398" y="3829457"/>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50" name="object 147"/>
          <p:cNvSpPr/>
          <p:nvPr userDrawn="1"/>
        </p:nvSpPr>
        <p:spPr>
          <a:xfrm>
            <a:off x="3488398" y="3438562"/>
            <a:ext cx="131681" cy="131681"/>
          </a:xfrm>
          <a:prstGeom prst="rect">
            <a:avLst/>
          </a:prstGeom>
          <a:blipFill>
            <a:blip r:embed="rId16" cstate="print"/>
            <a:stretch>
              <a:fillRect/>
            </a:stretch>
          </a:blipFill>
        </p:spPr>
        <p:txBody>
          <a:bodyPr wrap="square" lIns="0" tIns="0" rIns="0" bIns="0" rtlCol="0"/>
          <a:lstStyle/>
          <a:p>
            <a:endParaRPr>
              <a:solidFill>
                <a:schemeClr val="accent2"/>
              </a:solidFill>
            </a:endParaRPr>
          </a:p>
        </p:txBody>
      </p:sp>
      <p:sp>
        <p:nvSpPr>
          <p:cNvPr id="151" name="object 148"/>
          <p:cNvSpPr/>
          <p:nvPr userDrawn="1"/>
        </p:nvSpPr>
        <p:spPr>
          <a:xfrm>
            <a:off x="3488398" y="3047670"/>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2" name="object 149"/>
          <p:cNvSpPr/>
          <p:nvPr userDrawn="1"/>
        </p:nvSpPr>
        <p:spPr>
          <a:xfrm>
            <a:off x="3488398" y="2656775"/>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3" name="object 150"/>
          <p:cNvSpPr/>
          <p:nvPr userDrawn="1"/>
        </p:nvSpPr>
        <p:spPr>
          <a:xfrm>
            <a:off x="3488398" y="226588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4" name="object 151"/>
          <p:cNvSpPr/>
          <p:nvPr userDrawn="1"/>
        </p:nvSpPr>
        <p:spPr>
          <a:xfrm>
            <a:off x="3488398" y="1874986"/>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5" name="object 152"/>
          <p:cNvSpPr/>
          <p:nvPr userDrawn="1"/>
        </p:nvSpPr>
        <p:spPr>
          <a:xfrm>
            <a:off x="3488398" y="1484093"/>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6" name="object 153"/>
          <p:cNvSpPr/>
          <p:nvPr userDrawn="1"/>
        </p:nvSpPr>
        <p:spPr>
          <a:xfrm>
            <a:off x="3488398" y="1093199"/>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7" name="object 154"/>
          <p:cNvSpPr/>
          <p:nvPr userDrawn="1"/>
        </p:nvSpPr>
        <p:spPr>
          <a:xfrm>
            <a:off x="3488398" y="702305"/>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8" name="object 155"/>
          <p:cNvSpPr/>
          <p:nvPr userDrawn="1"/>
        </p:nvSpPr>
        <p:spPr>
          <a:xfrm>
            <a:off x="3488398" y="311411"/>
            <a:ext cx="131681" cy="131681"/>
          </a:xfrm>
          <a:prstGeom prst="rect">
            <a:avLst/>
          </a:prstGeom>
          <a:blipFill>
            <a:blip r:embed="rId15" cstate="print"/>
            <a:stretch>
              <a:fillRect/>
            </a:stretch>
          </a:blipFill>
        </p:spPr>
        <p:txBody>
          <a:bodyPr wrap="square" lIns="0" tIns="0" rIns="0" bIns="0" rtlCol="0"/>
          <a:lstStyle/>
          <a:p>
            <a:endParaRPr>
              <a:solidFill>
                <a:schemeClr val="accent2"/>
              </a:solidFill>
            </a:endParaRPr>
          </a:p>
        </p:txBody>
      </p:sp>
      <p:sp>
        <p:nvSpPr>
          <p:cNvPr id="159" name="object 156"/>
          <p:cNvSpPr/>
          <p:nvPr userDrawn="1"/>
        </p:nvSpPr>
        <p:spPr>
          <a:xfrm>
            <a:off x="3491152" y="0"/>
            <a:ext cx="126364" cy="52705"/>
          </a:xfrm>
          <a:custGeom>
            <a:avLst/>
            <a:gdLst/>
            <a:ahLst/>
            <a:cxnLst/>
            <a:rect l="l" t="t" r="r" b="b"/>
            <a:pathLst>
              <a:path w="126364" h="52705">
                <a:moveTo>
                  <a:pt x="126174" y="0"/>
                </a:moveTo>
                <a:lnTo>
                  <a:pt x="0" y="0"/>
                </a:lnTo>
                <a:lnTo>
                  <a:pt x="2420" y="11988"/>
                </a:lnTo>
                <a:lnTo>
                  <a:pt x="16529" y="32916"/>
                </a:lnTo>
                <a:lnTo>
                  <a:pt x="37457" y="47026"/>
                </a:lnTo>
                <a:lnTo>
                  <a:pt x="63087" y="52199"/>
                </a:lnTo>
                <a:lnTo>
                  <a:pt x="88716" y="47026"/>
                </a:lnTo>
                <a:lnTo>
                  <a:pt x="109644" y="32916"/>
                </a:lnTo>
                <a:lnTo>
                  <a:pt x="123754" y="11988"/>
                </a:lnTo>
                <a:lnTo>
                  <a:pt x="126174" y="0"/>
                </a:lnTo>
                <a:close/>
              </a:path>
            </a:pathLst>
          </a:custGeom>
          <a:solidFill>
            <a:srgbClr val="1D4D5D"/>
          </a:solidFill>
        </p:spPr>
        <p:txBody>
          <a:bodyPr wrap="square" lIns="0" tIns="0" rIns="0" bIns="0" rtlCol="0"/>
          <a:lstStyle/>
          <a:p>
            <a:endParaRPr>
              <a:solidFill>
                <a:schemeClr val="accent2"/>
              </a:solidFill>
            </a:endParaRPr>
          </a:p>
        </p:txBody>
      </p:sp>
      <p:sp>
        <p:nvSpPr>
          <p:cNvPr id="160" name="object 157"/>
          <p:cNvSpPr/>
          <p:nvPr userDrawn="1"/>
        </p:nvSpPr>
        <p:spPr>
          <a:xfrm>
            <a:off x="1391567" y="10954100"/>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1" name="object 158"/>
          <p:cNvSpPr/>
          <p:nvPr userDrawn="1"/>
        </p:nvSpPr>
        <p:spPr>
          <a:xfrm>
            <a:off x="1391567" y="10354252"/>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2" name="object 159"/>
          <p:cNvSpPr/>
          <p:nvPr userDrawn="1"/>
        </p:nvSpPr>
        <p:spPr>
          <a:xfrm>
            <a:off x="1391567" y="9754405"/>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3" name="object 160"/>
          <p:cNvSpPr/>
          <p:nvPr userDrawn="1"/>
        </p:nvSpPr>
        <p:spPr>
          <a:xfrm>
            <a:off x="1391567" y="9154559"/>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4" name="object 161"/>
          <p:cNvSpPr/>
          <p:nvPr userDrawn="1"/>
        </p:nvSpPr>
        <p:spPr>
          <a:xfrm>
            <a:off x="1391567" y="8554712"/>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5" name="object 162"/>
          <p:cNvSpPr/>
          <p:nvPr userDrawn="1"/>
        </p:nvSpPr>
        <p:spPr>
          <a:xfrm>
            <a:off x="1391567" y="7954865"/>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6" name="object 163"/>
          <p:cNvSpPr/>
          <p:nvPr userDrawn="1"/>
        </p:nvSpPr>
        <p:spPr>
          <a:xfrm>
            <a:off x="1391567" y="7355017"/>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7" name="object 164"/>
          <p:cNvSpPr/>
          <p:nvPr userDrawn="1"/>
        </p:nvSpPr>
        <p:spPr>
          <a:xfrm>
            <a:off x="1391567" y="6755173"/>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8" name="object 165"/>
          <p:cNvSpPr/>
          <p:nvPr userDrawn="1"/>
        </p:nvSpPr>
        <p:spPr>
          <a:xfrm>
            <a:off x="1391567" y="6155324"/>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69" name="object 166"/>
          <p:cNvSpPr/>
          <p:nvPr userDrawn="1"/>
        </p:nvSpPr>
        <p:spPr>
          <a:xfrm>
            <a:off x="1391567" y="5555477"/>
            <a:ext cx="197522" cy="197522"/>
          </a:xfrm>
          <a:prstGeom prst="rect">
            <a:avLst/>
          </a:prstGeom>
          <a:blipFill>
            <a:blip r:embed="rId17" cstate="print"/>
            <a:stretch>
              <a:fillRect/>
            </a:stretch>
          </a:blipFill>
        </p:spPr>
        <p:txBody>
          <a:bodyPr wrap="square" lIns="0" tIns="0" rIns="0" bIns="0" rtlCol="0"/>
          <a:lstStyle/>
          <a:p>
            <a:endParaRPr>
              <a:solidFill>
                <a:srgbClr val="4D182E"/>
              </a:solidFill>
            </a:endParaRPr>
          </a:p>
        </p:txBody>
      </p:sp>
      <p:sp>
        <p:nvSpPr>
          <p:cNvPr id="170" name="object 167"/>
          <p:cNvSpPr/>
          <p:nvPr userDrawn="1"/>
        </p:nvSpPr>
        <p:spPr>
          <a:xfrm>
            <a:off x="1391567" y="4955632"/>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1" name="object 168"/>
          <p:cNvSpPr/>
          <p:nvPr userDrawn="1"/>
        </p:nvSpPr>
        <p:spPr>
          <a:xfrm>
            <a:off x="1391567" y="4355788"/>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2" name="object 169"/>
          <p:cNvSpPr/>
          <p:nvPr userDrawn="1"/>
        </p:nvSpPr>
        <p:spPr>
          <a:xfrm>
            <a:off x="1391567" y="3755941"/>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3" name="object 170"/>
          <p:cNvSpPr/>
          <p:nvPr userDrawn="1"/>
        </p:nvSpPr>
        <p:spPr>
          <a:xfrm>
            <a:off x="1391567" y="3156093"/>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4" name="object 171"/>
          <p:cNvSpPr/>
          <p:nvPr userDrawn="1"/>
        </p:nvSpPr>
        <p:spPr>
          <a:xfrm>
            <a:off x="1391567" y="2556246"/>
            <a:ext cx="197522" cy="197522"/>
          </a:xfrm>
          <a:prstGeom prst="rect">
            <a:avLst/>
          </a:prstGeom>
          <a:blipFill>
            <a:blip r:embed="rId19" cstate="print"/>
            <a:stretch>
              <a:fillRect/>
            </a:stretch>
          </a:blipFill>
        </p:spPr>
        <p:txBody>
          <a:bodyPr wrap="square" lIns="0" tIns="0" rIns="0" bIns="0" rtlCol="0"/>
          <a:lstStyle/>
          <a:p>
            <a:endParaRPr>
              <a:solidFill>
                <a:srgbClr val="4D182E"/>
              </a:solidFill>
            </a:endParaRPr>
          </a:p>
        </p:txBody>
      </p:sp>
      <p:sp>
        <p:nvSpPr>
          <p:cNvPr id="175" name="object 172"/>
          <p:cNvSpPr/>
          <p:nvPr userDrawn="1"/>
        </p:nvSpPr>
        <p:spPr>
          <a:xfrm>
            <a:off x="1391567" y="1956400"/>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6" name="object 173"/>
          <p:cNvSpPr/>
          <p:nvPr userDrawn="1"/>
        </p:nvSpPr>
        <p:spPr>
          <a:xfrm>
            <a:off x="1391567" y="1356553"/>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7" name="object 174"/>
          <p:cNvSpPr/>
          <p:nvPr userDrawn="1"/>
        </p:nvSpPr>
        <p:spPr>
          <a:xfrm>
            <a:off x="1391567" y="756706"/>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8" name="object 175"/>
          <p:cNvSpPr/>
          <p:nvPr userDrawn="1"/>
        </p:nvSpPr>
        <p:spPr>
          <a:xfrm>
            <a:off x="1391567" y="156860"/>
            <a:ext cx="197522" cy="197522"/>
          </a:xfrm>
          <a:prstGeom prst="rect">
            <a:avLst/>
          </a:prstGeom>
          <a:blipFill>
            <a:blip r:embed="rId18" cstate="print"/>
            <a:stretch>
              <a:fillRect/>
            </a:stretch>
          </a:blipFill>
        </p:spPr>
        <p:txBody>
          <a:bodyPr wrap="square" lIns="0" tIns="0" rIns="0" bIns="0" rtlCol="0"/>
          <a:lstStyle/>
          <a:p>
            <a:endParaRPr>
              <a:solidFill>
                <a:srgbClr val="4D182E"/>
              </a:solidFill>
            </a:endParaRPr>
          </a:p>
        </p:txBody>
      </p:sp>
      <p:sp>
        <p:nvSpPr>
          <p:cNvPr id="179" name="object 176"/>
          <p:cNvSpPr/>
          <p:nvPr userDrawn="1"/>
        </p:nvSpPr>
        <p:spPr>
          <a:xfrm>
            <a:off x="695146" y="10711085"/>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0" name="object 177"/>
          <p:cNvSpPr/>
          <p:nvPr userDrawn="1"/>
        </p:nvSpPr>
        <p:spPr>
          <a:xfrm>
            <a:off x="695146" y="10065260"/>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1" name="object 178"/>
          <p:cNvSpPr/>
          <p:nvPr userDrawn="1"/>
        </p:nvSpPr>
        <p:spPr>
          <a:xfrm>
            <a:off x="695146" y="9419436"/>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2" name="object 179"/>
          <p:cNvSpPr/>
          <p:nvPr userDrawn="1"/>
        </p:nvSpPr>
        <p:spPr>
          <a:xfrm>
            <a:off x="695146" y="877360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3" name="object 180"/>
          <p:cNvSpPr/>
          <p:nvPr userDrawn="1"/>
        </p:nvSpPr>
        <p:spPr>
          <a:xfrm>
            <a:off x="695146" y="8127783"/>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4" name="object 181"/>
          <p:cNvSpPr/>
          <p:nvPr userDrawn="1"/>
        </p:nvSpPr>
        <p:spPr>
          <a:xfrm>
            <a:off x="695146" y="7481960"/>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5" name="object 182"/>
          <p:cNvSpPr/>
          <p:nvPr userDrawn="1"/>
        </p:nvSpPr>
        <p:spPr>
          <a:xfrm>
            <a:off x="695146" y="6836135"/>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6" name="object 183"/>
          <p:cNvSpPr/>
          <p:nvPr userDrawn="1"/>
        </p:nvSpPr>
        <p:spPr>
          <a:xfrm>
            <a:off x="695146" y="6190308"/>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7" name="object 184"/>
          <p:cNvSpPr/>
          <p:nvPr userDrawn="1"/>
        </p:nvSpPr>
        <p:spPr>
          <a:xfrm>
            <a:off x="695146" y="5544484"/>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8" name="object 185"/>
          <p:cNvSpPr/>
          <p:nvPr userDrawn="1"/>
        </p:nvSpPr>
        <p:spPr>
          <a:xfrm>
            <a:off x="695146" y="489865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89" name="object 186"/>
          <p:cNvSpPr/>
          <p:nvPr userDrawn="1"/>
        </p:nvSpPr>
        <p:spPr>
          <a:xfrm>
            <a:off x="695146" y="4252832"/>
            <a:ext cx="219469" cy="219469"/>
          </a:xfrm>
          <a:prstGeom prst="rect">
            <a:avLst/>
          </a:prstGeom>
          <a:blipFill>
            <a:blip r:embed="rId21" cstate="print"/>
            <a:stretch>
              <a:fillRect/>
            </a:stretch>
          </a:blipFill>
        </p:spPr>
        <p:txBody>
          <a:bodyPr wrap="square" lIns="0" tIns="0" rIns="0" bIns="0" rtlCol="0"/>
          <a:lstStyle/>
          <a:p>
            <a:endParaRPr>
              <a:solidFill>
                <a:schemeClr val="accent2"/>
              </a:solidFill>
            </a:endParaRPr>
          </a:p>
        </p:txBody>
      </p:sp>
      <p:sp>
        <p:nvSpPr>
          <p:cNvPr id="190" name="object 187"/>
          <p:cNvSpPr/>
          <p:nvPr userDrawn="1"/>
        </p:nvSpPr>
        <p:spPr>
          <a:xfrm>
            <a:off x="695146" y="3607008"/>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1" name="object 188"/>
          <p:cNvSpPr/>
          <p:nvPr userDrawn="1"/>
        </p:nvSpPr>
        <p:spPr>
          <a:xfrm>
            <a:off x="695146" y="2961182"/>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2" name="object 189"/>
          <p:cNvSpPr/>
          <p:nvPr userDrawn="1"/>
        </p:nvSpPr>
        <p:spPr>
          <a:xfrm>
            <a:off x="695146" y="2315356"/>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3" name="object 190"/>
          <p:cNvSpPr/>
          <p:nvPr userDrawn="1"/>
        </p:nvSpPr>
        <p:spPr>
          <a:xfrm>
            <a:off x="695146" y="166952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4" name="object 191"/>
          <p:cNvSpPr/>
          <p:nvPr userDrawn="1"/>
        </p:nvSpPr>
        <p:spPr>
          <a:xfrm>
            <a:off x="695146" y="1023703"/>
            <a:ext cx="219469" cy="219469"/>
          </a:xfrm>
          <a:prstGeom prst="rect">
            <a:avLst/>
          </a:prstGeom>
          <a:blipFill>
            <a:blip r:embed="rId21" cstate="print"/>
            <a:stretch>
              <a:fillRect/>
            </a:stretch>
          </a:blipFill>
        </p:spPr>
        <p:txBody>
          <a:bodyPr wrap="square" lIns="0" tIns="0" rIns="0" bIns="0" rtlCol="0"/>
          <a:lstStyle/>
          <a:p>
            <a:endParaRPr>
              <a:solidFill>
                <a:schemeClr val="accent2"/>
              </a:solidFill>
            </a:endParaRPr>
          </a:p>
        </p:txBody>
      </p:sp>
      <p:sp>
        <p:nvSpPr>
          <p:cNvPr id="195" name="object 192"/>
          <p:cNvSpPr/>
          <p:nvPr userDrawn="1"/>
        </p:nvSpPr>
        <p:spPr>
          <a:xfrm>
            <a:off x="695146" y="377879"/>
            <a:ext cx="219469" cy="219469"/>
          </a:xfrm>
          <a:prstGeom prst="rect">
            <a:avLst/>
          </a:prstGeom>
          <a:blipFill>
            <a:blip r:embed="rId20" cstate="print"/>
            <a:stretch>
              <a:fillRect/>
            </a:stretch>
          </a:blipFill>
        </p:spPr>
        <p:txBody>
          <a:bodyPr wrap="square" lIns="0" tIns="0" rIns="0" bIns="0" rtlCol="0"/>
          <a:lstStyle/>
          <a:p>
            <a:endParaRPr>
              <a:solidFill>
                <a:schemeClr val="accent2"/>
              </a:solidFill>
            </a:endParaRPr>
          </a:p>
        </p:txBody>
      </p:sp>
      <p:sp>
        <p:nvSpPr>
          <p:cNvPr id="196" name="object 193"/>
          <p:cNvSpPr/>
          <p:nvPr userDrawn="1"/>
        </p:nvSpPr>
        <p:spPr>
          <a:xfrm>
            <a:off x="7" y="1100781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197" name="object 194"/>
          <p:cNvSpPr/>
          <p:nvPr userDrawn="1"/>
        </p:nvSpPr>
        <p:spPr>
          <a:xfrm>
            <a:off x="7" y="10277926"/>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198" name="object 195"/>
          <p:cNvSpPr/>
          <p:nvPr userDrawn="1"/>
        </p:nvSpPr>
        <p:spPr>
          <a:xfrm>
            <a:off x="7" y="9548034"/>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199" name="object 196"/>
          <p:cNvSpPr/>
          <p:nvPr userDrawn="1"/>
        </p:nvSpPr>
        <p:spPr>
          <a:xfrm>
            <a:off x="7" y="8818140"/>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0" name="object 197"/>
          <p:cNvSpPr/>
          <p:nvPr userDrawn="1"/>
        </p:nvSpPr>
        <p:spPr>
          <a:xfrm>
            <a:off x="7" y="808824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1" name="object 198"/>
          <p:cNvSpPr/>
          <p:nvPr userDrawn="1"/>
        </p:nvSpPr>
        <p:spPr>
          <a:xfrm>
            <a:off x="7" y="7358354"/>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2" name="object 199"/>
          <p:cNvSpPr/>
          <p:nvPr userDrawn="1"/>
        </p:nvSpPr>
        <p:spPr>
          <a:xfrm>
            <a:off x="7" y="6628462"/>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3" name="object 200"/>
          <p:cNvSpPr/>
          <p:nvPr userDrawn="1"/>
        </p:nvSpPr>
        <p:spPr>
          <a:xfrm>
            <a:off x="7" y="5898569"/>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4" name="object 201"/>
          <p:cNvSpPr/>
          <p:nvPr userDrawn="1"/>
        </p:nvSpPr>
        <p:spPr>
          <a:xfrm>
            <a:off x="7" y="5168677"/>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5" name="object 202"/>
          <p:cNvSpPr/>
          <p:nvPr userDrawn="1"/>
        </p:nvSpPr>
        <p:spPr>
          <a:xfrm>
            <a:off x="7" y="4438784"/>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6" name="object 203"/>
          <p:cNvSpPr/>
          <p:nvPr userDrawn="1"/>
        </p:nvSpPr>
        <p:spPr>
          <a:xfrm>
            <a:off x="7" y="3708891"/>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7" name="object 204"/>
          <p:cNvSpPr/>
          <p:nvPr userDrawn="1"/>
        </p:nvSpPr>
        <p:spPr>
          <a:xfrm>
            <a:off x="7" y="297899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08" name="object 205"/>
          <p:cNvSpPr/>
          <p:nvPr userDrawn="1"/>
        </p:nvSpPr>
        <p:spPr>
          <a:xfrm>
            <a:off x="7" y="2249105"/>
            <a:ext cx="241416" cy="241416"/>
          </a:xfrm>
          <a:prstGeom prst="rect">
            <a:avLst/>
          </a:prstGeom>
          <a:blipFill>
            <a:blip r:embed="rId23" cstate="print"/>
            <a:stretch>
              <a:fillRect/>
            </a:stretch>
          </a:blipFill>
        </p:spPr>
        <p:txBody>
          <a:bodyPr wrap="square" lIns="0" tIns="0" rIns="0" bIns="0" rtlCol="0"/>
          <a:lstStyle/>
          <a:p>
            <a:endParaRPr>
              <a:solidFill>
                <a:schemeClr val="accent1"/>
              </a:solidFill>
            </a:endParaRPr>
          </a:p>
        </p:txBody>
      </p:sp>
      <p:sp>
        <p:nvSpPr>
          <p:cNvPr id="209" name="object 206"/>
          <p:cNvSpPr/>
          <p:nvPr userDrawn="1"/>
        </p:nvSpPr>
        <p:spPr>
          <a:xfrm>
            <a:off x="7" y="1519213"/>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0" name="object 207"/>
          <p:cNvSpPr/>
          <p:nvPr userDrawn="1"/>
        </p:nvSpPr>
        <p:spPr>
          <a:xfrm>
            <a:off x="7" y="789321"/>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1" name="object 208"/>
          <p:cNvSpPr/>
          <p:nvPr userDrawn="1"/>
        </p:nvSpPr>
        <p:spPr>
          <a:xfrm>
            <a:off x="7" y="59428"/>
            <a:ext cx="241416" cy="241416"/>
          </a:xfrm>
          <a:prstGeom prst="rect">
            <a:avLst/>
          </a:prstGeom>
          <a:blipFill>
            <a:blip r:embed="rId22" cstate="print"/>
            <a:stretch>
              <a:fillRect/>
            </a:stretch>
          </a:blipFill>
        </p:spPr>
        <p:txBody>
          <a:bodyPr wrap="square" lIns="0" tIns="0" rIns="0" bIns="0" rtlCol="0"/>
          <a:lstStyle/>
          <a:p>
            <a:endParaRPr>
              <a:solidFill>
                <a:schemeClr val="accent1"/>
              </a:solidFill>
            </a:endParaRPr>
          </a:p>
        </p:txBody>
      </p:sp>
      <p:sp>
        <p:nvSpPr>
          <p:cNvPr id="213" name="Text Placeholder 2"/>
          <p:cNvSpPr>
            <a:spLocks noGrp="1"/>
          </p:cNvSpPr>
          <p:nvPr>
            <p:ph type="body"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861913450"/>
      </p:ext>
    </p:extLst>
  </p:cSld>
  <p:clrMap bg1="lt1" tx1="dk1" bg2="lt2" tx2="dk2" accent1="accent1" accent2="accent2" accent3="accent3" accent4="accent4" accent5="accent5" accent6="accent6" hlink="hlink" folHlink="folHlink"/>
  <p:sldLayoutIdLst>
    <p:sldLayoutId id="2147483700" r:id="rId1"/>
    <p:sldLayoutId id="2147483701" r:id="rId2"/>
  </p:sldLayoutIdLst>
  <p:hf sldNum="0" hdr="0"/>
  <p:txStyles>
    <p:titleStyle>
      <a:lvl1pPr algn="l" defTabSz="457200" rtl="0" eaLnBrk="1" latinLnBrk="0" hangingPunct="1">
        <a:spcBef>
          <a:spcPct val="0"/>
        </a:spcBef>
        <a:buNone/>
        <a:defRPr sz="7000" b="1" kern="1200">
          <a:solidFill>
            <a:srgbClr val="1D4D5D"/>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object 2"/>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4D172D"/>
          </a:solidFill>
        </p:spPr>
        <p:txBody>
          <a:bodyPr wrap="square" lIns="0" tIns="0" rIns="0" bIns="0" rtlCol="0"/>
          <a:lstStyle/>
          <a:p>
            <a:endParaRPr>
              <a:solidFill>
                <a:schemeClr val="accent1"/>
              </a:solidFill>
            </a:endParaRPr>
          </a:p>
        </p:txBody>
      </p:sp>
      <p:sp>
        <p:nvSpPr>
          <p:cNvPr id="9"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3699860325"/>
      </p:ext>
    </p:extLst>
  </p:cSld>
  <p:clrMap bg1="lt1" tx1="dk1" bg2="lt2" tx2="dk2" accent1="accent1" accent2="accent2" accent3="accent3" accent4="accent4" accent5="accent5" accent6="accent6" hlink="hlink" folHlink="folHlink"/>
  <p:sldLayoutIdLst>
    <p:sldLayoutId id="2147483706" r:id="rId1"/>
    <p:sldLayoutId id="2147483707" r:id="rId2"/>
  </p:sldLayoutIdLst>
  <p:hf sldNum="0" hdr="0"/>
  <p:txStyles>
    <p:titleStyle>
      <a:lvl1pPr algn="r" defTabSz="457200" rtl="0" eaLnBrk="1" latinLnBrk="0" hangingPunct="1">
        <a:spcBef>
          <a:spcPct val="0"/>
        </a:spcBef>
        <a:buNone/>
        <a:defRPr sz="7000" b="1" kern="1200">
          <a:solidFill>
            <a:schemeClr val="bg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9" name="bk object 16"/>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1D4D5D"/>
          </a:solidFill>
        </p:spPr>
        <p:txBody>
          <a:bodyPr wrap="square" lIns="0" tIns="0" rIns="0" bIns="0" rtlCol="0"/>
          <a:lstStyle/>
          <a:p>
            <a:endParaRPr/>
          </a:p>
        </p:txBody>
      </p:sp>
    </p:spTree>
    <p:extLst>
      <p:ext uri="{BB962C8B-B14F-4D97-AF65-F5344CB8AC3E}">
        <p14:creationId xmlns:p14="http://schemas.microsoft.com/office/powerpoint/2010/main" val="1213085175"/>
      </p:ext>
    </p:extLst>
  </p:cSld>
  <p:clrMap bg1="lt1" tx1="dk1" bg2="lt2" tx2="dk2" accent1="accent1" accent2="accent2" accent3="accent3" accent4="accent4" accent5="accent5" accent6="accent6" hlink="hlink" folHlink="folHlink"/>
  <p:sldLayoutIdLst>
    <p:sldLayoutId id="2147483709" r:id="rId1"/>
    <p:sldLayoutId id="2147483710"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a:p>
        </p:txBody>
      </p:sp>
      <p:pic>
        <p:nvPicPr>
          <p:cNvPr id="12" name="Picture 11"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DF37449F-7C6E-074A-BA82-51C950AE6EBE}" type="datetime4">
              <a:rPr lang="en-CA" smtClean="0"/>
              <a:pPr/>
              <a:t>January 12, 2023</a:t>
            </a:fld>
            <a:endParaRPr lang="en-US"/>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11" name="Picture 10"/>
          <p:cNvPicPr>
            <a:picLocks noChangeAspect="1"/>
          </p:cNvPicPr>
          <p:nvPr userDrawn="1"/>
        </p:nvPicPr>
        <p:blipFill>
          <a:blip r:embed="rId4"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chemeClr val="accent1"/>
          </a:solidFill>
        </p:spPr>
        <p:txBody>
          <a:bodyPr wrap="square" lIns="0" tIns="0" rIns="0" bIns="0" rtlCol="0"/>
          <a:lstStyle/>
          <a:p>
            <a:endParaRPr/>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C0C20A44-C7B5-FA47-9A93-F187C65E77EA}" type="datetime4">
              <a:rPr lang="en-CA" smtClean="0"/>
              <a:pPr/>
              <a:t>January 12, 2023</a:t>
            </a:fld>
            <a:endParaRPr lang="en-US"/>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7" name="Picture 6"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6" r:id="rId2"/>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pic>
        <p:nvPicPr>
          <p:cNvPr id="13" name="Picture 12"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a:p>
        </p:txBody>
      </p:sp>
      <p:sp>
        <p:nvSpPr>
          <p:cNvPr id="15" name="object 58"/>
          <p:cNvSpPr/>
          <p:nvPr userDrawn="1"/>
        </p:nvSpPr>
        <p:spPr>
          <a:xfrm>
            <a:off x="1" y="2"/>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948110BB-B8B8-2B4B-91F7-1786415D88D2}" type="datetime4">
              <a:rPr lang="en-CA" smtClean="0"/>
              <a:pPr/>
              <a:t>January 12, 2023</a:t>
            </a:fld>
            <a:endParaRPr lang="en-US"/>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a:t>Presentation Title</a:t>
            </a:r>
          </a:p>
        </p:txBody>
      </p:sp>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90" r:id="rId2"/>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
        <p:nvSpPr>
          <p:cNvPr id="33" name="object 57"/>
          <p:cNvSpPr/>
          <p:nvPr userDrawn="1"/>
        </p:nvSpPr>
        <p:spPr>
          <a:xfrm>
            <a:off x="19596862" y="3224871"/>
            <a:ext cx="507365" cy="1017269"/>
          </a:xfrm>
          <a:custGeom>
            <a:avLst/>
            <a:gdLst/>
            <a:ahLst/>
            <a:cxnLst/>
            <a:rect l="l" t="t" r="r" b="b"/>
            <a:pathLst>
              <a:path w="507365" h="1017269">
                <a:moveTo>
                  <a:pt x="490372" y="0"/>
                </a:moveTo>
                <a:lnTo>
                  <a:pt x="444444" y="3765"/>
                </a:lnTo>
                <a:lnTo>
                  <a:pt x="399146" y="11631"/>
                </a:lnTo>
                <a:lnTo>
                  <a:pt x="354770" y="23521"/>
                </a:lnTo>
                <a:lnTo>
                  <a:pt x="311608" y="39357"/>
                </a:lnTo>
                <a:lnTo>
                  <a:pt x="269949" y="59060"/>
                </a:lnTo>
                <a:lnTo>
                  <a:pt x="230087" y="82553"/>
                </a:lnTo>
                <a:lnTo>
                  <a:pt x="192311" y="109757"/>
                </a:lnTo>
                <a:lnTo>
                  <a:pt x="156913" y="140594"/>
                </a:lnTo>
                <a:lnTo>
                  <a:pt x="124184" y="174987"/>
                </a:lnTo>
                <a:lnTo>
                  <a:pt x="94416" y="212857"/>
                </a:lnTo>
                <a:lnTo>
                  <a:pt x="67899" y="254126"/>
                </a:lnTo>
                <a:lnTo>
                  <a:pt x="45420" y="297721"/>
                </a:lnTo>
                <a:lnTo>
                  <a:pt x="27509" y="342433"/>
                </a:lnTo>
                <a:lnTo>
                  <a:pt x="14090" y="387972"/>
                </a:lnTo>
                <a:lnTo>
                  <a:pt x="5084" y="434045"/>
                </a:lnTo>
                <a:lnTo>
                  <a:pt x="413" y="480362"/>
                </a:lnTo>
                <a:lnTo>
                  <a:pt x="0" y="526630"/>
                </a:lnTo>
                <a:lnTo>
                  <a:pt x="3765" y="572560"/>
                </a:lnTo>
                <a:lnTo>
                  <a:pt x="11632" y="617859"/>
                </a:lnTo>
                <a:lnTo>
                  <a:pt x="23522" y="662236"/>
                </a:lnTo>
                <a:lnTo>
                  <a:pt x="39358" y="705400"/>
                </a:lnTo>
                <a:lnTo>
                  <a:pt x="59060" y="747060"/>
                </a:lnTo>
                <a:lnTo>
                  <a:pt x="82552" y="786923"/>
                </a:lnTo>
                <a:lnTo>
                  <a:pt x="109756" y="824700"/>
                </a:lnTo>
                <a:lnTo>
                  <a:pt x="140593" y="860099"/>
                </a:lnTo>
                <a:lnTo>
                  <a:pt x="174985" y="892827"/>
                </a:lnTo>
                <a:lnTo>
                  <a:pt x="212855" y="922595"/>
                </a:lnTo>
                <a:lnTo>
                  <a:pt x="254124" y="949110"/>
                </a:lnTo>
                <a:lnTo>
                  <a:pt x="297719" y="971593"/>
                </a:lnTo>
                <a:lnTo>
                  <a:pt x="342431" y="989505"/>
                </a:lnTo>
                <a:lnTo>
                  <a:pt x="387969" y="1002926"/>
                </a:lnTo>
                <a:lnTo>
                  <a:pt x="434042" y="1011933"/>
                </a:lnTo>
                <a:lnTo>
                  <a:pt x="480358" y="1016604"/>
                </a:lnTo>
                <a:lnTo>
                  <a:pt x="507237" y="1016844"/>
                </a:lnTo>
                <a:lnTo>
                  <a:pt x="507237" y="151"/>
                </a:lnTo>
                <a:lnTo>
                  <a:pt x="490372" y="0"/>
                </a:lnTo>
                <a:close/>
              </a:path>
            </a:pathLst>
          </a:custGeom>
          <a:solidFill>
            <a:srgbClr val="4D172D"/>
          </a:solidFill>
        </p:spPr>
        <p:txBody>
          <a:bodyPr wrap="square" lIns="0" tIns="0" rIns="0" bIns="0" rtlCol="0"/>
          <a:lstStyle/>
          <a:p>
            <a:endParaRPr>
              <a:solidFill>
                <a:schemeClr val="accent1"/>
              </a:solidFill>
            </a:endParaRPr>
          </a:p>
        </p:txBody>
      </p:sp>
      <p:sp>
        <p:nvSpPr>
          <p:cNvPr id="34" name="object 58"/>
          <p:cNvSpPr/>
          <p:nvPr userDrawn="1"/>
        </p:nvSpPr>
        <p:spPr>
          <a:xfrm>
            <a:off x="18086886" y="4617689"/>
            <a:ext cx="665480" cy="665480"/>
          </a:xfrm>
          <a:custGeom>
            <a:avLst/>
            <a:gdLst/>
            <a:ahLst/>
            <a:cxnLst/>
            <a:rect l="l" t="t" r="r" b="b"/>
            <a:pathLst>
              <a:path w="665480" h="665479">
                <a:moveTo>
                  <a:pt x="339586" y="0"/>
                </a:moveTo>
                <a:lnTo>
                  <a:pt x="292406" y="2361"/>
                </a:lnTo>
                <a:lnTo>
                  <a:pt x="246529" y="11285"/>
                </a:lnTo>
                <a:lnTo>
                  <a:pt x="202601" y="26442"/>
                </a:lnTo>
                <a:lnTo>
                  <a:pt x="161272" y="47501"/>
                </a:lnTo>
                <a:lnTo>
                  <a:pt x="123189" y="74132"/>
                </a:lnTo>
                <a:lnTo>
                  <a:pt x="89000" y="106005"/>
                </a:lnTo>
                <a:lnTo>
                  <a:pt x="59353" y="142788"/>
                </a:lnTo>
                <a:lnTo>
                  <a:pt x="34897" y="184153"/>
                </a:lnTo>
                <a:lnTo>
                  <a:pt x="16278" y="229768"/>
                </a:lnTo>
                <a:lnTo>
                  <a:pt x="4527" y="277614"/>
                </a:lnTo>
                <a:lnTo>
                  <a:pt x="0" y="325452"/>
                </a:lnTo>
                <a:lnTo>
                  <a:pt x="2364" y="372636"/>
                </a:lnTo>
                <a:lnTo>
                  <a:pt x="11291" y="418517"/>
                </a:lnTo>
                <a:lnTo>
                  <a:pt x="26449" y="462446"/>
                </a:lnTo>
                <a:lnTo>
                  <a:pt x="47509" y="503776"/>
                </a:lnTo>
                <a:lnTo>
                  <a:pt x="74140" y="541858"/>
                </a:lnTo>
                <a:lnTo>
                  <a:pt x="106012" y="576045"/>
                </a:lnTo>
                <a:lnTo>
                  <a:pt x="142794" y="605688"/>
                </a:lnTo>
                <a:lnTo>
                  <a:pt x="184157" y="630139"/>
                </a:lnTo>
                <a:lnTo>
                  <a:pt x="229769" y="648750"/>
                </a:lnTo>
                <a:lnTo>
                  <a:pt x="277615" y="660506"/>
                </a:lnTo>
                <a:lnTo>
                  <a:pt x="325454" y="665039"/>
                </a:lnTo>
                <a:lnTo>
                  <a:pt x="372639" y="662678"/>
                </a:lnTo>
                <a:lnTo>
                  <a:pt x="418521" y="653755"/>
                </a:lnTo>
                <a:lnTo>
                  <a:pt x="462452" y="638599"/>
                </a:lnTo>
                <a:lnTo>
                  <a:pt x="503784" y="617541"/>
                </a:lnTo>
                <a:lnTo>
                  <a:pt x="541869" y="590910"/>
                </a:lnTo>
                <a:lnTo>
                  <a:pt x="576058" y="559037"/>
                </a:lnTo>
                <a:lnTo>
                  <a:pt x="605704" y="522253"/>
                </a:lnTo>
                <a:lnTo>
                  <a:pt x="630158" y="480887"/>
                </a:lnTo>
                <a:lnTo>
                  <a:pt x="648772" y="435270"/>
                </a:lnTo>
                <a:lnTo>
                  <a:pt x="660523" y="387424"/>
                </a:lnTo>
                <a:lnTo>
                  <a:pt x="665052" y="339586"/>
                </a:lnTo>
                <a:lnTo>
                  <a:pt x="662689" y="292403"/>
                </a:lnTo>
                <a:lnTo>
                  <a:pt x="653764" y="246524"/>
                </a:lnTo>
                <a:lnTo>
                  <a:pt x="638606" y="202595"/>
                </a:lnTo>
                <a:lnTo>
                  <a:pt x="617546" y="161266"/>
                </a:lnTo>
                <a:lnTo>
                  <a:pt x="590914" y="123184"/>
                </a:lnTo>
                <a:lnTo>
                  <a:pt x="559039" y="88997"/>
                </a:lnTo>
                <a:lnTo>
                  <a:pt x="522252" y="59354"/>
                </a:lnTo>
                <a:lnTo>
                  <a:pt x="480883" y="34901"/>
                </a:lnTo>
                <a:lnTo>
                  <a:pt x="435260" y="16288"/>
                </a:lnTo>
                <a:lnTo>
                  <a:pt x="387420" y="4532"/>
                </a:lnTo>
                <a:lnTo>
                  <a:pt x="339586" y="0"/>
                </a:lnTo>
                <a:close/>
              </a:path>
            </a:pathLst>
          </a:custGeom>
          <a:solidFill>
            <a:srgbClr val="1D4D5D"/>
          </a:solidFill>
        </p:spPr>
        <p:txBody>
          <a:bodyPr wrap="square" lIns="0" tIns="0" rIns="0" bIns="0" rtlCol="0"/>
          <a:lstStyle/>
          <a:p>
            <a:endParaRPr>
              <a:solidFill>
                <a:schemeClr val="accent2"/>
              </a:solidFill>
            </a:endParaRPr>
          </a:p>
        </p:txBody>
      </p:sp>
      <p:sp>
        <p:nvSpPr>
          <p:cNvPr id="35" name="object 59"/>
          <p:cNvSpPr/>
          <p:nvPr userDrawn="1"/>
        </p:nvSpPr>
        <p:spPr>
          <a:xfrm>
            <a:off x="17943419" y="3601095"/>
            <a:ext cx="336550" cy="336550"/>
          </a:xfrm>
          <a:custGeom>
            <a:avLst/>
            <a:gdLst/>
            <a:ahLst/>
            <a:cxnLst/>
            <a:rect l="l" t="t" r="r" b="b"/>
            <a:pathLst>
              <a:path w="336550" h="336550">
                <a:moveTo>
                  <a:pt x="149635" y="0"/>
                </a:moveTo>
                <a:lnTo>
                  <a:pt x="107581" y="10241"/>
                </a:lnTo>
                <a:lnTo>
                  <a:pt x="69476" y="30765"/>
                </a:lnTo>
                <a:lnTo>
                  <a:pt x="37447" y="60756"/>
                </a:lnTo>
                <a:lnTo>
                  <a:pt x="13625" y="99394"/>
                </a:lnTo>
                <a:lnTo>
                  <a:pt x="855" y="142950"/>
                </a:lnTo>
                <a:lnTo>
                  <a:pt x="0" y="186820"/>
                </a:lnTo>
                <a:lnTo>
                  <a:pt x="10243" y="228873"/>
                </a:lnTo>
                <a:lnTo>
                  <a:pt x="30768" y="266979"/>
                </a:lnTo>
                <a:lnTo>
                  <a:pt x="60760" y="299009"/>
                </a:lnTo>
                <a:lnTo>
                  <a:pt x="99402" y="322832"/>
                </a:lnTo>
                <a:lnTo>
                  <a:pt x="142958" y="335605"/>
                </a:lnTo>
                <a:lnTo>
                  <a:pt x="186825" y="336460"/>
                </a:lnTo>
                <a:lnTo>
                  <a:pt x="228875" y="326215"/>
                </a:lnTo>
                <a:lnTo>
                  <a:pt x="266977" y="305689"/>
                </a:lnTo>
                <a:lnTo>
                  <a:pt x="299002" y="275700"/>
                </a:lnTo>
                <a:lnTo>
                  <a:pt x="322820" y="237065"/>
                </a:lnTo>
                <a:lnTo>
                  <a:pt x="335597" y="193505"/>
                </a:lnTo>
                <a:lnTo>
                  <a:pt x="336455" y="149635"/>
                </a:lnTo>
                <a:lnTo>
                  <a:pt x="326213" y="107583"/>
                </a:lnTo>
                <a:lnTo>
                  <a:pt x="305690" y="69480"/>
                </a:lnTo>
                <a:lnTo>
                  <a:pt x="275704" y="37455"/>
                </a:lnTo>
                <a:lnTo>
                  <a:pt x="237074" y="13637"/>
                </a:lnTo>
                <a:lnTo>
                  <a:pt x="193509" y="859"/>
                </a:lnTo>
                <a:lnTo>
                  <a:pt x="149635" y="0"/>
                </a:lnTo>
                <a:close/>
              </a:path>
            </a:pathLst>
          </a:custGeom>
          <a:solidFill>
            <a:srgbClr val="4D172D"/>
          </a:solidFill>
        </p:spPr>
        <p:txBody>
          <a:bodyPr wrap="square" lIns="0" tIns="0" rIns="0" bIns="0" rtlCol="0"/>
          <a:lstStyle/>
          <a:p>
            <a:endParaRPr>
              <a:solidFill>
                <a:schemeClr val="accent1"/>
              </a:solidFill>
            </a:endParaRPr>
          </a:p>
        </p:txBody>
      </p:sp>
      <p:sp>
        <p:nvSpPr>
          <p:cNvPr id="36" name="object 60"/>
          <p:cNvSpPr/>
          <p:nvPr userDrawn="1"/>
        </p:nvSpPr>
        <p:spPr>
          <a:xfrm>
            <a:off x="18409730" y="2682875"/>
            <a:ext cx="339090" cy="339090"/>
          </a:xfrm>
          <a:custGeom>
            <a:avLst/>
            <a:gdLst/>
            <a:ahLst/>
            <a:cxnLst/>
            <a:rect l="l" t="t" r="r" b="b"/>
            <a:pathLst>
              <a:path w="339090" h="339090">
                <a:moveTo>
                  <a:pt x="168343" y="0"/>
                </a:moveTo>
                <a:lnTo>
                  <a:pt x="125451" y="5792"/>
                </a:lnTo>
                <a:lnTo>
                  <a:pt x="85412" y="22223"/>
                </a:lnTo>
                <a:lnTo>
                  <a:pt x="50427" y="48702"/>
                </a:lnTo>
                <a:lnTo>
                  <a:pt x="22699" y="84636"/>
                </a:lnTo>
                <a:lnTo>
                  <a:pt x="5440" y="126622"/>
                </a:lnTo>
                <a:lnTo>
                  <a:pt x="0" y="170161"/>
                </a:lnTo>
                <a:lnTo>
                  <a:pt x="5788" y="213052"/>
                </a:lnTo>
                <a:lnTo>
                  <a:pt x="22216" y="253092"/>
                </a:lnTo>
                <a:lnTo>
                  <a:pt x="48691" y="288080"/>
                </a:lnTo>
                <a:lnTo>
                  <a:pt x="84624" y="315812"/>
                </a:lnTo>
                <a:lnTo>
                  <a:pt x="126615" y="333067"/>
                </a:lnTo>
                <a:lnTo>
                  <a:pt x="170161" y="338503"/>
                </a:lnTo>
                <a:lnTo>
                  <a:pt x="213056" y="332711"/>
                </a:lnTo>
                <a:lnTo>
                  <a:pt x="253096" y="316279"/>
                </a:lnTo>
                <a:lnTo>
                  <a:pt x="288079" y="289798"/>
                </a:lnTo>
                <a:lnTo>
                  <a:pt x="315800" y="253856"/>
                </a:lnTo>
                <a:lnTo>
                  <a:pt x="333059" y="211878"/>
                </a:lnTo>
                <a:lnTo>
                  <a:pt x="338499" y="168343"/>
                </a:lnTo>
                <a:lnTo>
                  <a:pt x="332710" y="125454"/>
                </a:lnTo>
                <a:lnTo>
                  <a:pt x="316283" y="85415"/>
                </a:lnTo>
                <a:lnTo>
                  <a:pt x="289808" y="50430"/>
                </a:lnTo>
                <a:lnTo>
                  <a:pt x="253875" y="22701"/>
                </a:lnTo>
                <a:lnTo>
                  <a:pt x="211885" y="5439"/>
                </a:lnTo>
                <a:lnTo>
                  <a:pt x="168343" y="0"/>
                </a:lnTo>
                <a:close/>
              </a:path>
            </a:pathLst>
          </a:custGeom>
          <a:solidFill>
            <a:srgbClr val="4D172D"/>
          </a:solidFill>
        </p:spPr>
        <p:txBody>
          <a:bodyPr wrap="square" lIns="0" tIns="0" rIns="0" bIns="0" rtlCol="0"/>
          <a:lstStyle/>
          <a:p>
            <a:endParaRPr>
              <a:solidFill>
                <a:schemeClr val="accent1"/>
              </a:solidFill>
            </a:endParaRPr>
          </a:p>
        </p:txBody>
      </p:sp>
      <p:sp>
        <p:nvSpPr>
          <p:cNvPr id="39"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F59AE383-AB45-6347-B5DA-2C0DFD8A0E9E}" type="datetime4">
              <a:rPr lang="en-CA" smtClean="0"/>
              <a:pPr/>
              <a:t>January 12, 2023</a:t>
            </a:fld>
            <a:endParaRPr lang="en-US"/>
          </a:p>
        </p:txBody>
      </p:sp>
      <p:sp>
        <p:nvSpPr>
          <p:cNvPr id="4" name="Footer Placeholder 3"/>
          <p:cNvSpPr>
            <a:spLocks noGrp="1"/>
          </p:cNvSpPr>
          <p:nvPr>
            <p:ph type="ftr" sz="quarter" idx="3"/>
          </p:nvPr>
        </p:nvSpPr>
        <p:spPr>
          <a:xfrm>
            <a:off x="10848975" y="9998075"/>
            <a:ext cx="6365875" cy="601662"/>
          </a:xfrm>
          <a:prstGeom prst="rect">
            <a:avLst/>
          </a:prstGeom>
        </p:spPr>
        <p:txBody>
          <a:bodyPr vert="horz" lIns="91440" tIns="45720" rIns="91440" bIns="45720" rtlCol="0" anchor="ctr"/>
          <a:lstStyle>
            <a:lvl1pPr algn="r">
              <a:defRPr sz="1800">
                <a:solidFill>
                  <a:schemeClr val="tx1"/>
                </a:solidFill>
              </a:defRPr>
            </a:lvl1pPr>
          </a:lstStyle>
          <a:p>
            <a:r>
              <a:rPr lang="en-US"/>
              <a:t>Presentation Title</a:t>
            </a:r>
          </a:p>
        </p:txBody>
      </p:sp>
    </p:spTree>
    <p:extLst>
      <p:ext uri="{BB962C8B-B14F-4D97-AF65-F5344CB8AC3E}">
        <p14:creationId xmlns:p14="http://schemas.microsoft.com/office/powerpoint/2010/main" val="3870741358"/>
      </p:ext>
    </p:extLst>
  </p:cSld>
  <p:clrMap bg1="lt1" tx1="dk1" bg2="lt2" tx2="dk2" accent1="accent1" accent2="accent2" accent3="accent3" accent4="accent4" accent5="accent5" accent6="accent6" hlink="hlink" folHlink="folHlink"/>
  <p:sldLayoutIdLst>
    <p:sldLayoutId id="2147483697" r:id="rId1"/>
    <p:sldLayoutId id="2147483698" r:id="rId2"/>
  </p:sldLayoutIdLst>
  <p:hf sldNum="0" hdr="0"/>
  <p:txStyles>
    <p:titleStyle>
      <a:lvl1pPr algn="ctr" defTabSz="457200" rtl="0" eaLnBrk="1" latinLnBrk="0" hangingPunct="1">
        <a:lnSpc>
          <a:spcPct val="80000"/>
        </a:lnSpc>
        <a:spcBef>
          <a:spcPct val="0"/>
        </a:spcBef>
        <a:buNone/>
        <a:defRPr sz="9900" b="0" i="0" kern="1200">
          <a:solidFill>
            <a:schemeClr val="accent2"/>
          </a:solidFill>
          <a:latin typeface="Calibri Light"/>
          <a:ea typeface="+mj-ea"/>
          <a:cs typeface="Calibri Light"/>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ADA06-9313-46A6-8564-0F8B1768C5DE}"/>
              </a:ext>
            </a:extLst>
          </p:cNvPr>
          <p:cNvSpPr>
            <a:spLocks noGrp="1"/>
          </p:cNvSpPr>
          <p:nvPr>
            <p:ph type="ctrTitle"/>
          </p:nvPr>
        </p:nvSpPr>
        <p:spPr>
          <a:xfrm>
            <a:off x="8827524" y="6452282"/>
            <a:ext cx="9949221" cy="1074737"/>
          </a:xfrm>
        </p:spPr>
        <p:txBody>
          <a:bodyPr/>
          <a:lstStyle/>
          <a:p>
            <a:r>
              <a:rPr lang="en-US" sz="6000" dirty="0"/>
              <a:t>By-law changes information session</a:t>
            </a:r>
            <a:endParaRPr lang="en-CA" sz="6000" dirty="0"/>
          </a:p>
        </p:txBody>
      </p:sp>
      <p:sp>
        <p:nvSpPr>
          <p:cNvPr id="5" name="Text Placeholder 4">
            <a:extLst>
              <a:ext uri="{FF2B5EF4-FFF2-40B4-BE49-F238E27FC236}">
                <a16:creationId xmlns:a16="http://schemas.microsoft.com/office/drawing/2014/main" id="{71B544C7-35DA-42B9-AEE9-B53E2B89B633}"/>
              </a:ext>
            </a:extLst>
          </p:cNvPr>
          <p:cNvSpPr>
            <a:spLocks noGrp="1"/>
          </p:cNvSpPr>
          <p:nvPr>
            <p:ph type="body" sz="quarter" idx="10"/>
          </p:nvPr>
        </p:nvSpPr>
        <p:spPr>
          <a:xfrm>
            <a:off x="8827524" y="8260225"/>
            <a:ext cx="8638721" cy="1600200"/>
          </a:xfrm>
        </p:spPr>
        <p:txBody>
          <a:bodyPr/>
          <a:lstStyle/>
          <a:p>
            <a:r>
              <a:rPr lang="en-US" dirty="0"/>
              <a:t>January 11, 2023</a:t>
            </a:r>
            <a:endParaRPr lang="en-CA" dirty="0"/>
          </a:p>
        </p:txBody>
      </p:sp>
    </p:spTree>
    <p:extLst>
      <p:ext uri="{BB962C8B-B14F-4D97-AF65-F5344CB8AC3E}">
        <p14:creationId xmlns:p14="http://schemas.microsoft.com/office/powerpoint/2010/main" val="1754817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a:bodyPr>
          <a:lstStyle/>
          <a:p>
            <a:pPr>
              <a:spcAft>
                <a:spcPts val="2400"/>
              </a:spcAft>
            </a:pPr>
            <a:r>
              <a:rPr lang="en-CA" sz="4800" dirty="0"/>
              <a:t>Cleary establish authority to conduct business in virtual (online) meetings</a:t>
            </a:r>
          </a:p>
          <a:p>
            <a:pPr>
              <a:spcAft>
                <a:spcPts val="2400"/>
              </a:spcAft>
            </a:pPr>
            <a:r>
              <a:rPr lang="en-CA" sz="4800" dirty="0"/>
              <a:t>All existing member rights and requirements (e.g.: quorum) will apply to virtual meetings and E-Votes</a:t>
            </a:r>
          </a:p>
          <a:p>
            <a:pPr>
              <a:spcAft>
                <a:spcPts val="2400"/>
              </a:spcAft>
            </a:pPr>
            <a:r>
              <a:rPr lang="en-CA" sz="4800" dirty="0"/>
              <a:t>Use of E-Votes will be recommended by the Board </a:t>
            </a:r>
          </a:p>
          <a:p>
            <a:pPr>
              <a:spcAft>
                <a:spcPts val="2400"/>
              </a:spcAft>
            </a:pPr>
            <a:r>
              <a:rPr lang="en-CA" sz="4800" dirty="0"/>
              <a:t>Seven days notice and 48 hours/two business days for voting</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 y="1319743"/>
            <a:ext cx="19099212" cy="1885949"/>
          </a:xfrm>
        </p:spPr>
        <p:txBody>
          <a:bodyPr/>
          <a:lstStyle/>
          <a:p>
            <a:r>
              <a:rPr lang="en-CA" sz="8000" dirty="0"/>
              <a:t>Motion #4 – Meetings and E-votes</a:t>
            </a:r>
          </a:p>
        </p:txBody>
      </p:sp>
      <p:sp>
        <p:nvSpPr>
          <p:cNvPr id="3" name="Footer Placeholder 2">
            <a:extLst>
              <a:ext uri="{FF2B5EF4-FFF2-40B4-BE49-F238E27FC236}">
                <a16:creationId xmlns:a16="http://schemas.microsoft.com/office/drawing/2014/main" id="{D4C2D70C-6838-BB68-7E63-ED793E961738}"/>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4039195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a:bodyPr>
          <a:lstStyle/>
          <a:p>
            <a:pPr>
              <a:spcAft>
                <a:spcPts val="2400"/>
              </a:spcAft>
            </a:pPr>
            <a:r>
              <a:rPr lang="en-CA" sz="4800" dirty="0"/>
              <a:t>Online technology helps to share information and make decisions in an inclusive and affordable way.</a:t>
            </a:r>
          </a:p>
          <a:p>
            <a:pPr>
              <a:spcAft>
                <a:spcPts val="2400"/>
              </a:spcAft>
            </a:pPr>
            <a:r>
              <a:rPr lang="en-CA" sz="4800" dirty="0"/>
              <a:t>Authority to conduct business in online meetings should be clearly established in by-laws. </a:t>
            </a:r>
          </a:p>
          <a:p>
            <a:pPr>
              <a:spcAft>
                <a:spcPts val="2400"/>
              </a:spcAft>
            </a:pPr>
            <a:r>
              <a:rPr lang="en-CA" sz="4800" dirty="0"/>
              <a:t>E-Voting will enable more inclusive elections.</a:t>
            </a:r>
          </a:p>
          <a:p>
            <a:pPr>
              <a:spcAft>
                <a:spcPts val="2400"/>
              </a:spcAft>
            </a:pPr>
            <a:r>
              <a:rPr lang="en-CA" sz="4800" dirty="0"/>
              <a:t>Voting software will be secure and verifiable. </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 y="1319743"/>
            <a:ext cx="19099212" cy="1885949"/>
          </a:xfrm>
        </p:spPr>
        <p:txBody>
          <a:bodyPr/>
          <a:lstStyle/>
          <a:p>
            <a:r>
              <a:rPr lang="en-CA" sz="8000" dirty="0"/>
              <a:t>Motion #4 – Meetings and E-votes</a:t>
            </a:r>
          </a:p>
        </p:txBody>
      </p:sp>
      <p:sp>
        <p:nvSpPr>
          <p:cNvPr id="3" name="Footer Placeholder 2">
            <a:extLst>
              <a:ext uri="{FF2B5EF4-FFF2-40B4-BE49-F238E27FC236}">
                <a16:creationId xmlns:a16="http://schemas.microsoft.com/office/drawing/2014/main" id="{3EF4B4D8-E624-2096-E526-480614C7088B}"/>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2208714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2873829"/>
            <a:ext cx="17104784" cy="7115778"/>
          </a:xfrm>
        </p:spPr>
        <p:txBody>
          <a:bodyPr>
            <a:normAutofit fontScale="92500" lnSpcReduction="10000"/>
          </a:bodyPr>
          <a:lstStyle/>
          <a:p>
            <a:r>
              <a:rPr lang="en-CA" sz="4800" dirty="0"/>
              <a:t>When will a decisions be made in meetings (virtual or in-person)?</a:t>
            </a:r>
          </a:p>
          <a:p>
            <a:pPr marL="457166" lvl="1" indent="0">
              <a:spcAft>
                <a:spcPts val="2400"/>
              </a:spcAft>
              <a:buNone/>
            </a:pPr>
            <a:r>
              <a:rPr lang="en-CA" sz="4800" dirty="0"/>
              <a:t>Approve agendas, other standard items on annual fall conference agenda, and complex decisions (e.g.:  by-law changes).</a:t>
            </a:r>
          </a:p>
          <a:p>
            <a:r>
              <a:rPr lang="en-CA" sz="4800" dirty="0"/>
              <a:t>When might municipal councils be consulted?</a:t>
            </a:r>
          </a:p>
          <a:p>
            <a:pPr marL="457166" lvl="1" indent="0">
              <a:spcAft>
                <a:spcPts val="2400"/>
              </a:spcAft>
              <a:buNone/>
            </a:pPr>
            <a:r>
              <a:rPr lang="en-CA" sz="4800" dirty="0"/>
              <a:t>Occasionally, there may be surveys on municipality-specific questions (e.g.: Service Exchange and MGA Review survey)</a:t>
            </a:r>
          </a:p>
          <a:p>
            <a:r>
              <a:rPr lang="en-CA" sz="4800" dirty="0"/>
              <a:t>When will E-Votes be used?</a:t>
            </a:r>
          </a:p>
          <a:p>
            <a:pPr marL="457166" lvl="1" indent="0">
              <a:buNone/>
            </a:pPr>
            <a:r>
              <a:rPr lang="en-CA" sz="4800" dirty="0"/>
              <a:t>For occasional decisions that need to be anonymous and individual </a:t>
            </a:r>
          </a:p>
          <a:p>
            <a:pPr marL="457166" lvl="1" indent="0">
              <a:spcBef>
                <a:spcPts val="0"/>
              </a:spcBef>
              <a:spcAft>
                <a:spcPts val="2400"/>
              </a:spcAft>
              <a:buNone/>
            </a:pPr>
            <a:r>
              <a:rPr lang="en-CA" sz="4800" dirty="0"/>
              <a:t>(e.g.: elections, or a poll). </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0" y="987880"/>
            <a:ext cx="19099212" cy="1885949"/>
          </a:xfrm>
        </p:spPr>
        <p:txBody>
          <a:bodyPr/>
          <a:lstStyle/>
          <a:p>
            <a:r>
              <a:rPr lang="en-CA" sz="8000" dirty="0"/>
              <a:t>Clarifying Decision Making Processes</a:t>
            </a:r>
          </a:p>
        </p:txBody>
      </p:sp>
      <p:sp>
        <p:nvSpPr>
          <p:cNvPr id="3" name="Footer Placeholder 2">
            <a:extLst>
              <a:ext uri="{FF2B5EF4-FFF2-40B4-BE49-F238E27FC236}">
                <a16:creationId xmlns:a16="http://schemas.microsoft.com/office/drawing/2014/main" id="{2B105E72-7F36-6CAB-5BA8-136FDC78CF60}"/>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3898427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205345" y="2873829"/>
            <a:ext cx="18163309" cy="7115778"/>
          </a:xfrm>
        </p:spPr>
        <p:txBody>
          <a:bodyPr>
            <a:normAutofit lnSpcReduction="10000"/>
          </a:bodyPr>
          <a:lstStyle/>
          <a:p>
            <a:r>
              <a:rPr lang="en-CA" sz="4800" dirty="0"/>
              <a:t>These changes work best together – and are interdependent.</a:t>
            </a:r>
          </a:p>
          <a:p>
            <a:pPr lvl="1"/>
            <a:r>
              <a:rPr lang="en-CA" sz="4800" dirty="0"/>
              <a:t> New Board structure works hand in hand with E-Voting</a:t>
            </a:r>
          </a:p>
          <a:p>
            <a:pPr lvl="1"/>
            <a:r>
              <a:rPr lang="en-CA" sz="4800" dirty="0"/>
              <a:t> Centering membership on municipal councils works hand in hand with Advisory Committees</a:t>
            </a:r>
          </a:p>
          <a:p>
            <a:pPr marL="457166" lvl="1" indent="0">
              <a:buNone/>
            </a:pPr>
            <a:endParaRPr lang="en-CA" sz="4800" dirty="0"/>
          </a:p>
          <a:p>
            <a:pPr marL="457166" lvl="1" indent="0">
              <a:buNone/>
            </a:pPr>
            <a:r>
              <a:rPr lang="en-CA" sz="5200" b="1" dirty="0"/>
              <a:t>Proposed By-law Changes and Member Engagement?</a:t>
            </a:r>
          </a:p>
          <a:p>
            <a:r>
              <a:rPr lang="en-CA" sz="4800" dirty="0"/>
              <a:t>Evolved from NSFM Board-led 2-day Strategy workshop Fall 2021</a:t>
            </a:r>
          </a:p>
          <a:p>
            <a:r>
              <a:rPr lang="en-CA" sz="4800" dirty="0"/>
              <a:t>Consultation on these proposed by-law changes has been ongoing since February 2, 2022 (about 1 year).</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0" y="971473"/>
            <a:ext cx="19099212" cy="1885949"/>
          </a:xfrm>
        </p:spPr>
        <p:txBody>
          <a:bodyPr/>
          <a:lstStyle/>
          <a:p>
            <a:r>
              <a:rPr lang="en-CA" sz="8000" dirty="0"/>
              <a:t>Why Multiple Motions?</a:t>
            </a:r>
          </a:p>
        </p:txBody>
      </p:sp>
      <p:sp>
        <p:nvSpPr>
          <p:cNvPr id="3" name="Footer Placeholder 2">
            <a:extLst>
              <a:ext uri="{FF2B5EF4-FFF2-40B4-BE49-F238E27FC236}">
                <a16:creationId xmlns:a16="http://schemas.microsoft.com/office/drawing/2014/main" id="{459530C5-C398-AE46-BF6B-6143B3B584AC}"/>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976656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a:bodyPr>
          <a:lstStyle/>
          <a:p>
            <a:pPr>
              <a:spcAft>
                <a:spcPts val="2400"/>
              </a:spcAft>
            </a:pPr>
            <a:r>
              <a:rPr lang="en-CA" sz="4800" dirty="0"/>
              <a:t>Motion #5 is a housekeeping motion with no consequential changes</a:t>
            </a:r>
          </a:p>
          <a:p>
            <a:pPr>
              <a:spcAft>
                <a:spcPts val="2400"/>
              </a:spcAft>
            </a:pPr>
            <a:r>
              <a:rPr lang="en-CA" sz="4800" dirty="0"/>
              <a:t>Motion #6 proposes that the NSFM Board establish Guiding Principles that will be revisited from time to time</a:t>
            </a:r>
          </a:p>
          <a:p>
            <a:pPr>
              <a:spcAft>
                <a:spcPts val="2400"/>
              </a:spcAft>
            </a:pPr>
            <a:r>
              <a:rPr lang="en-CA" sz="4800" dirty="0"/>
              <a:t>Motion #7 will set up a regular five-year timeline for a review of our by-laws to determine if we are accomplishing our intended goals</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 y="1319743"/>
            <a:ext cx="19099212" cy="1885949"/>
          </a:xfrm>
        </p:spPr>
        <p:txBody>
          <a:bodyPr/>
          <a:lstStyle/>
          <a:p>
            <a:r>
              <a:rPr lang="en-CA" sz="8000" dirty="0"/>
              <a:t>Motion #5, 6, 7</a:t>
            </a:r>
          </a:p>
        </p:txBody>
      </p:sp>
      <p:sp>
        <p:nvSpPr>
          <p:cNvPr id="3" name="Footer Placeholder 2">
            <a:extLst>
              <a:ext uri="{FF2B5EF4-FFF2-40B4-BE49-F238E27FC236}">
                <a16:creationId xmlns:a16="http://schemas.microsoft.com/office/drawing/2014/main" id="{463E17BF-EF7A-A6F8-9759-926FB72BCA15}"/>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2727145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fontScale="70000" lnSpcReduction="20000"/>
          </a:bodyPr>
          <a:lstStyle/>
          <a:p>
            <a:pPr marL="0" indent="0">
              <a:spcAft>
                <a:spcPts val="2400"/>
              </a:spcAft>
              <a:buNone/>
            </a:pPr>
            <a:r>
              <a:rPr lang="en-CA" sz="6300" dirty="0"/>
              <a:t>Tentative Motion #6 Guiding Principles:</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Member-driven, Member-focused</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Equity, Diversity, and Inclusivity</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Transparency &amp; Accountability</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Municipal Autonomy and Capacity</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Sustainability and Environmental Responsibility</a:t>
            </a:r>
          </a:p>
          <a:p>
            <a:pPr marL="342900" lvl="0" indent="-342900">
              <a:lnSpc>
                <a:spcPct val="150000"/>
              </a:lnSpc>
              <a:spcBef>
                <a:spcPts val="0"/>
              </a:spcBef>
              <a:buFont typeface="+mj-lt"/>
              <a:buAutoNum type="arabicPeriod"/>
            </a:pPr>
            <a:r>
              <a:rPr lang="en-CA" sz="6300" dirty="0">
                <a:effectLst/>
                <a:latin typeface="Calibri" panose="020F0502020204030204" pitchFamily="34" charset="0"/>
                <a:ea typeface="Calibri" panose="020F0502020204030204" pitchFamily="34" charset="0"/>
                <a:cs typeface="Times New Roman" panose="02020603050405020304" pitchFamily="18" charset="0"/>
              </a:rPr>
              <a:t> Planning and Evidence-informed Decision Making</a:t>
            </a:r>
          </a:p>
          <a:p>
            <a:pPr marL="0" indent="0">
              <a:spcAft>
                <a:spcPts val="2400"/>
              </a:spcAft>
              <a:buNone/>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 y="1319743"/>
            <a:ext cx="19099212" cy="1885949"/>
          </a:xfrm>
        </p:spPr>
        <p:txBody>
          <a:bodyPr/>
          <a:lstStyle/>
          <a:p>
            <a:r>
              <a:rPr lang="en-CA" sz="8000" dirty="0"/>
              <a:t>TENTATIVE Guiding principles</a:t>
            </a:r>
          </a:p>
        </p:txBody>
      </p:sp>
      <p:sp>
        <p:nvSpPr>
          <p:cNvPr id="3" name="Footer Placeholder 2">
            <a:extLst>
              <a:ext uri="{FF2B5EF4-FFF2-40B4-BE49-F238E27FC236}">
                <a16:creationId xmlns:a16="http://schemas.microsoft.com/office/drawing/2014/main" id="{6067615B-A45A-0E4C-7178-2D27A256F981}"/>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2576201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761052-20B9-40D1-8E64-2B148631C834}"/>
              </a:ext>
            </a:extLst>
          </p:cNvPr>
          <p:cNvSpPr>
            <a:spLocks noGrp="1"/>
          </p:cNvSpPr>
          <p:nvPr>
            <p:ph type="title"/>
          </p:nvPr>
        </p:nvSpPr>
        <p:spPr>
          <a:xfrm>
            <a:off x="2814750" y="3408102"/>
            <a:ext cx="14474599" cy="1885950"/>
          </a:xfrm>
        </p:spPr>
        <p:txBody>
          <a:bodyPr/>
          <a:lstStyle/>
          <a:p>
            <a:r>
              <a:rPr lang="en-CA" sz="8000" dirty="0"/>
              <a:t>Any further questions or discussion?</a:t>
            </a:r>
            <a:br>
              <a:rPr lang="en-CA" sz="8000" dirty="0"/>
            </a:br>
            <a:endParaRPr lang="en-CA" sz="4400" b="1"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1E4E541-377C-1052-284F-7A10E60D2081}"/>
              </a:ext>
            </a:extLst>
          </p:cNvPr>
          <p:cNvSpPr txBox="1"/>
          <p:nvPr/>
        </p:nvSpPr>
        <p:spPr>
          <a:xfrm>
            <a:off x="1033694" y="5252323"/>
            <a:ext cx="288862" cy="1200329"/>
          </a:xfrm>
          <a:prstGeom prst="rect">
            <a:avLst/>
          </a:prstGeom>
          <a:noFill/>
        </p:spPr>
        <p:txBody>
          <a:bodyPr wrap="none" rtlCol="0">
            <a:spAutoFit/>
          </a:bodyPr>
          <a:lstStyle/>
          <a:p>
            <a:r>
              <a:rPr lang="en-US" sz="3600" b="0" i="0" u="none" strike="noStrike" baseline="0" dirty="0">
                <a:solidFill>
                  <a:srgbClr val="000000"/>
                </a:solidFill>
                <a:latin typeface="Calibri" panose="020F0502020204030204" pitchFamily="34" charset="0"/>
              </a:rPr>
              <a:t> </a:t>
            </a:r>
          </a:p>
          <a:p>
            <a:endParaRPr lang="en-CA" sz="3600" dirty="0"/>
          </a:p>
        </p:txBody>
      </p:sp>
      <p:sp>
        <p:nvSpPr>
          <p:cNvPr id="5" name="Footer Placeholder 2">
            <a:extLst>
              <a:ext uri="{FF2B5EF4-FFF2-40B4-BE49-F238E27FC236}">
                <a16:creationId xmlns:a16="http://schemas.microsoft.com/office/drawing/2014/main" id="{B68F055B-E40F-ED79-6D07-E1EF87014FF4}"/>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
        <p:nvSpPr>
          <p:cNvPr id="6" name="TextBox 5">
            <a:extLst>
              <a:ext uri="{FF2B5EF4-FFF2-40B4-BE49-F238E27FC236}">
                <a16:creationId xmlns:a16="http://schemas.microsoft.com/office/drawing/2014/main" id="{B51A325D-98B1-0581-85EA-7559EE16BC14}"/>
              </a:ext>
            </a:extLst>
          </p:cNvPr>
          <p:cNvSpPr txBox="1"/>
          <p:nvPr/>
        </p:nvSpPr>
        <p:spPr>
          <a:xfrm>
            <a:off x="849075" y="5912936"/>
            <a:ext cx="18405949" cy="1754326"/>
          </a:xfrm>
          <a:prstGeom prst="rect">
            <a:avLst/>
          </a:prstGeom>
          <a:noFill/>
        </p:spPr>
        <p:txBody>
          <a:bodyPr wrap="square" rtlCol="0">
            <a:spAutoFit/>
          </a:bodyPr>
          <a:lstStyle/>
          <a:p>
            <a:r>
              <a:rPr lang="en-CA" sz="4800" dirty="0">
                <a:latin typeface="Calibri" panose="020F0502020204030204" pitchFamily="34" charset="0"/>
                <a:cs typeface="Calibri" panose="020F0502020204030204" pitchFamily="34" charset="0"/>
              </a:rPr>
              <a:t>We look forward to making these improvements with you on January 26</a:t>
            </a:r>
            <a:r>
              <a:rPr lang="en-CA" sz="4800" baseline="30000" dirty="0">
                <a:latin typeface="Calibri" panose="020F0502020204030204" pitchFamily="34" charset="0"/>
                <a:cs typeface="Calibri" panose="020F0502020204030204" pitchFamily="34" charset="0"/>
              </a:rPr>
              <a:t>th</a:t>
            </a:r>
          </a:p>
          <a:p>
            <a:pPr algn="ctr"/>
            <a:r>
              <a:rPr lang="en-CA" sz="6000" baseline="30000" dirty="0">
                <a:latin typeface="Calibri" panose="020F0502020204030204" pitchFamily="34" charset="0"/>
                <a:cs typeface="Calibri" panose="020F0502020204030204" pitchFamily="34" charset="0"/>
              </a:rPr>
              <a:t>See NSFM email announcements for details</a:t>
            </a:r>
            <a:endParaRPr lang="en-CA" sz="6000" dirty="0"/>
          </a:p>
        </p:txBody>
      </p:sp>
    </p:spTree>
    <p:extLst>
      <p:ext uri="{BB962C8B-B14F-4D97-AF65-F5344CB8AC3E}">
        <p14:creationId xmlns:p14="http://schemas.microsoft.com/office/powerpoint/2010/main" val="409156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761052-20B9-40D1-8E64-2B148631C834}"/>
              </a:ext>
            </a:extLst>
          </p:cNvPr>
          <p:cNvSpPr>
            <a:spLocks noGrp="1"/>
          </p:cNvSpPr>
          <p:nvPr>
            <p:ph type="title"/>
          </p:nvPr>
        </p:nvSpPr>
        <p:spPr>
          <a:xfrm>
            <a:off x="1004887" y="1365692"/>
            <a:ext cx="18094325" cy="1885950"/>
          </a:xfrm>
        </p:spPr>
        <p:txBody>
          <a:bodyPr/>
          <a:lstStyle/>
          <a:p>
            <a:r>
              <a:rPr lang="en-CA" sz="8000" dirty="0"/>
              <a:t>Presentation overview</a:t>
            </a:r>
          </a:p>
        </p:txBody>
      </p:sp>
      <p:sp>
        <p:nvSpPr>
          <p:cNvPr id="6" name="Content Placeholder 1">
            <a:extLst>
              <a:ext uri="{FF2B5EF4-FFF2-40B4-BE49-F238E27FC236}">
                <a16:creationId xmlns:a16="http://schemas.microsoft.com/office/drawing/2014/main" id="{DD0D44FF-08BD-C002-58BE-0C79416A41BC}"/>
              </a:ext>
            </a:extLst>
          </p:cNvPr>
          <p:cNvSpPr>
            <a:spLocks noGrp="1"/>
          </p:cNvSpPr>
          <p:nvPr>
            <p:ph idx="1"/>
          </p:nvPr>
        </p:nvSpPr>
        <p:spPr>
          <a:xfrm>
            <a:off x="2371723" y="3251642"/>
            <a:ext cx="16727489" cy="6006205"/>
          </a:xfrm>
        </p:spPr>
        <p:txBody>
          <a:bodyPr>
            <a:normAutofit lnSpcReduction="10000"/>
          </a:bodyPr>
          <a:lstStyle/>
          <a:p>
            <a:pPr marL="0" indent="0">
              <a:spcAft>
                <a:spcPts val="2400"/>
              </a:spcAft>
              <a:buNone/>
            </a:pPr>
            <a:r>
              <a:rPr lang="en-CA" sz="4800" dirty="0"/>
              <a:t>This information session is intended to:</a:t>
            </a:r>
          </a:p>
          <a:p>
            <a:pPr lvl="2">
              <a:spcAft>
                <a:spcPts val="2400"/>
              </a:spcAft>
            </a:pPr>
            <a:r>
              <a:rPr lang="en-CA" dirty="0">
                <a:effectLst/>
                <a:latin typeface="Calibri" panose="020F0502020204030204" pitchFamily="34" charset="0"/>
                <a:ea typeface="Calibri" panose="020F0502020204030204" pitchFamily="34" charset="0"/>
                <a:cs typeface="Times New Roman" panose="02020603050405020304" pitchFamily="18" charset="0"/>
              </a:rPr>
              <a:t> </a:t>
            </a:r>
            <a:r>
              <a:rPr lang="en-US" dirty="0">
                <a:effectLst/>
                <a:latin typeface="Calibri" panose="020F0502020204030204" pitchFamily="34" charset="0"/>
                <a:ea typeface="Calibri" panose="020F0502020204030204" pitchFamily="34" charset="0"/>
                <a:cs typeface="Times New Roman" panose="02020603050405020304" pitchFamily="18" charset="0"/>
              </a:rPr>
              <a:t>review proposed by-laws changes &amp; goals they will accomplish</a:t>
            </a:r>
          </a:p>
          <a:p>
            <a:pPr lvl="2">
              <a:spcAft>
                <a:spcPts val="2400"/>
              </a:spcAft>
            </a:pPr>
            <a:r>
              <a:rPr lang="en-US" dirty="0">
                <a:effectLst/>
                <a:latin typeface="Calibri" panose="020F0502020204030204" pitchFamily="34" charset="0"/>
                <a:ea typeface="Calibri" panose="020F0502020204030204" pitchFamily="34" charset="0"/>
                <a:cs typeface="Times New Roman" panose="02020603050405020304" pitchFamily="18" charset="0"/>
              </a:rPr>
              <a:t> explain how these changes will improve NSFM</a:t>
            </a:r>
          </a:p>
          <a:p>
            <a:pPr lvl="2">
              <a:spcAft>
                <a:spcPts val="2400"/>
              </a:spcAft>
            </a:pP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clarify the “why” behind these by-law changes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2400"/>
              </a:spcAft>
              <a:buNone/>
            </a:pPr>
            <a:r>
              <a:rPr lang="en-US" sz="4800" dirty="0">
                <a:effectLst/>
                <a:ea typeface="Calibri" panose="020F0502020204030204" pitchFamily="34" charset="0"/>
                <a:cs typeface="Times New Roman" panose="02020603050405020304" pitchFamily="18" charset="0"/>
              </a:rPr>
              <a:t> * Questions Welcomed!</a:t>
            </a:r>
          </a:p>
          <a:p>
            <a:pPr marL="0" indent="0">
              <a:spcAft>
                <a:spcPts val="2400"/>
              </a:spcAft>
              <a:buNone/>
            </a:pPr>
            <a:r>
              <a:rPr lang="en-US" sz="4800" dirty="0">
                <a:cs typeface="Times New Roman" panose="02020603050405020304" pitchFamily="18" charset="0"/>
              </a:rPr>
              <a:t> * PowerPoint will be shared following Session </a:t>
            </a:r>
            <a:r>
              <a:rPr lang="en-US" sz="4800" dirty="0">
                <a:cs typeface="Times New Roman" panose="02020603050405020304" pitchFamily="18" charset="0"/>
                <a:sym typeface="Wingdings" panose="05000000000000000000" pitchFamily="2" charset="2"/>
              </a:rPr>
              <a:t> </a:t>
            </a:r>
            <a:endParaRPr lang="en-CA" sz="4800" dirty="0"/>
          </a:p>
        </p:txBody>
      </p:sp>
      <p:sp>
        <p:nvSpPr>
          <p:cNvPr id="4" name="Footer Placeholder 2">
            <a:extLst>
              <a:ext uri="{FF2B5EF4-FFF2-40B4-BE49-F238E27FC236}">
                <a16:creationId xmlns:a16="http://schemas.microsoft.com/office/drawing/2014/main" id="{C1BE71B1-9842-761A-640D-78C8E18B4081}"/>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335249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732477"/>
            <a:ext cx="15360651" cy="5738813"/>
          </a:xfrm>
        </p:spPr>
        <p:txBody>
          <a:bodyPr>
            <a:normAutofit/>
          </a:bodyPr>
          <a:lstStyle/>
          <a:p>
            <a:pPr>
              <a:spcAft>
                <a:spcPts val="2400"/>
              </a:spcAft>
            </a:pPr>
            <a:r>
              <a:rPr lang="en-CA" sz="4800" dirty="0"/>
              <a:t>Discussed and voted on in September 7</a:t>
            </a:r>
            <a:r>
              <a:rPr lang="en-CA" sz="4800" baseline="30000" dirty="0"/>
              <a:t>th </a:t>
            </a:r>
            <a:r>
              <a:rPr lang="en-CA" sz="4800" dirty="0"/>
              <a:t>SMM</a:t>
            </a:r>
          </a:p>
          <a:p>
            <a:pPr>
              <a:spcAft>
                <a:spcPts val="2400"/>
              </a:spcAft>
            </a:pPr>
            <a:r>
              <a:rPr lang="en-CA" sz="4800" dirty="0"/>
              <a:t>Clarified that municipalities are NSFM members </a:t>
            </a:r>
          </a:p>
          <a:p>
            <a:pPr>
              <a:spcAft>
                <a:spcPts val="2400"/>
              </a:spcAft>
            </a:pPr>
            <a:r>
              <a:rPr lang="en-CA" sz="4800" dirty="0"/>
              <a:t>Elected officials will continue represent member units</a:t>
            </a:r>
          </a:p>
          <a:p>
            <a:pPr>
              <a:spcAft>
                <a:spcPts val="2400"/>
              </a:spcAft>
            </a:pPr>
            <a:r>
              <a:rPr lang="en-CA" sz="4800" dirty="0"/>
              <a:t>Clarified who can attend Members’ Meetings</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401864" y="1311804"/>
            <a:ext cx="19300372" cy="1885949"/>
          </a:xfrm>
        </p:spPr>
        <p:txBody>
          <a:bodyPr/>
          <a:lstStyle/>
          <a:p>
            <a:r>
              <a:rPr lang="en-CA" sz="8000" dirty="0"/>
              <a:t>Motion #1 – Municipal units as members </a:t>
            </a:r>
          </a:p>
        </p:txBody>
      </p:sp>
      <p:sp>
        <p:nvSpPr>
          <p:cNvPr id="3" name="Footer Placeholder 2">
            <a:extLst>
              <a:ext uri="{FF2B5EF4-FFF2-40B4-BE49-F238E27FC236}">
                <a16:creationId xmlns:a16="http://schemas.microsoft.com/office/drawing/2014/main" id="{3BBB3273-E8F3-28B9-31B7-9A7C4CDC2FE5}"/>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3075290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2371723" y="3399968"/>
            <a:ext cx="15833150" cy="5738813"/>
          </a:xfrm>
        </p:spPr>
        <p:txBody>
          <a:bodyPr>
            <a:normAutofit fontScale="92500" lnSpcReduction="20000"/>
          </a:bodyPr>
          <a:lstStyle/>
          <a:p>
            <a:pPr>
              <a:spcAft>
                <a:spcPts val="2400"/>
              </a:spcAft>
            </a:pPr>
            <a:r>
              <a:rPr lang="en-CA" sz="4800" dirty="0"/>
              <a:t>“Advisory Committees” (on areas of Municipal Interest)   will replace current Resolutions process.  </a:t>
            </a:r>
          </a:p>
          <a:p>
            <a:pPr>
              <a:spcAft>
                <a:spcPts val="2400"/>
              </a:spcAft>
            </a:pPr>
            <a:r>
              <a:rPr lang="en-CA" sz="4800" dirty="0"/>
              <a:t>Currently, we have 5 Resolutions decided on every 3 years.</a:t>
            </a:r>
          </a:p>
          <a:p>
            <a:pPr>
              <a:spcAft>
                <a:spcPts val="2400"/>
              </a:spcAft>
            </a:pPr>
            <a:r>
              <a:rPr lang="en-CA" sz="4800" dirty="0"/>
              <a:t>The current system limits NSFM’s ability to respond to the emerging needs of our Members.</a:t>
            </a:r>
          </a:p>
          <a:p>
            <a:pPr>
              <a:spcAft>
                <a:spcPts val="2400"/>
              </a:spcAft>
            </a:pPr>
            <a:r>
              <a:rPr lang="en-CA" sz="4800" dirty="0"/>
              <a:t>This change will make NSFM’s advocacy more nimble and responsive.</a:t>
            </a: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#2 – Advisory Committees </a:t>
            </a:r>
          </a:p>
        </p:txBody>
      </p:sp>
      <p:sp>
        <p:nvSpPr>
          <p:cNvPr id="3" name="Footer Placeholder 2">
            <a:extLst>
              <a:ext uri="{FF2B5EF4-FFF2-40B4-BE49-F238E27FC236}">
                <a16:creationId xmlns:a16="http://schemas.microsoft.com/office/drawing/2014/main" id="{A627201E-7A5A-B1AB-3475-2278F067EB89}"/>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1361561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fontScale="92500"/>
          </a:bodyPr>
          <a:lstStyle/>
          <a:p>
            <a:pPr>
              <a:spcAft>
                <a:spcPts val="2400"/>
              </a:spcAft>
            </a:pPr>
            <a:r>
              <a:rPr lang="en-CA" sz="4800" dirty="0"/>
              <a:t>Committees will be appointed by the Board following call for expressions of interest (NSFM membership and AMA). </a:t>
            </a:r>
          </a:p>
          <a:p>
            <a:pPr>
              <a:spcAft>
                <a:spcPts val="2400"/>
              </a:spcAft>
            </a:pPr>
            <a:r>
              <a:rPr lang="en-CA" sz="4800" dirty="0"/>
              <a:t>Municipal Councils can send NSFM their issues/concerns.</a:t>
            </a:r>
          </a:p>
          <a:p>
            <a:pPr>
              <a:spcAft>
                <a:spcPts val="2400"/>
              </a:spcAft>
            </a:pPr>
            <a:r>
              <a:rPr lang="en-CA" sz="4800" dirty="0"/>
              <a:t>Committees will apply expertise and NSFM Advocacy Policy and will report to the Board regarding emerging issues/concerns.</a:t>
            </a:r>
          </a:p>
          <a:p>
            <a:pPr>
              <a:spcAft>
                <a:spcPts val="2400"/>
              </a:spcAft>
            </a:pPr>
            <a:r>
              <a:rPr lang="en-CA" sz="4800" dirty="0"/>
              <a:t>NOTE: Current “5” Resolutions?  These, along with emerging issues/concerns - will be added to a Library of Municipal Interest. </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#2 – Advisory Committees </a:t>
            </a:r>
          </a:p>
        </p:txBody>
      </p:sp>
      <p:sp>
        <p:nvSpPr>
          <p:cNvPr id="3" name="Footer Placeholder 2">
            <a:extLst>
              <a:ext uri="{FF2B5EF4-FFF2-40B4-BE49-F238E27FC236}">
                <a16:creationId xmlns:a16="http://schemas.microsoft.com/office/drawing/2014/main" id="{6C67CD47-C8A2-791A-393E-D34711A03B83}"/>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137854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876184" cy="6265598"/>
          </a:xfrm>
        </p:spPr>
        <p:txBody>
          <a:bodyPr>
            <a:normAutofit fontScale="92500" lnSpcReduction="20000"/>
          </a:bodyPr>
          <a:lstStyle/>
          <a:p>
            <a:pPr marL="0" indent="0">
              <a:buNone/>
            </a:pPr>
            <a:r>
              <a:rPr lang="en-CA" sz="4800" dirty="0"/>
              <a:t>Tentative Areas of Municipal Interest are: </a:t>
            </a:r>
          </a:p>
          <a:p>
            <a:pPr marL="914400" indent="-914400">
              <a:lnSpc>
                <a:spcPct val="120000"/>
              </a:lnSpc>
              <a:spcBef>
                <a:spcPts val="0"/>
              </a:spcBef>
              <a:buAutoNum type="arabicParenR"/>
            </a:pPr>
            <a:r>
              <a:rPr lang="en-CA" sz="4800" dirty="0"/>
              <a:t>Public Safety</a:t>
            </a:r>
          </a:p>
          <a:p>
            <a:pPr marL="914400" indent="-914400">
              <a:lnSpc>
                <a:spcPct val="120000"/>
              </a:lnSpc>
              <a:spcBef>
                <a:spcPts val="0"/>
              </a:spcBef>
              <a:buAutoNum type="arabicParenR"/>
            </a:pPr>
            <a:r>
              <a:rPr lang="en-CA" sz="4800" dirty="0"/>
              <a:t>Climate Change </a:t>
            </a:r>
          </a:p>
          <a:p>
            <a:pPr marL="914400" indent="-914400">
              <a:lnSpc>
                <a:spcPct val="120000"/>
              </a:lnSpc>
              <a:spcBef>
                <a:spcPts val="0"/>
              </a:spcBef>
              <a:buAutoNum type="arabicParenR"/>
            </a:pPr>
            <a:r>
              <a:rPr lang="en-CA" sz="4800" dirty="0"/>
              <a:t>Municipal Finance</a:t>
            </a:r>
          </a:p>
          <a:p>
            <a:pPr marL="914400" indent="-914400">
              <a:lnSpc>
                <a:spcPct val="120000"/>
              </a:lnSpc>
              <a:spcBef>
                <a:spcPts val="0"/>
              </a:spcBef>
              <a:buAutoNum type="arabicParenR"/>
            </a:pPr>
            <a:r>
              <a:rPr lang="en-CA" sz="4800" dirty="0"/>
              <a:t>Infrastructure</a:t>
            </a:r>
          </a:p>
          <a:p>
            <a:pPr marL="914400" indent="-914400">
              <a:lnSpc>
                <a:spcPct val="120000"/>
              </a:lnSpc>
              <a:spcBef>
                <a:spcPts val="0"/>
              </a:spcBef>
              <a:buAutoNum type="arabicParenR"/>
            </a:pPr>
            <a:r>
              <a:rPr lang="en-CA" sz="4800" dirty="0"/>
              <a:t>Municipal Autonomy</a:t>
            </a:r>
          </a:p>
          <a:p>
            <a:pPr marL="0" indent="0">
              <a:lnSpc>
                <a:spcPct val="120000"/>
              </a:lnSpc>
              <a:spcBef>
                <a:spcPts val="0"/>
              </a:spcBef>
              <a:buNone/>
            </a:pPr>
            <a:endParaRPr lang="en-CA" sz="4800" dirty="0"/>
          </a:p>
          <a:p>
            <a:pPr marL="0" indent="0">
              <a:spcAft>
                <a:spcPts val="2400"/>
              </a:spcAft>
              <a:buNone/>
            </a:pPr>
            <a:r>
              <a:rPr lang="en-CA" sz="4800" dirty="0"/>
              <a:t>The Board will strike ad hoc committees for requests </a:t>
            </a:r>
            <a:r>
              <a:rPr lang="en-CA" sz="4800"/>
              <a:t>that fall outside </a:t>
            </a:r>
            <a:r>
              <a:rPr lang="en-CA" sz="4800" dirty="0"/>
              <a:t>of these areas. </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#2 – Advisory Committees </a:t>
            </a:r>
          </a:p>
        </p:txBody>
      </p:sp>
      <p:sp>
        <p:nvSpPr>
          <p:cNvPr id="3" name="Footer Placeholder 2">
            <a:extLst>
              <a:ext uri="{FF2B5EF4-FFF2-40B4-BE49-F238E27FC236}">
                <a16:creationId xmlns:a16="http://schemas.microsoft.com/office/drawing/2014/main" id="{BC159D24-FAFD-71A9-59B8-C7B87419BE6C}"/>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970313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a:bodyPr>
          <a:lstStyle/>
          <a:p>
            <a:pPr>
              <a:spcAft>
                <a:spcPts val="2400"/>
              </a:spcAft>
            </a:pPr>
            <a:r>
              <a:rPr lang="en-CA" sz="4800" dirty="0"/>
              <a:t>This bylaw change will make our advocacy prioritization more responsive to members’ concerns and opportunities</a:t>
            </a:r>
          </a:p>
          <a:p>
            <a:pPr>
              <a:spcAft>
                <a:spcPts val="2400"/>
              </a:spcAft>
            </a:pPr>
            <a:r>
              <a:rPr lang="en-CA" sz="4800" dirty="0"/>
              <a:t>We need to monitor capacity and hone our advocacy efforts for success</a:t>
            </a:r>
          </a:p>
          <a:p>
            <a:pPr>
              <a:spcAft>
                <a:spcPts val="2400"/>
              </a:spcAft>
            </a:pPr>
            <a:r>
              <a:rPr lang="en-CA" sz="4800" dirty="0"/>
              <a:t>NSFM staff will circulate information on how members can participate in this important process.</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#2 – Advisory Committees </a:t>
            </a:r>
          </a:p>
        </p:txBody>
      </p:sp>
      <p:sp>
        <p:nvSpPr>
          <p:cNvPr id="3" name="Footer Placeholder 2">
            <a:extLst>
              <a:ext uri="{FF2B5EF4-FFF2-40B4-BE49-F238E27FC236}">
                <a16:creationId xmlns:a16="http://schemas.microsoft.com/office/drawing/2014/main" id="{BF2C705B-6510-64E9-077D-6DFD0B979469}"/>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424795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lnSpcReduction="10000"/>
          </a:bodyPr>
          <a:lstStyle/>
          <a:p>
            <a:pPr>
              <a:spcAft>
                <a:spcPts val="2400"/>
              </a:spcAft>
            </a:pPr>
            <a:r>
              <a:rPr lang="en-CA" sz="4800" dirty="0"/>
              <a:t>Electoral regions based on existing regions (some regions have already been tweaked after consultation, more if needed).</a:t>
            </a:r>
          </a:p>
          <a:p>
            <a:pPr>
              <a:spcAft>
                <a:spcPts val="2400"/>
              </a:spcAft>
            </a:pPr>
            <a:r>
              <a:rPr lang="en-CA" sz="4800" dirty="0"/>
              <a:t>Distinct challenges addressed in caucuses will remain on our radar (just not built into NSFM’s organizational structure).</a:t>
            </a:r>
          </a:p>
          <a:p>
            <a:pPr>
              <a:spcAft>
                <a:spcPts val="2400"/>
              </a:spcAft>
            </a:pPr>
            <a:r>
              <a:rPr lang="en-CA" sz="4800" dirty="0"/>
              <a:t>Electoral regions will increase Board size (13 to 17).</a:t>
            </a:r>
          </a:p>
          <a:p>
            <a:pPr>
              <a:spcAft>
                <a:spcPts val="2400"/>
              </a:spcAft>
            </a:pPr>
            <a:r>
              <a:rPr lang="en-CA" sz="4800" dirty="0"/>
              <a:t>Two largest dues contributors (HRM &amp; CBRM) have their own electoral regions/board designates to be elected. </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#3 – Electoral regions</a:t>
            </a:r>
          </a:p>
        </p:txBody>
      </p:sp>
      <p:sp>
        <p:nvSpPr>
          <p:cNvPr id="3" name="Footer Placeholder 2">
            <a:extLst>
              <a:ext uri="{FF2B5EF4-FFF2-40B4-BE49-F238E27FC236}">
                <a16:creationId xmlns:a16="http://schemas.microsoft.com/office/drawing/2014/main" id="{0FFFB8F5-74D8-89E3-6CF4-5C238BC1AE7F}"/>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120777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205693"/>
            <a:ext cx="16288355" cy="6265598"/>
          </a:xfrm>
        </p:spPr>
        <p:txBody>
          <a:bodyPr>
            <a:normAutofit lnSpcReduction="10000"/>
          </a:bodyPr>
          <a:lstStyle/>
          <a:p>
            <a:pPr>
              <a:spcAft>
                <a:spcPts val="2400"/>
              </a:spcAft>
            </a:pPr>
            <a:r>
              <a:rPr lang="en-CA" sz="4800" dirty="0"/>
              <a:t>Concerns have been expressed by NSFM members regarding Caucuses and their effectiveness since 2010.   </a:t>
            </a:r>
          </a:p>
          <a:p>
            <a:pPr>
              <a:spcAft>
                <a:spcPts val="2400"/>
              </a:spcAft>
            </a:pPr>
            <a:r>
              <a:rPr lang="en-CA" sz="4800" dirty="0"/>
              <a:t>Working and thinking regionally helps to unlock and maximize our capacity (i.e., One NS)</a:t>
            </a:r>
          </a:p>
          <a:p>
            <a:pPr>
              <a:spcAft>
                <a:spcPts val="2400"/>
              </a:spcAft>
            </a:pPr>
            <a:r>
              <a:rPr lang="en-CA" sz="4800" dirty="0"/>
              <a:t>Electoral Regions ensure province-wide Board representation </a:t>
            </a:r>
          </a:p>
          <a:p>
            <a:pPr>
              <a:spcAft>
                <a:spcPts val="2400"/>
              </a:spcAft>
            </a:pPr>
            <a:r>
              <a:rPr lang="en-CA" sz="4800" dirty="0"/>
              <a:t>Everyone gets to vote for their board representatives (rather than just those who can attend the Annual Fall Conference)</a:t>
            </a: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319743"/>
            <a:ext cx="18094325" cy="1885949"/>
          </a:xfrm>
        </p:spPr>
        <p:txBody>
          <a:bodyPr/>
          <a:lstStyle/>
          <a:p>
            <a:r>
              <a:rPr lang="en-CA" sz="8000" dirty="0"/>
              <a:t>Motion #3 – Electoral regions</a:t>
            </a:r>
          </a:p>
        </p:txBody>
      </p:sp>
      <p:sp>
        <p:nvSpPr>
          <p:cNvPr id="3" name="Footer Placeholder 2">
            <a:extLst>
              <a:ext uri="{FF2B5EF4-FFF2-40B4-BE49-F238E27FC236}">
                <a16:creationId xmlns:a16="http://schemas.microsoft.com/office/drawing/2014/main" id="{71FA56FA-1333-7CC4-9CD1-818C8B789B87}"/>
              </a:ext>
            </a:extLst>
          </p:cNvPr>
          <p:cNvSpPr>
            <a:spLocks noGrp="1"/>
          </p:cNvSpPr>
          <p:nvPr>
            <p:ph type="ftr" sz="quarter" idx="11"/>
          </p:nvPr>
        </p:nvSpPr>
        <p:spPr>
          <a:xfrm>
            <a:off x="13241564" y="10201956"/>
            <a:ext cx="6553200" cy="601661"/>
          </a:xfrm>
        </p:spPr>
        <p:txBody>
          <a:bodyPr/>
          <a:lstStyle/>
          <a:p>
            <a:pPr algn="l"/>
            <a:r>
              <a:rPr lang="en-US" sz="1800" dirty="0"/>
              <a:t>By-Law Changes Information Session,  </a:t>
            </a:r>
            <a:r>
              <a:rPr lang="en-CA" dirty="0"/>
              <a:t>January 11, 2023</a:t>
            </a:r>
            <a:endParaRPr lang="en-US" dirty="0"/>
          </a:p>
          <a:p>
            <a:pPr algn="l"/>
            <a:endParaRPr lang="en-CA" sz="1800" dirty="0">
              <a:highlight>
                <a:srgbClr val="FFFF00"/>
              </a:highlight>
            </a:endParaRPr>
          </a:p>
        </p:txBody>
      </p:sp>
    </p:spTree>
    <p:extLst>
      <p:ext uri="{BB962C8B-B14F-4D97-AF65-F5344CB8AC3E}">
        <p14:creationId xmlns:p14="http://schemas.microsoft.com/office/powerpoint/2010/main" val="648451135"/>
      </p:ext>
    </p:extLst>
  </p:cSld>
  <p:clrMapOvr>
    <a:masterClrMapping/>
  </p:clrMapOvr>
</p:sld>
</file>

<file path=ppt/theme/theme1.xml><?xml version="1.0" encoding="utf-8"?>
<a:theme xmlns:a="http://schemas.openxmlformats.org/drawingml/2006/main" name="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Content Slide 4">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Content Slide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Content Slide 6">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Content Slide 7">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Image Slid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Content Slide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6" ma:contentTypeDescription="Create a new document." ma:contentTypeScope="" ma:versionID="d617509e64da4b8da89682a921b53169">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c2b5419908edd18f2d1cac7ac02a0e8a"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e29437c-417c-4821-be30-944b373c1fdc">
      <UserInfo>
        <DisplayName>Kyle MacKay</DisplayName>
        <AccountId>37</AccountId>
        <AccountType/>
      </UserInfo>
      <UserInfo>
        <DisplayName>Dani Coffey</DisplayName>
        <AccountId>53</AccountId>
        <AccountType/>
      </UserInfo>
      <UserInfo>
        <DisplayName>Debbie Nielsen</DisplayName>
        <AccountId>17</AccountId>
        <AccountType/>
      </UserInfo>
      <UserInfo>
        <DisplayName>Juanita Spencer</DisplayName>
        <AccountId>13</AccountId>
        <AccountType/>
      </UserInfo>
    </SharedWithUsers>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Props1.xml><?xml version="1.0" encoding="utf-8"?>
<ds:datastoreItem xmlns:ds="http://schemas.openxmlformats.org/officeDocument/2006/customXml" ds:itemID="{0E77CC2D-39C7-42B4-BF68-DC9B541988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AEF71C-88F1-495A-8C58-C91B2BDBC15E}">
  <ds:schemaRefs>
    <ds:schemaRef ds:uri="http://schemas.microsoft.com/sharepoint/v3/contenttype/forms"/>
  </ds:schemaRefs>
</ds:datastoreItem>
</file>

<file path=customXml/itemProps3.xml><?xml version="1.0" encoding="utf-8"?>
<ds:datastoreItem xmlns:ds="http://schemas.openxmlformats.org/officeDocument/2006/customXml" ds:itemID="{4416F660-2600-43BD-9C44-357AE3A11023}">
  <ds:schemaRefs>
    <ds:schemaRef ds:uri="http://purl.org/dc/elements/1.1/"/>
    <ds:schemaRef ds:uri="http://schemas.microsoft.com/office/2006/metadata/properties"/>
    <ds:schemaRef ds:uri="http://purl.org/dc/terms/"/>
    <ds:schemaRef ds:uri="http://purl.org/dc/dcmitype/"/>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de29437c-417c-4821-be30-944b373c1fdc"/>
    <ds:schemaRef ds:uri="f0c9b2df-2f28-4fd6-88a0-3ec84e0352d4"/>
  </ds:schemaRefs>
</ds:datastoreItem>
</file>

<file path=docProps/app.xml><?xml version="1.0" encoding="utf-8"?>
<Properties xmlns="http://schemas.openxmlformats.org/officeDocument/2006/extended-properties" xmlns:vt="http://schemas.openxmlformats.org/officeDocument/2006/docPropsVTypes">
  <Template>NSFM_PPT_Template_Apr_13</Template>
  <TotalTime>20378</TotalTime>
  <Words>3680</Words>
  <Application>Microsoft Office PowerPoint</Application>
  <PresentationFormat>Custom</PresentationFormat>
  <Paragraphs>260</Paragraphs>
  <Slides>16</Slides>
  <Notes>16</Notes>
  <HiddenSlides>0</HiddenSlides>
  <MMClips>0</MMClips>
  <ScaleCrop>false</ScaleCrop>
  <HeadingPairs>
    <vt:vector size="4" baseType="variant">
      <vt:variant>
        <vt:lpstr>Theme</vt:lpstr>
      </vt:variant>
      <vt:variant>
        <vt:i4>15</vt:i4>
      </vt:variant>
      <vt:variant>
        <vt:lpstr>Slide Titles</vt:lpstr>
      </vt:variant>
      <vt:variant>
        <vt:i4>16</vt:i4>
      </vt:variant>
    </vt:vector>
  </HeadingPairs>
  <TitlesOfParts>
    <vt:vector size="31" baseType="lpstr">
      <vt:lpstr>Cover Page</vt:lpstr>
      <vt:lpstr>Section Divider 1</vt:lpstr>
      <vt:lpstr>Section Divider 2</vt:lpstr>
      <vt:lpstr>Section Divider 3</vt:lpstr>
      <vt:lpstr>Section Divider 4</vt:lpstr>
      <vt:lpstr>Section Divider 5</vt:lpstr>
      <vt:lpstr>Content Slide 1</vt:lpstr>
      <vt:lpstr>Content Slide 2</vt:lpstr>
      <vt:lpstr>Content Slide 3</vt:lpstr>
      <vt:lpstr>Content Slide 4</vt:lpstr>
      <vt:lpstr>Content Slide 5</vt:lpstr>
      <vt:lpstr>Content Slide 6</vt:lpstr>
      <vt:lpstr>Content Slide 7</vt:lpstr>
      <vt:lpstr>Image Slide 1</vt:lpstr>
      <vt:lpstr>Image Slide 2</vt:lpstr>
      <vt:lpstr>By-law changes information session</vt:lpstr>
      <vt:lpstr>Presentation overview</vt:lpstr>
      <vt:lpstr>Motion #1 – Municipal units as members </vt:lpstr>
      <vt:lpstr>Motion #2 – Advisory Committees </vt:lpstr>
      <vt:lpstr>Motion #2 – Advisory Committees </vt:lpstr>
      <vt:lpstr>Motion #2 – Advisory Committees </vt:lpstr>
      <vt:lpstr>Motion #2 – Advisory Committees </vt:lpstr>
      <vt:lpstr>Motion #3 – Electoral regions</vt:lpstr>
      <vt:lpstr>Motion #3 – Electoral regions</vt:lpstr>
      <vt:lpstr>Motion #4 – Meetings and E-votes</vt:lpstr>
      <vt:lpstr>Motion #4 – Meetings and E-votes</vt:lpstr>
      <vt:lpstr>Clarifying Decision Making Processes</vt:lpstr>
      <vt:lpstr>Why Multiple Motions?</vt:lpstr>
      <vt:lpstr>Motion #5, 6, 7</vt:lpstr>
      <vt:lpstr>TENTATIVE Guiding principles</vt:lpstr>
      <vt:lpstr>Any further questions or discussion?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Wesley Petite</cp:lastModifiedBy>
  <cp:revision>36</cp:revision>
  <dcterms:created xsi:type="dcterms:W3CDTF">2018-04-13T16:24:34Z</dcterms:created>
  <dcterms:modified xsi:type="dcterms:W3CDTF">2023-01-12T15:41:34Z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ies>
</file>