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376" r:id="rId3"/>
    <p:sldId id="379" r:id="rId4"/>
    <p:sldId id="432" r:id="rId5"/>
    <p:sldId id="431" r:id="rId6"/>
    <p:sldId id="405" r:id="rId7"/>
    <p:sldId id="435" r:id="rId8"/>
    <p:sldId id="381" r:id="rId9"/>
    <p:sldId id="430" r:id="rId10"/>
    <p:sldId id="390" r:id="rId11"/>
    <p:sldId id="392" r:id="rId12"/>
    <p:sldId id="429" r:id="rId13"/>
    <p:sldId id="397" r:id="rId14"/>
    <p:sldId id="377" r:id="rId15"/>
    <p:sldId id="274" r:id="rId16"/>
    <p:sldId id="388" r:id="rId17"/>
    <p:sldId id="284" r:id="rId18"/>
    <p:sldId id="436" r:id="rId19"/>
    <p:sldId id="433" r:id="rId20"/>
    <p:sldId id="422" r:id="rId21"/>
    <p:sldId id="428" r:id="rId22"/>
    <p:sldId id="393" r:id="rId23"/>
    <p:sldId id="407" r:id="rId24"/>
    <p:sldId id="437" r:id="rId25"/>
    <p:sldId id="414" r:id="rId26"/>
    <p:sldId id="438" r:id="rId27"/>
    <p:sldId id="409" r:id="rId28"/>
    <p:sldId id="408" r:id="rId29"/>
    <p:sldId id="439" r:id="rId30"/>
    <p:sldId id="412" r:id="rId31"/>
    <p:sldId id="440" r:id="rId32"/>
    <p:sldId id="441" r:id="rId33"/>
    <p:sldId id="402" r:id="rId34"/>
    <p:sldId id="423" r:id="rId35"/>
    <p:sldId id="411" r:id="rId36"/>
    <p:sldId id="291" r:id="rId37"/>
    <p:sldId id="374" r:id="rId38"/>
    <p:sldId id="425" r:id="rId39"/>
    <p:sldId id="434" r:id="rId40"/>
    <p:sldId id="424" r:id="rId41"/>
    <p:sldId id="267" r:id="rId42"/>
  </p:sldIdLst>
  <p:sldSz cx="12192000" cy="6858000"/>
  <p:notesSz cx="7010400"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92" autoAdjust="0"/>
    <p:restoredTop sz="93225" autoAdjust="0"/>
  </p:normalViewPr>
  <p:slideViewPr>
    <p:cSldViewPr snapToGrid="0">
      <p:cViewPr varScale="1">
        <p:scale>
          <a:sx n="58" d="100"/>
          <a:sy n="58" d="100"/>
        </p:scale>
        <p:origin x="487" y="38"/>
      </p:cViewPr>
      <p:guideLst/>
    </p:cSldViewPr>
  </p:slideViewPr>
  <p:notesTextViewPr>
    <p:cViewPr>
      <p:scale>
        <a:sx n="1" d="1"/>
        <a:sy n="1" d="1"/>
      </p:scale>
      <p:origin x="0" y="0"/>
    </p:cViewPr>
  </p:notesTextViewPr>
  <p:sorterViewPr>
    <p:cViewPr>
      <p:scale>
        <a:sx n="36" d="100"/>
        <a:sy n="3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slide" Target="slides/slide39.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8A89AB9-37F6-46DD-8EBE-3F91E141C519}" type="doc">
      <dgm:prSet loTypeId="urn:microsoft.com/office/officeart/2005/8/layout/radial4" loCatId="relationship" qsTypeId="urn:microsoft.com/office/officeart/2005/8/quickstyle/3d2" qsCatId="3D" csTypeId="urn:microsoft.com/office/officeart/2005/8/colors/accent1_2" csCatId="accent1" phldr="1"/>
      <dgm:spPr/>
      <dgm:t>
        <a:bodyPr/>
        <a:lstStyle/>
        <a:p>
          <a:endParaRPr lang="en-US"/>
        </a:p>
      </dgm:t>
    </dgm:pt>
    <dgm:pt modelId="{3600CE06-E517-4451-9048-88B816082C8F}">
      <dgm:prSet phldrT="[Text]"/>
      <dgm:spPr/>
      <dgm:t>
        <a:bodyPr/>
        <a:lstStyle/>
        <a:p>
          <a:r>
            <a:rPr lang="en-US" dirty="0"/>
            <a:t>Future of Work</a:t>
          </a:r>
        </a:p>
      </dgm:t>
    </dgm:pt>
    <dgm:pt modelId="{9F47741E-E5B3-4371-BCA2-CC3B400FDAFB}" type="parTrans" cxnId="{D661F625-EC93-4B1E-A84B-5D2E4C77C0FE}">
      <dgm:prSet/>
      <dgm:spPr/>
      <dgm:t>
        <a:bodyPr/>
        <a:lstStyle/>
        <a:p>
          <a:endParaRPr lang="en-US"/>
        </a:p>
      </dgm:t>
    </dgm:pt>
    <dgm:pt modelId="{98EBCA11-34FF-49B7-8F11-624AAAC1FB6B}" type="sibTrans" cxnId="{D661F625-EC93-4B1E-A84B-5D2E4C77C0FE}">
      <dgm:prSet/>
      <dgm:spPr/>
      <dgm:t>
        <a:bodyPr/>
        <a:lstStyle/>
        <a:p>
          <a:endParaRPr lang="en-US"/>
        </a:p>
      </dgm:t>
    </dgm:pt>
    <dgm:pt modelId="{D182C97C-BEB9-4174-A78B-383782524A02}">
      <dgm:prSet phldrT="[Text]"/>
      <dgm:spPr/>
      <dgm:t>
        <a:bodyPr/>
        <a:lstStyle/>
        <a:p>
          <a:r>
            <a:rPr lang="en-US" dirty="0"/>
            <a:t>Demographic Change</a:t>
          </a:r>
        </a:p>
      </dgm:t>
    </dgm:pt>
    <dgm:pt modelId="{D87C6F30-B03C-4705-B880-327ED9452DAD}" type="parTrans" cxnId="{4A0743C3-4B6B-4C82-9C3B-7F3201005E46}">
      <dgm:prSet/>
      <dgm:spPr/>
      <dgm:t>
        <a:bodyPr/>
        <a:lstStyle/>
        <a:p>
          <a:endParaRPr lang="en-US"/>
        </a:p>
      </dgm:t>
    </dgm:pt>
    <dgm:pt modelId="{A054A356-7812-4BE2-A9CB-4DD38C42E266}" type="sibTrans" cxnId="{4A0743C3-4B6B-4C82-9C3B-7F3201005E46}">
      <dgm:prSet/>
      <dgm:spPr/>
      <dgm:t>
        <a:bodyPr/>
        <a:lstStyle/>
        <a:p>
          <a:endParaRPr lang="en-US"/>
        </a:p>
      </dgm:t>
    </dgm:pt>
    <dgm:pt modelId="{2F7B1CBE-A9D8-4710-9C7F-E1C5E16EA1F6}">
      <dgm:prSet phldrT="[Text]"/>
      <dgm:spPr/>
      <dgm:t>
        <a:bodyPr/>
        <a:lstStyle/>
        <a:p>
          <a:r>
            <a:rPr lang="en-US" dirty="0"/>
            <a:t>Educational Attainment</a:t>
          </a:r>
        </a:p>
      </dgm:t>
    </dgm:pt>
    <dgm:pt modelId="{0FD16619-7A67-4E11-96FB-4A03DC541DF4}" type="parTrans" cxnId="{C2C8CEFB-1056-4441-B6A0-080B681C281D}">
      <dgm:prSet/>
      <dgm:spPr/>
      <dgm:t>
        <a:bodyPr/>
        <a:lstStyle/>
        <a:p>
          <a:endParaRPr lang="en-US"/>
        </a:p>
      </dgm:t>
    </dgm:pt>
    <dgm:pt modelId="{99485723-BBD6-4C23-AFC4-C5FA04A5C742}" type="sibTrans" cxnId="{C2C8CEFB-1056-4441-B6A0-080B681C281D}">
      <dgm:prSet/>
      <dgm:spPr/>
      <dgm:t>
        <a:bodyPr/>
        <a:lstStyle/>
        <a:p>
          <a:endParaRPr lang="en-US"/>
        </a:p>
      </dgm:t>
    </dgm:pt>
    <dgm:pt modelId="{C40ED00F-5275-4D5A-B8A0-8BCFE609E3EA}">
      <dgm:prSet phldrT="[Text]"/>
      <dgm:spPr/>
      <dgm:t>
        <a:bodyPr/>
        <a:lstStyle/>
        <a:p>
          <a:r>
            <a:rPr lang="en-US" dirty="0"/>
            <a:t>Economic Transformation</a:t>
          </a:r>
        </a:p>
      </dgm:t>
    </dgm:pt>
    <dgm:pt modelId="{DED5EE69-2034-475F-9505-EF98C23D9FBF}" type="parTrans" cxnId="{BE892B4D-5BC2-40FB-A979-2C06083BD24A}">
      <dgm:prSet/>
      <dgm:spPr/>
      <dgm:t>
        <a:bodyPr/>
        <a:lstStyle/>
        <a:p>
          <a:endParaRPr lang="en-US"/>
        </a:p>
      </dgm:t>
    </dgm:pt>
    <dgm:pt modelId="{7C33EC30-0AE2-45ED-B8EB-B9282E406970}" type="sibTrans" cxnId="{BE892B4D-5BC2-40FB-A979-2C06083BD24A}">
      <dgm:prSet/>
      <dgm:spPr/>
      <dgm:t>
        <a:bodyPr/>
        <a:lstStyle/>
        <a:p>
          <a:endParaRPr lang="en-US"/>
        </a:p>
      </dgm:t>
    </dgm:pt>
    <dgm:pt modelId="{29FFAF80-9370-4190-860A-A539D0BDD8FA}" type="pres">
      <dgm:prSet presAssocID="{D8A89AB9-37F6-46DD-8EBE-3F91E141C519}" presName="cycle" presStyleCnt="0">
        <dgm:presLayoutVars>
          <dgm:chMax val="1"/>
          <dgm:dir/>
          <dgm:animLvl val="ctr"/>
          <dgm:resizeHandles val="exact"/>
        </dgm:presLayoutVars>
      </dgm:prSet>
      <dgm:spPr/>
    </dgm:pt>
    <dgm:pt modelId="{B3EACFF0-643C-48BA-A692-DF078B6D78EE}" type="pres">
      <dgm:prSet presAssocID="{3600CE06-E517-4451-9048-88B816082C8F}" presName="centerShape" presStyleLbl="node0" presStyleIdx="0" presStyleCnt="1"/>
      <dgm:spPr/>
    </dgm:pt>
    <dgm:pt modelId="{AE9CCE40-C8CF-4802-AE33-673D6AE06310}" type="pres">
      <dgm:prSet presAssocID="{D87C6F30-B03C-4705-B880-327ED9452DAD}" presName="parTrans" presStyleLbl="bgSibTrans2D1" presStyleIdx="0" presStyleCnt="3"/>
      <dgm:spPr/>
    </dgm:pt>
    <dgm:pt modelId="{7564B7B9-B504-47B0-A852-5C5CED551010}" type="pres">
      <dgm:prSet presAssocID="{D182C97C-BEB9-4174-A78B-383782524A02}" presName="node" presStyleLbl="node1" presStyleIdx="0" presStyleCnt="3">
        <dgm:presLayoutVars>
          <dgm:bulletEnabled val="1"/>
        </dgm:presLayoutVars>
      </dgm:prSet>
      <dgm:spPr/>
    </dgm:pt>
    <dgm:pt modelId="{534A152D-0A83-4097-8ADF-8367D9B87997}" type="pres">
      <dgm:prSet presAssocID="{0FD16619-7A67-4E11-96FB-4A03DC541DF4}" presName="parTrans" presStyleLbl="bgSibTrans2D1" presStyleIdx="1" presStyleCnt="3"/>
      <dgm:spPr/>
    </dgm:pt>
    <dgm:pt modelId="{B2C07E85-0180-4449-973C-B556B4AB687F}" type="pres">
      <dgm:prSet presAssocID="{2F7B1CBE-A9D8-4710-9C7F-E1C5E16EA1F6}" presName="node" presStyleLbl="node1" presStyleIdx="1" presStyleCnt="3">
        <dgm:presLayoutVars>
          <dgm:bulletEnabled val="1"/>
        </dgm:presLayoutVars>
      </dgm:prSet>
      <dgm:spPr/>
    </dgm:pt>
    <dgm:pt modelId="{9AD6C594-3A51-4984-8113-6916AE5715E7}" type="pres">
      <dgm:prSet presAssocID="{DED5EE69-2034-475F-9505-EF98C23D9FBF}" presName="parTrans" presStyleLbl="bgSibTrans2D1" presStyleIdx="2" presStyleCnt="3"/>
      <dgm:spPr/>
    </dgm:pt>
    <dgm:pt modelId="{489AC02A-4CED-4E50-B68B-8A697282A7C9}" type="pres">
      <dgm:prSet presAssocID="{C40ED00F-5275-4D5A-B8A0-8BCFE609E3EA}" presName="node" presStyleLbl="node1" presStyleIdx="2" presStyleCnt="3">
        <dgm:presLayoutVars>
          <dgm:bulletEnabled val="1"/>
        </dgm:presLayoutVars>
      </dgm:prSet>
      <dgm:spPr/>
    </dgm:pt>
  </dgm:ptLst>
  <dgm:cxnLst>
    <dgm:cxn modelId="{939E150E-F5BC-4FFC-B5A8-47F6406CBAB1}" type="presOf" srcId="{D87C6F30-B03C-4705-B880-327ED9452DAD}" destId="{AE9CCE40-C8CF-4802-AE33-673D6AE06310}" srcOrd="0" destOrd="0" presId="urn:microsoft.com/office/officeart/2005/8/layout/radial4"/>
    <dgm:cxn modelId="{D661F625-EC93-4B1E-A84B-5D2E4C77C0FE}" srcId="{D8A89AB9-37F6-46DD-8EBE-3F91E141C519}" destId="{3600CE06-E517-4451-9048-88B816082C8F}" srcOrd="0" destOrd="0" parTransId="{9F47741E-E5B3-4371-BCA2-CC3B400FDAFB}" sibTransId="{98EBCA11-34FF-49B7-8F11-624AAAC1FB6B}"/>
    <dgm:cxn modelId="{F754B128-88B8-49BD-A85D-5921243C85AB}" type="presOf" srcId="{3600CE06-E517-4451-9048-88B816082C8F}" destId="{B3EACFF0-643C-48BA-A692-DF078B6D78EE}" srcOrd="0" destOrd="0" presId="urn:microsoft.com/office/officeart/2005/8/layout/radial4"/>
    <dgm:cxn modelId="{E86D8E34-25A0-47BE-8C90-AE9EE4D23B89}" type="presOf" srcId="{C40ED00F-5275-4D5A-B8A0-8BCFE609E3EA}" destId="{489AC02A-4CED-4E50-B68B-8A697282A7C9}" srcOrd="0" destOrd="0" presId="urn:microsoft.com/office/officeart/2005/8/layout/radial4"/>
    <dgm:cxn modelId="{66621C37-C4B6-4D97-9E55-27E914A0D18B}" type="presOf" srcId="{2F7B1CBE-A9D8-4710-9C7F-E1C5E16EA1F6}" destId="{B2C07E85-0180-4449-973C-B556B4AB687F}" srcOrd="0" destOrd="0" presId="urn:microsoft.com/office/officeart/2005/8/layout/radial4"/>
    <dgm:cxn modelId="{DF922963-65A4-4C30-A0CD-50D398040804}" type="presOf" srcId="{D8A89AB9-37F6-46DD-8EBE-3F91E141C519}" destId="{29FFAF80-9370-4190-860A-A539D0BDD8FA}" srcOrd="0" destOrd="0" presId="urn:microsoft.com/office/officeart/2005/8/layout/radial4"/>
    <dgm:cxn modelId="{BE892B4D-5BC2-40FB-A979-2C06083BD24A}" srcId="{3600CE06-E517-4451-9048-88B816082C8F}" destId="{C40ED00F-5275-4D5A-B8A0-8BCFE609E3EA}" srcOrd="2" destOrd="0" parTransId="{DED5EE69-2034-475F-9505-EF98C23D9FBF}" sibTransId="{7C33EC30-0AE2-45ED-B8EB-B9282E406970}"/>
    <dgm:cxn modelId="{D146D57F-1722-450F-A4F4-4F8C88337D5D}" type="presOf" srcId="{0FD16619-7A67-4E11-96FB-4A03DC541DF4}" destId="{534A152D-0A83-4097-8ADF-8367D9B87997}" srcOrd="0" destOrd="0" presId="urn:microsoft.com/office/officeart/2005/8/layout/radial4"/>
    <dgm:cxn modelId="{F6AD5487-AC0A-4F5F-93B6-8037A1917A36}" type="presOf" srcId="{DED5EE69-2034-475F-9505-EF98C23D9FBF}" destId="{9AD6C594-3A51-4984-8113-6916AE5715E7}" srcOrd="0" destOrd="0" presId="urn:microsoft.com/office/officeart/2005/8/layout/radial4"/>
    <dgm:cxn modelId="{3D003DAA-D1B6-42F4-9367-7CDA836B1852}" type="presOf" srcId="{D182C97C-BEB9-4174-A78B-383782524A02}" destId="{7564B7B9-B504-47B0-A852-5C5CED551010}" srcOrd="0" destOrd="0" presId="urn:microsoft.com/office/officeart/2005/8/layout/radial4"/>
    <dgm:cxn modelId="{4A0743C3-4B6B-4C82-9C3B-7F3201005E46}" srcId="{3600CE06-E517-4451-9048-88B816082C8F}" destId="{D182C97C-BEB9-4174-A78B-383782524A02}" srcOrd="0" destOrd="0" parTransId="{D87C6F30-B03C-4705-B880-327ED9452DAD}" sibTransId="{A054A356-7812-4BE2-A9CB-4DD38C42E266}"/>
    <dgm:cxn modelId="{C2C8CEFB-1056-4441-B6A0-080B681C281D}" srcId="{3600CE06-E517-4451-9048-88B816082C8F}" destId="{2F7B1CBE-A9D8-4710-9C7F-E1C5E16EA1F6}" srcOrd="1" destOrd="0" parTransId="{0FD16619-7A67-4E11-96FB-4A03DC541DF4}" sibTransId="{99485723-BBD6-4C23-AFC4-C5FA04A5C742}"/>
    <dgm:cxn modelId="{B94AD2B5-DFC5-4BBB-840F-3066C16592A0}" type="presParOf" srcId="{29FFAF80-9370-4190-860A-A539D0BDD8FA}" destId="{B3EACFF0-643C-48BA-A692-DF078B6D78EE}" srcOrd="0" destOrd="0" presId="urn:microsoft.com/office/officeart/2005/8/layout/radial4"/>
    <dgm:cxn modelId="{183F706A-85D9-4747-B4BE-396A2D158D48}" type="presParOf" srcId="{29FFAF80-9370-4190-860A-A539D0BDD8FA}" destId="{AE9CCE40-C8CF-4802-AE33-673D6AE06310}" srcOrd="1" destOrd="0" presId="urn:microsoft.com/office/officeart/2005/8/layout/radial4"/>
    <dgm:cxn modelId="{D0D33654-3D44-4AE5-B5B6-9BDF76E319FA}" type="presParOf" srcId="{29FFAF80-9370-4190-860A-A539D0BDD8FA}" destId="{7564B7B9-B504-47B0-A852-5C5CED551010}" srcOrd="2" destOrd="0" presId="urn:microsoft.com/office/officeart/2005/8/layout/radial4"/>
    <dgm:cxn modelId="{28AD3B68-ECBE-480A-BCDB-5D43982847AA}" type="presParOf" srcId="{29FFAF80-9370-4190-860A-A539D0BDD8FA}" destId="{534A152D-0A83-4097-8ADF-8367D9B87997}" srcOrd="3" destOrd="0" presId="urn:microsoft.com/office/officeart/2005/8/layout/radial4"/>
    <dgm:cxn modelId="{50A7EE0A-E05E-437B-8B63-A79BB58F4DF7}" type="presParOf" srcId="{29FFAF80-9370-4190-860A-A539D0BDD8FA}" destId="{B2C07E85-0180-4449-973C-B556B4AB687F}" srcOrd="4" destOrd="0" presId="urn:microsoft.com/office/officeart/2005/8/layout/radial4"/>
    <dgm:cxn modelId="{7FCD2A84-8532-4937-8EFB-34A1319A6A40}" type="presParOf" srcId="{29FFAF80-9370-4190-860A-A539D0BDD8FA}" destId="{9AD6C594-3A51-4984-8113-6916AE5715E7}" srcOrd="5" destOrd="0" presId="urn:microsoft.com/office/officeart/2005/8/layout/radial4"/>
    <dgm:cxn modelId="{5BD67E7A-2A4D-43EB-996E-C0270C9C587A}" type="presParOf" srcId="{29FFAF80-9370-4190-860A-A539D0BDD8FA}" destId="{489AC02A-4CED-4E50-B68B-8A697282A7C9}" srcOrd="6"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5DF6285-A1F3-4AAF-951F-2C2530FF12B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BA14F48-0EAA-4E23-9C6A-A4F0954313EC}">
      <dgm:prSet custT="1"/>
      <dgm:spPr/>
      <dgm:t>
        <a:bodyPr/>
        <a:lstStyle/>
        <a:p>
          <a:endParaRPr lang="en-US" sz="3200" b="1" i="0" dirty="0"/>
        </a:p>
        <a:p>
          <a:r>
            <a:rPr lang="en-US" sz="3200" b="1" i="0" dirty="0"/>
            <a:t>Profile of Seniors in Canada</a:t>
          </a:r>
        </a:p>
        <a:p>
          <a:endParaRPr lang="en-US" sz="3200" dirty="0"/>
        </a:p>
      </dgm:t>
    </dgm:pt>
    <dgm:pt modelId="{4E3FD29B-47F6-49B1-8F99-D81AADC9DCE2}" type="parTrans" cxnId="{9BEEAF05-8493-4E15-98D6-87411CB10040}">
      <dgm:prSet/>
      <dgm:spPr/>
      <dgm:t>
        <a:bodyPr/>
        <a:lstStyle/>
        <a:p>
          <a:endParaRPr lang="en-US"/>
        </a:p>
      </dgm:t>
    </dgm:pt>
    <dgm:pt modelId="{1F152871-BDEB-4710-BC65-AD138902D037}" type="sibTrans" cxnId="{9BEEAF05-8493-4E15-98D6-87411CB10040}">
      <dgm:prSet/>
      <dgm:spPr/>
      <dgm:t>
        <a:bodyPr/>
        <a:lstStyle/>
        <a:p>
          <a:endParaRPr lang="en-US"/>
        </a:p>
      </dgm:t>
    </dgm:pt>
    <dgm:pt modelId="{7CD6E95A-A594-462F-AA99-D518812B3420}">
      <dgm:prSet custT="1"/>
      <dgm:spPr/>
      <dgm:t>
        <a:bodyPr/>
        <a:lstStyle/>
        <a:p>
          <a:r>
            <a:rPr lang="en-US" sz="2800" b="0" i="0" dirty="0"/>
            <a:t>Seniors in Canada are a rapidly growing segment of the population and are living longer and healthier lives than previous generations.</a:t>
          </a:r>
          <a:endParaRPr lang="en-US" sz="2800" dirty="0"/>
        </a:p>
      </dgm:t>
    </dgm:pt>
    <dgm:pt modelId="{B1A676BC-079B-4BBD-891C-B7CFF06ECD4D}" type="parTrans" cxnId="{4772EA1E-0F87-4E8A-AF74-599E78D991A6}">
      <dgm:prSet/>
      <dgm:spPr/>
      <dgm:t>
        <a:bodyPr/>
        <a:lstStyle/>
        <a:p>
          <a:endParaRPr lang="en-US"/>
        </a:p>
      </dgm:t>
    </dgm:pt>
    <dgm:pt modelId="{0E4A462C-E482-45DA-A98D-C9CF21375A4B}" type="sibTrans" cxnId="{4772EA1E-0F87-4E8A-AF74-599E78D991A6}">
      <dgm:prSet/>
      <dgm:spPr/>
      <dgm:t>
        <a:bodyPr/>
        <a:lstStyle/>
        <a:p>
          <a:endParaRPr lang="en-US"/>
        </a:p>
      </dgm:t>
    </dgm:pt>
    <dgm:pt modelId="{D9857689-1612-4AED-ADAD-AA0F8BC1CAC5}">
      <dgm:prSet/>
      <dgm:spPr/>
      <dgm:t>
        <a:bodyPr/>
        <a:lstStyle/>
        <a:p>
          <a:endParaRPr lang="en-US" sz="2700" dirty="0"/>
        </a:p>
      </dgm:t>
    </dgm:pt>
    <dgm:pt modelId="{D2684AD2-E0BD-41C4-9E05-7ADCEBAC65FF}" type="parTrans" cxnId="{DED86DFD-0600-49A6-BADC-89A1E6116893}">
      <dgm:prSet/>
      <dgm:spPr/>
      <dgm:t>
        <a:bodyPr/>
        <a:lstStyle/>
        <a:p>
          <a:endParaRPr lang="en-US"/>
        </a:p>
      </dgm:t>
    </dgm:pt>
    <dgm:pt modelId="{9E194B13-996E-4B07-AA5C-379FCF3B9954}" type="sibTrans" cxnId="{DED86DFD-0600-49A6-BADC-89A1E6116893}">
      <dgm:prSet/>
      <dgm:spPr/>
      <dgm:t>
        <a:bodyPr/>
        <a:lstStyle/>
        <a:p>
          <a:endParaRPr lang="en-US"/>
        </a:p>
      </dgm:t>
    </dgm:pt>
    <dgm:pt modelId="{43B6D06B-F4AA-4F46-8431-EFA7AF7AEDEB}">
      <dgm:prSet custT="1"/>
      <dgm:spPr/>
      <dgm:t>
        <a:bodyPr/>
        <a:lstStyle/>
        <a:p>
          <a:pPr>
            <a:buFont typeface="Wingdings" panose="05000000000000000000" pitchFamily="2" charset="2"/>
            <a:buChar char="§"/>
          </a:pPr>
          <a:r>
            <a:rPr lang="en-US" sz="2800" dirty="0">
              <a:effectLst/>
            </a:rPr>
            <a:t>Seniors who are active and engaged in the </a:t>
          </a:r>
          <a:r>
            <a:rPr lang="en-US" sz="2800" dirty="0" err="1">
              <a:effectLst/>
            </a:rPr>
            <a:t>labour</a:t>
          </a:r>
          <a:r>
            <a:rPr lang="en-US" sz="2800" dirty="0">
              <a:effectLst/>
            </a:rPr>
            <a:t> force and their communities contribute to the economy and society, as well as to their own health and well-being. </a:t>
          </a:r>
          <a:endParaRPr lang="en-US" sz="2800" dirty="0"/>
        </a:p>
      </dgm:t>
    </dgm:pt>
    <dgm:pt modelId="{FE702EED-EAF3-43E5-9855-B15E10C14A8A}" type="parTrans" cxnId="{4AFC51EE-54F9-49D7-AE82-9069D9383BE9}">
      <dgm:prSet/>
      <dgm:spPr/>
      <dgm:t>
        <a:bodyPr/>
        <a:lstStyle/>
        <a:p>
          <a:endParaRPr lang="en-US"/>
        </a:p>
      </dgm:t>
    </dgm:pt>
    <dgm:pt modelId="{760A8848-202B-446B-89A0-2D27E73746E1}" type="sibTrans" cxnId="{4AFC51EE-54F9-49D7-AE82-9069D9383BE9}">
      <dgm:prSet/>
      <dgm:spPr/>
      <dgm:t>
        <a:bodyPr/>
        <a:lstStyle/>
        <a:p>
          <a:endParaRPr lang="en-US"/>
        </a:p>
      </dgm:t>
    </dgm:pt>
    <dgm:pt modelId="{BC3E9905-25F3-429B-A2D2-8B27E4AD52FD}">
      <dgm:prSet/>
      <dgm:spPr/>
      <dgm:t>
        <a:bodyPr/>
        <a:lstStyle/>
        <a:p>
          <a:endParaRPr lang="en-US" sz="3600" dirty="0">
            <a:effectLst/>
          </a:endParaRPr>
        </a:p>
      </dgm:t>
    </dgm:pt>
    <dgm:pt modelId="{12B48307-CCFF-4507-8139-8FC01E3D33C0}" type="parTrans" cxnId="{696D5E87-2537-4F26-B47E-F6D2CF56E86D}">
      <dgm:prSet/>
      <dgm:spPr/>
      <dgm:t>
        <a:bodyPr/>
        <a:lstStyle/>
        <a:p>
          <a:endParaRPr lang="en-US"/>
        </a:p>
      </dgm:t>
    </dgm:pt>
    <dgm:pt modelId="{AF023443-C255-421C-AB1F-875CA3634B13}" type="sibTrans" cxnId="{696D5E87-2537-4F26-B47E-F6D2CF56E86D}">
      <dgm:prSet/>
      <dgm:spPr/>
      <dgm:t>
        <a:bodyPr/>
        <a:lstStyle/>
        <a:p>
          <a:endParaRPr lang="en-US"/>
        </a:p>
      </dgm:t>
    </dgm:pt>
    <dgm:pt modelId="{1A26FF54-49AC-41A5-9A05-9FCAE8FAA43D}">
      <dgm:prSet custT="1"/>
      <dgm:spPr/>
      <dgm:t>
        <a:bodyPr/>
        <a:lstStyle/>
        <a:p>
          <a:pPr>
            <a:buFont typeface="Wingdings" panose="05000000000000000000" pitchFamily="2" charset="2"/>
            <a:buNone/>
          </a:pPr>
          <a:endParaRPr lang="en-US" sz="2800" dirty="0"/>
        </a:p>
      </dgm:t>
    </dgm:pt>
    <dgm:pt modelId="{ACD35EBF-7BA3-4EA1-964A-44BBB60A5BE4}" type="parTrans" cxnId="{806CA71C-6346-4FAB-957C-49D3C11C27CC}">
      <dgm:prSet/>
      <dgm:spPr/>
      <dgm:t>
        <a:bodyPr/>
        <a:lstStyle/>
        <a:p>
          <a:endParaRPr lang="en-US"/>
        </a:p>
      </dgm:t>
    </dgm:pt>
    <dgm:pt modelId="{6C4FA46E-40B9-476D-B19A-46816460353B}" type="sibTrans" cxnId="{806CA71C-6346-4FAB-957C-49D3C11C27CC}">
      <dgm:prSet/>
      <dgm:spPr/>
      <dgm:t>
        <a:bodyPr/>
        <a:lstStyle/>
        <a:p>
          <a:endParaRPr lang="en-US"/>
        </a:p>
      </dgm:t>
    </dgm:pt>
    <dgm:pt modelId="{1AACEBFF-9B05-493C-8BA6-77EDE1CD4FDA}">
      <dgm:prSet custT="1"/>
      <dgm:spPr/>
      <dgm:t>
        <a:bodyPr/>
        <a:lstStyle/>
        <a:p>
          <a:pPr>
            <a:buFont typeface="Wingdings" panose="05000000000000000000" pitchFamily="2" charset="2"/>
            <a:buChar char="§"/>
          </a:pPr>
          <a:endParaRPr lang="en-US" sz="2800" dirty="0">
            <a:effectLst/>
          </a:endParaRPr>
        </a:p>
      </dgm:t>
    </dgm:pt>
    <dgm:pt modelId="{2ED448B9-6C9E-49DA-A7C8-227D935500FB}" type="parTrans" cxnId="{AB9480A7-9F17-4DD5-B396-A1DEE6EDC846}">
      <dgm:prSet/>
      <dgm:spPr/>
      <dgm:t>
        <a:bodyPr/>
        <a:lstStyle/>
        <a:p>
          <a:endParaRPr lang="en-US"/>
        </a:p>
      </dgm:t>
    </dgm:pt>
    <dgm:pt modelId="{B828BF05-7B78-4C50-83AB-A7E6E003CA1B}" type="sibTrans" cxnId="{AB9480A7-9F17-4DD5-B396-A1DEE6EDC846}">
      <dgm:prSet/>
      <dgm:spPr/>
      <dgm:t>
        <a:bodyPr/>
        <a:lstStyle/>
        <a:p>
          <a:endParaRPr lang="en-US"/>
        </a:p>
      </dgm:t>
    </dgm:pt>
    <dgm:pt modelId="{7A3A8149-10F1-4486-AAFC-34D98BE01C70}">
      <dgm:prSet custT="1"/>
      <dgm:spPr/>
      <dgm:t>
        <a:bodyPr/>
        <a:lstStyle/>
        <a:p>
          <a:pPr>
            <a:buFont typeface="Wingdings" panose="05000000000000000000" pitchFamily="2" charset="2"/>
            <a:buChar char="§"/>
          </a:pPr>
          <a:r>
            <a:rPr lang="en-US" sz="2800" dirty="0">
              <a:effectLst/>
            </a:rPr>
            <a:t>The wealth of seniors' knowledge, experience and skills can be translated into meaningful involvement in their communities. </a:t>
          </a:r>
          <a:endParaRPr lang="en-US" sz="2800" dirty="0"/>
        </a:p>
      </dgm:t>
    </dgm:pt>
    <dgm:pt modelId="{1E1EAE5E-9345-4978-AA77-3DBA695F12FE}" type="parTrans" cxnId="{9F65AEFF-7199-491A-9124-8C24731471C4}">
      <dgm:prSet/>
      <dgm:spPr/>
      <dgm:t>
        <a:bodyPr/>
        <a:lstStyle/>
        <a:p>
          <a:endParaRPr lang="en-US"/>
        </a:p>
      </dgm:t>
    </dgm:pt>
    <dgm:pt modelId="{2BA65E38-51A1-4734-8621-34251FCBAC40}" type="sibTrans" cxnId="{9F65AEFF-7199-491A-9124-8C24731471C4}">
      <dgm:prSet/>
      <dgm:spPr/>
      <dgm:t>
        <a:bodyPr/>
        <a:lstStyle/>
        <a:p>
          <a:endParaRPr lang="en-US"/>
        </a:p>
      </dgm:t>
    </dgm:pt>
    <dgm:pt modelId="{698D7599-8A7C-4116-9618-79F7691AEF32}">
      <dgm:prSet custT="1"/>
      <dgm:spPr/>
      <dgm:t>
        <a:bodyPr/>
        <a:lstStyle/>
        <a:p>
          <a:endParaRPr lang="en-US" sz="2800" dirty="0"/>
        </a:p>
      </dgm:t>
    </dgm:pt>
    <dgm:pt modelId="{73BD85E2-6153-4D56-91F7-57216658E9F3}" type="parTrans" cxnId="{AB521CE8-1D97-42B4-B54A-89C6DC6D4443}">
      <dgm:prSet/>
      <dgm:spPr/>
      <dgm:t>
        <a:bodyPr/>
        <a:lstStyle/>
        <a:p>
          <a:endParaRPr lang="en-US"/>
        </a:p>
      </dgm:t>
    </dgm:pt>
    <dgm:pt modelId="{2AEED98D-6A5F-4B7E-84BE-9EBCF7C14891}" type="sibTrans" cxnId="{AB521CE8-1D97-42B4-B54A-89C6DC6D4443}">
      <dgm:prSet/>
      <dgm:spPr/>
      <dgm:t>
        <a:bodyPr/>
        <a:lstStyle/>
        <a:p>
          <a:endParaRPr lang="en-US"/>
        </a:p>
      </dgm:t>
    </dgm:pt>
    <dgm:pt modelId="{4C3737F6-31B1-4DE0-BBD4-4BCECF5B31E9}">
      <dgm:prSet custT="1"/>
      <dgm:spPr/>
      <dgm:t>
        <a:bodyPr/>
        <a:lstStyle/>
        <a:p>
          <a:pPr>
            <a:buFont typeface="Wingdings" panose="05000000000000000000" pitchFamily="2" charset="2"/>
            <a:buNone/>
          </a:pPr>
          <a:endParaRPr lang="en-US" sz="2800" dirty="0"/>
        </a:p>
      </dgm:t>
    </dgm:pt>
    <dgm:pt modelId="{701327DD-4943-4E63-B837-07CD02E2A50B}" type="parTrans" cxnId="{8B8D759F-FF02-4255-B85E-4D1D9267BC70}">
      <dgm:prSet/>
      <dgm:spPr/>
      <dgm:t>
        <a:bodyPr/>
        <a:lstStyle/>
        <a:p>
          <a:endParaRPr lang="en-US"/>
        </a:p>
      </dgm:t>
    </dgm:pt>
    <dgm:pt modelId="{9BFB9D13-3071-4F82-9B99-6AADDB99D371}" type="sibTrans" cxnId="{8B8D759F-FF02-4255-B85E-4D1D9267BC70}">
      <dgm:prSet/>
      <dgm:spPr/>
      <dgm:t>
        <a:bodyPr/>
        <a:lstStyle/>
        <a:p>
          <a:endParaRPr lang="en-US"/>
        </a:p>
      </dgm:t>
    </dgm:pt>
    <dgm:pt modelId="{D9120601-E53C-46D8-9B80-160382D58A59}" type="pres">
      <dgm:prSet presAssocID="{D5DF6285-A1F3-4AAF-951F-2C2530FF12BE}" presName="linear" presStyleCnt="0">
        <dgm:presLayoutVars>
          <dgm:animLvl val="lvl"/>
          <dgm:resizeHandles val="exact"/>
        </dgm:presLayoutVars>
      </dgm:prSet>
      <dgm:spPr/>
    </dgm:pt>
    <dgm:pt modelId="{B1CC8551-EF80-486C-B774-924FCFEE08D1}" type="pres">
      <dgm:prSet presAssocID="{5BA14F48-0EAA-4E23-9C6A-A4F0954313EC}" presName="parentText" presStyleLbl="node1" presStyleIdx="0" presStyleCnt="1" custScaleX="114158" custScaleY="283997" custLinFactNeighborX="454" custLinFactNeighborY="8159">
        <dgm:presLayoutVars>
          <dgm:chMax val="0"/>
          <dgm:bulletEnabled val="1"/>
        </dgm:presLayoutVars>
      </dgm:prSet>
      <dgm:spPr/>
    </dgm:pt>
    <dgm:pt modelId="{1BC5F296-5998-458D-8432-5715C1D6F6E9}" type="pres">
      <dgm:prSet presAssocID="{5BA14F48-0EAA-4E23-9C6A-A4F0954313EC}" presName="childText" presStyleLbl="revTx" presStyleIdx="0" presStyleCnt="1" custScaleY="146646">
        <dgm:presLayoutVars>
          <dgm:bulletEnabled val="1"/>
        </dgm:presLayoutVars>
      </dgm:prSet>
      <dgm:spPr/>
    </dgm:pt>
  </dgm:ptLst>
  <dgm:cxnLst>
    <dgm:cxn modelId="{9BEEAF05-8493-4E15-98D6-87411CB10040}" srcId="{D5DF6285-A1F3-4AAF-951F-2C2530FF12BE}" destId="{5BA14F48-0EAA-4E23-9C6A-A4F0954313EC}" srcOrd="0" destOrd="0" parTransId="{4E3FD29B-47F6-49B1-8F99-D81AADC9DCE2}" sibTransId="{1F152871-BDEB-4710-BC65-AD138902D037}"/>
    <dgm:cxn modelId="{806CA71C-6346-4FAB-957C-49D3C11C27CC}" srcId="{5BA14F48-0EAA-4E23-9C6A-A4F0954313EC}" destId="{1A26FF54-49AC-41A5-9A05-9FCAE8FAA43D}" srcOrd="7" destOrd="0" parTransId="{ACD35EBF-7BA3-4EA1-964A-44BBB60A5BE4}" sibTransId="{6C4FA46E-40B9-476D-B19A-46816460353B}"/>
    <dgm:cxn modelId="{4772EA1E-0F87-4E8A-AF74-599E78D991A6}" srcId="{5BA14F48-0EAA-4E23-9C6A-A4F0954313EC}" destId="{7CD6E95A-A594-462F-AA99-D518812B3420}" srcOrd="1" destOrd="0" parTransId="{B1A676BC-079B-4BBD-891C-B7CFF06ECD4D}" sibTransId="{0E4A462C-E482-45DA-A98D-C9CF21375A4B}"/>
    <dgm:cxn modelId="{AFC1EA38-837F-405A-8D87-9D3620B33CAA}" type="presOf" srcId="{698D7599-8A7C-4116-9618-79F7691AEF32}" destId="{1BC5F296-5998-458D-8432-5715C1D6F6E9}" srcOrd="0" destOrd="2" presId="urn:microsoft.com/office/officeart/2005/8/layout/vList2"/>
    <dgm:cxn modelId="{DFEF8466-5DDE-4CE0-A3B7-C00BC9C7090A}" type="presOf" srcId="{D9857689-1612-4AED-ADAD-AA0F8BC1CAC5}" destId="{1BC5F296-5998-458D-8432-5715C1D6F6E9}" srcOrd="0" destOrd="0" presId="urn:microsoft.com/office/officeart/2005/8/layout/vList2"/>
    <dgm:cxn modelId="{5665274A-8E6F-4E75-A584-FB71075C5E19}" type="presOf" srcId="{7CD6E95A-A594-462F-AA99-D518812B3420}" destId="{1BC5F296-5998-458D-8432-5715C1D6F6E9}" srcOrd="0" destOrd="1" presId="urn:microsoft.com/office/officeart/2005/8/layout/vList2"/>
    <dgm:cxn modelId="{2A63044B-A7B5-4BD3-9957-40313B81C3AB}" type="presOf" srcId="{1A26FF54-49AC-41A5-9A05-9FCAE8FAA43D}" destId="{1BC5F296-5998-458D-8432-5715C1D6F6E9}" srcOrd="0" destOrd="7" presId="urn:microsoft.com/office/officeart/2005/8/layout/vList2"/>
    <dgm:cxn modelId="{2FD2C97A-F1F0-45B6-94B0-EA17C86912D9}" type="presOf" srcId="{43B6D06B-F4AA-4F46-8431-EFA7AF7AEDEB}" destId="{1BC5F296-5998-458D-8432-5715C1D6F6E9}" srcOrd="0" destOrd="3" presId="urn:microsoft.com/office/officeart/2005/8/layout/vList2"/>
    <dgm:cxn modelId="{71A77D7D-E534-405E-882D-1E44D08DBBE0}" type="presOf" srcId="{1AACEBFF-9B05-493C-8BA6-77EDE1CD4FDA}" destId="{1BC5F296-5998-458D-8432-5715C1D6F6E9}" srcOrd="0" destOrd="6" presId="urn:microsoft.com/office/officeart/2005/8/layout/vList2"/>
    <dgm:cxn modelId="{D2E05883-E64A-4BBC-B22B-0D5A3E50FD92}" type="presOf" srcId="{BC3E9905-25F3-429B-A2D2-8B27E4AD52FD}" destId="{1BC5F296-5998-458D-8432-5715C1D6F6E9}" srcOrd="0" destOrd="8" presId="urn:microsoft.com/office/officeart/2005/8/layout/vList2"/>
    <dgm:cxn modelId="{696D5E87-2537-4F26-B47E-F6D2CF56E86D}" srcId="{5BA14F48-0EAA-4E23-9C6A-A4F0954313EC}" destId="{BC3E9905-25F3-429B-A2D2-8B27E4AD52FD}" srcOrd="8" destOrd="0" parTransId="{12B48307-CCFF-4507-8139-8FC01E3D33C0}" sibTransId="{AF023443-C255-421C-AB1F-875CA3634B13}"/>
    <dgm:cxn modelId="{8B8D759F-FF02-4255-B85E-4D1D9267BC70}" srcId="{5BA14F48-0EAA-4E23-9C6A-A4F0954313EC}" destId="{4C3737F6-31B1-4DE0-BBD4-4BCECF5B31E9}" srcOrd="4" destOrd="0" parTransId="{701327DD-4943-4E63-B837-07CD02E2A50B}" sibTransId="{9BFB9D13-3071-4F82-9B99-6AADDB99D371}"/>
    <dgm:cxn modelId="{AB9480A7-9F17-4DD5-B396-A1DEE6EDC846}" srcId="{5BA14F48-0EAA-4E23-9C6A-A4F0954313EC}" destId="{1AACEBFF-9B05-493C-8BA6-77EDE1CD4FDA}" srcOrd="6" destOrd="0" parTransId="{2ED448B9-6C9E-49DA-A7C8-227D935500FB}" sibTransId="{B828BF05-7B78-4C50-83AB-A7E6E003CA1B}"/>
    <dgm:cxn modelId="{AB521CE8-1D97-42B4-B54A-89C6DC6D4443}" srcId="{5BA14F48-0EAA-4E23-9C6A-A4F0954313EC}" destId="{698D7599-8A7C-4116-9618-79F7691AEF32}" srcOrd="2" destOrd="0" parTransId="{73BD85E2-6153-4D56-91F7-57216658E9F3}" sibTransId="{2AEED98D-6A5F-4B7E-84BE-9EBCF7C14891}"/>
    <dgm:cxn modelId="{E39192E8-CEFE-484E-B2EC-1F8AB5D48540}" type="presOf" srcId="{7A3A8149-10F1-4486-AAFC-34D98BE01C70}" destId="{1BC5F296-5998-458D-8432-5715C1D6F6E9}" srcOrd="0" destOrd="5" presId="urn:microsoft.com/office/officeart/2005/8/layout/vList2"/>
    <dgm:cxn modelId="{025117E9-A433-4BE7-BEFC-CCDF032B11DD}" type="presOf" srcId="{4C3737F6-31B1-4DE0-BBD4-4BCECF5B31E9}" destId="{1BC5F296-5998-458D-8432-5715C1D6F6E9}" srcOrd="0" destOrd="4" presId="urn:microsoft.com/office/officeart/2005/8/layout/vList2"/>
    <dgm:cxn modelId="{EEA633ED-7DAE-4E1D-ADEC-18D982DBAD22}" type="presOf" srcId="{5BA14F48-0EAA-4E23-9C6A-A4F0954313EC}" destId="{B1CC8551-EF80-486C-B774-924FCFEE08D1}" srcOrd="0" destOrd="0" presId="urn:microsoft.com/office/officeart/2005/8/layout/vList2"/>
    <dgm:cxn modelId="{4AFC51EE-54F9-49D7-AE82-9069D9383BE9}" srcId="{5BA14F48-0EAA-4E23-9C6A-A4F0954313EC}" destId="{43B6D06B-F4AA-4F46-8431-EFA7AF7AEDEB}" srcOrd="3" destOrd="0" parTransId="{FE702EED-EAF3-43E5-9855-B15E10C14A8A}" sibTransId="{760A8848-202B-446B-89A0-2D27E73746E1}"/>
    <dgm:cxn modelId="{4058A2F2-A69D-4869-B12A-AAB2D41589E6}" type="presOf" srcId="{D5DF6285-A1F3-4AAF-951F-2C2530FF12BE}" destId="{D9120601-E53C-46D8-9B80-160382D58A59}" srcOrd="0" destOrd="0" presId="urn:microsoft.com/office/officeart/2005/8/layout/vList2"/>
    <dgm:cxn modelId="{DED86DFD-0600-49A6-BADC-89A1E6116893}" srcId="{5BA14F48-0EAA-4E23-9C6A-A4F0954313EC}" destId="{D9857689-1612-4AED-ADAD-AA0F8BC1CAC5}" srcOrd="0" destOrd="0" parTransId="{D2684AD2-E0BD-41C4-9E05-7ADCEBAC65FF}" sibTransId="{9E194B13-996E-4B07-AA5C-379FCF3B9954}"/>
    <dgm:cxn modelId="{9F65AEFF-7199-491A-9124-8C24731471C4}" srcId="{5BA14F48-0EAA-4E23-9C6A-A4F0954313EC}" destId="{7A3A8149-10F1-4486-AAFC-34D98BE01C70}" srcOrd="5" destOrd="0" parTransId="{1E1EAE5E-9345-4978-AA77-3DBA695F12FE}" sibTransId="{2BA65E38-51A1-4734-8621-34251FCBAC40}"/>
    <dgm:cxn modelId="{424F0791-A78D-4004-A761-110E312ED8F0}" type="presParOf" srcId="{D9120601-E53C-46D8-9B80-160382D58A59}" destId="{B1CC8551-EF80-486C-B774-924FCFEE08D1}" srcOrd="0" destOrd="0" presId="urn:microsoft.com/office/officeart/2005/8/layout/vList2"/>
    <dgm:cxn modelId="{EB7E96CF-376D-460E-8232-455F178DCF82}" type="presParOf" srcId="{D9120601-E53C-46D8-9B80-160382D58A59}" destId="{1BC5F296-5998-458D-8432-5715C1D6F6E9}"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4251129-368D-4282-AC36-04954B641A0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B9188E60-95E8-4FFB-9EED-E044E4FB4248}">
      <dgm:prSet custT="1"/>
      <dgm:spPr/>
      <dgm:t>
        <a:bodyPr/>
        <a:lstStyle/>
        <a:p>
          <a:pPr>
            <a:buFontTx/>
            <a:buNone/>
          </a:pPr>
          <a:r>
            <a:rPr lang="en-US" sz="2400" dirty="0"/>
            <a:t>   Seniors will be able to share their skills and knowledge about their careers and life experiences, while contributing to the life of the community. </a:t>
          </a:r>
        </a:p>
      </dgm:t>
    </dgm:pt>
    <dgm:pt modelId="{1713C25A-A6C8-43A7-A537-C12441AE09E5}" type="parTrans" cxnId="{E386FCB7-24C6-437E-ADC2-3D67E925F428}">
      <dgm:prSet/>
      <dgm:spPr/>
      <dgm:t>
        <a:bodyPr/>
        <a:lstStyle/>
        <a:p>
          <a:endParaRPr lang="en-US"/>
        </a:p>
      </dgm:t>
    </dgm:pt>
    <dgm:pt modelId="{5A6DBE18-9A9E-46E7-A855-E8F9C53455B9}" type="sibTrans" cxnId="{E386FCB7-24C6-437E-ADC2-3D67E925F428}">
      <dgm:prSet/>
      <dgm:spPr/>
      <dgm:t>
        <a:bodyPr/>
        <a:lstStyle/>
        <a:p>
          <a:endParaRPr lang="en-US"/>
        </a:p>
      </dgm:t>
    </dgm:pt>
    <dgm:pt modelId="{3F7C2616-27FD-47E3-AA68-567B48DBDFA2}">
      <dgm:prSet custT="1"/>
      <dgm:spPr/>
      <dgm:t>
        <a:bodyPr/>
        <a:lstStyle/>
        <a:p>
          <a:pPr>
            <a:buFontTx/>
            <a:buNone/>
          </a:pPr>
          <a:r>
            <a:rPr lang="en-US" sz="2400" dirty="0"/>
            <a:t>   Uses an intergenerational approach that contributes to social inclusion of seniors and supports knowledge exchange approaches. </a:t>
          </a:r>
        </a:p>
      </dgm:t>
    </dgm:pt>
    <dgm:pt modelId="{BC1EF558-499B-4927-A4C9-16C8D8459082}" type="parTrans" cxnId="{A533D6C9-D1D2-4DC2-86C4-81E0904B537F}">
      <dgm:prSet/>
      <dgm:spPr/>
      <dgm:t>
        <a:bodyPr/>
        <a:lstStyle/>
        <a:p>
          <a:endParaRPr lang="en-US"/>
        </a:p>
      </dgm:t>
    </dgm:pt>
    <dgm:pt modelId="{A7CD8C09-1C49-44AB-86AC-A831DE8E8C36}" type="sibTrans" cxnId="{A533D6C9-D1D2-4DC2-86C4-81E0904B537F}">
      <dgm:prSet/>
      <dgm:spPr/>
      <dgm:t>
        <a:bodyPr/>
        <a:lstStyle/>
        <a:p>
          <a:endParaRPr lang="en-US"/>
        </a:p>
      </dgm:t>
    </dgm:pt>
    <dgm:pt modelId="{37A3CF2F-9A35-436C-99EA-8F9A895C95CA}">
      <dgm:prSet custT="1"/>
      <dgm:spPr/>
      <dgm:t>
        <a:bodyPr/>
        <a:lstStyle/>
        <a:p>
          <a:pPr>
            <a:buFontTx/>
            <a:buNone/>
          </a:pPr>
          <a:r>
            <a:rPr lang="en-US" sz="2400" dirty="0"/>
            <a:t>    </a:t>
          </a:r>
          <a:endParaRPr lang="en-US" sz="2800" dirty="0"/>
        </a:p>
      </dgm:t>
    </dgm:pt>
    <dgm:pt modelId="{FFCF5274-18E3-4642-95A1-B1D9B5B8BE5C}" type="sibTrans" cxnId="{351131C0-599E-4EBB-AD80-E7019081BEAE}">
      <dgm:prSet/>
      <dgm:spPr/>
      <dgm:t>
        <a:bodyPr/>
        <a:lstStyle/>
        <a:p>
          <a:endParaRPr lang="en-US"/>
        </a:p>
      </dgm:t>
    </dgm:pt>
    <dgm:pt modelId="{D4BEFBAE-46D9-4665-BED3-6E19B9D8CB92}" type="parTrans" cxnId="{351131C0-599E-4EBB-AD80-E7019081BEAE}">
      <dgm:prSet/>
      <dgm:spPr/>
      <dgm:t>
        <a:bodyPr/>
        <a:lstStyle/>
        <a:p>
          <a:endParaRPr lang="en-US"/>
        </a:p>
      </dgm:t>
    </dgm:pt>
    <dgm:pt modelId="{C52CD250-2880-4FEC-9453-FFFB129CEF9C}">
      <dgm:prSet custT="1"/>
      <dgm:spPr/>
      <dgm:t>
        <a:bodyPr/>
        <a:lstStyle/>
        <a:p>
          <a:r>
            <a:rPr lang="en-US" sz="3200" b="1" i="0" dirty="0"/>
            <a:t>          The Mentoring Plus Strategy</a:t>
          </a:r>
          <a:endParaRPr lang="en-US" sz="3200" dirty="0"/>
        </a:p>
      </dgm:t>
    </dgm:pt>
    <dgm:pt modelId="{71FAF1FE-348D-4C79-A3C1-3CE40FCEDC6B}" type="sibTrans" cxnId="{619C6771-6473-42DE-996D-79348F35A5F6}">
      <dgm:prSet/>
      <dgm:spPr/>
      <dgm:t>
        <a:bodyPr/>
        <a:lstStyle/>
        <a:p>
          <a:endParaRPr lang="en-US"/>
        </a:p>
      </dgm:t>
    </dgm:pt>
    <dgm:pt modelId="{5201718B-87DE-47B8-A275-8B7102D860DB}" type="parTrans" cxnId="{619C6771-6473-42DE-996D-79348F35A5F6}">
      <dgm:prSet/>
      <dgm:spPr/>
      <dgm:t>
        <a:bodyPr/>
        <a:lstStyle/>
        <a:p>
          <a:endParaRPr lang="en-US"/>
        </a:p>
      </dgm:t>
    </dgm:pt>
    <dgm:pt modelId="{3DB19964-F62F-4B18-919C-02E0E09D8EFE}">
      <dgm:prSet custT="1"/>
      <dgm:spPr/>
      <dgm:t>
        <a:bodyPr/>
        <a:lstStyle/>
        <a:p>
          <a:pPr>
            <a:buFontTx/>
            <a:buNone/>
          </a:pPr>
          <a:endParaRPr lang="en-US" sz="2400" dirty="0"/>
        </a:p>
      </dgm:t>
    </dgm:pt>
    <dgm:pt modelId="{9457F8A7-C951-45E6-9634-93CFCD26211F}" type="parTrans" cxnId="{C0303FE9-E1E7-495A-AC13-13F062BF8DC7}">
      <dgm:prSet/>
      <dgm:spPr/>
      <dgm:t>
        <a:bodyPr/>
        <a:lstStyle/>
        <a:p>
          <a:endParaRPr lang="en-US"/>
        </a:p>
      </dgm:t>
    </dgm:pt>
    <dgm:pt modelId="{3A26786A-E8D8-48E1-845D-358EB45C183E}" type="sibTrans" cxnId="{C0303FE9-E1E7-495A-AC13-13F062BF8DC7}">
      <dgm:prSet/>
      <dgm:spPr/>
      <dgm:t>
        <a:bodyPr/>
        <a:lstStyle/>
        <a:p>
          <a:endParaRPr lang="en-US"/>
        </a:p>
      </dgm:t>
    </dgm:pt>
    <dgm:pt modelId="{A48CE8B8-5219-4FCD-8E1A-F17F468F8594}">
      <dgm:prSet custT="1"/>
      <dgm:spPr/>
      <dgm:t>
        <a:bodyPr/>
        <a:lstStyle/>
        <a:p>
          <a:pPr>
            <a:buFontTx/>
            <a:buNone/>
          </a:pPr>
          <a:endParaRPr lang="en-US" sz="2400" dirty="0"/>
        </a:p>
      </dgm:t>
    </dgm:pt>
    <dgm:pt modelId="{143A3DD5-1998-495D-9CEC-199833AB627E}" type="parTrans" cxnId="{E28993BB-11E9-4185-9794-4FAD09E48DF2}">
      <dgm:prSet/>
      <dgm:spPr/>
      <dgm:t>
        <a:bodyPr/>
        <a:lstStyle/>
        <a:p>
          <a:endParaRPr lang="en-US"/>
        </a:p>
      </dgm:t>
    </dgm:pt>
    <dgm:pt modelId="{53C4E97B-2739-4BA6-B274-FA0B2B971B85}" type="sibTrans" cxnId="{E28993BB-11E9-4185-9794-4FAD09E48DF2}">
      <dgm:prSet/>
      <dgm:spPr/>
      <dgm:t>
        <a:bodyPr/>
        <a:lstStyle/>
        <a:p>
          <a:endParaRPr lang="en-US"/>
        </a:p>
      </dgm:t>
    </dgm:pt>
    <dgm:pt modelId="{4862954A-773F-4420-872D-8B5D07380E12}">
      <dgm:prSet custT="1"/>
      <dgm:spPr/>
      <dgm:t>
        <a:bodyPr/>
        <a:lstStyle/>
        <a:p>
          <a:pPr>
            <a:buFontTx/>
            <a:buNone/>
          </a:pPr>
          <a:r>
            <a:rPr lang="en-US" sz="2400" dirty="0"/>
            <a:t>   Aims to draw upon the skills and knowledge of retired/near retired people to help support high schools, community college and university students along with individuals involved in employment related services. The goal is to explore and connect to career paths by implementing a variety of initiatives and activities.</a:t>
          </a:r>
          <a:endParaRPr lang="en-US" sz="2800" dirty="0"/>
        </a:p>
      </dgm:t>
    </dgm:pt>
    <dgm:pt modelId="{E6884E53-CC03-4204-9086-23E6B7FECF23}" type="parTrans" cxnId="{BC613CAC-1589-4FFE-8A08-ABE373FEDDEC}">
      <dgm:prSet/>
      <dgm:spPr/>
      <dgm:t>
        <a:bodyPr/>
        <a:lstStyle/>
        <a:p>
          <a:endParaRPr lang="en-US"/>
        </a:p>
      </dgm:t>
    </dgm:pt>
    <dgm:pt modelId="{1669729A-452B-4983-BEAD-57055F9C68CE}" type="sibTrans" cxnId="{BC613CAC-1589-4FFE-8A08-ABE373FEDDEC}">
      <dgm:prSet/>
      <dgm:spPr/>
      <dgm:t>
        <a:bodyPr/>
        <a:lstStyle/>
        <a:p>
          <a:endParaRPr lang="en-US"/>
        </a:p>
      </dgm:t>
    </dgm:pt>
    <dgm:pt modelId="{EAF82665-4C06-4C65-89B5-CC0049545A4F}" type="pres">
      <dgm:prSet presAssocID="{E4251129-368D-4282-AC36-04954B641A0E}" presName="linear" presStyleCnt="0">
        <dgm:presLayoutVars>
          <dgm:animLvl val="lvl"/>
          <dgm:resizeHandles val="exact"/>
        </dgm:presLayoutVars>
      </dgm:prSet>
      <dgm:spPr/>
    </dgm:pt>
    <dgm:pt modelId="{B1A41C32-D77A-4CF2-976E-55FE6329C05E}" type="pres">
      <dgm:prSet presAssocID="{C52CD250-2880-4FEC-9453-FFFB129CEF9C}" presName="parentText" presStyleLbl="node1" presStyleIdx="0" presStyleCnt="1" custScaleX="80741" custScaleY="146624" custLinFactNeighborX="1233" custLinFactNeighborY="-3740">
        <dgm:presLayoutVars>
          <dgm:chMax val="0"/>
          <dgm:bulletEnabled val="1"/>
        </dgm:presLayoutVars>
      </dgm:prSet>
      <dgm:spPr/>
    </dgm:pt>
    <dgm:pt modelId="{71B595EA-5830-45FF-BA30-D2ECF751553B}" type="pres">
      <dgm:prSet presAssocID="{C52CD250-2880-4FEC-9453-FFFB129CEF9C}" presName="childText" presStyleLbl="revTx" presStyleIdx="0" presStyleCnt="1" custScaleY="159359" custLinFactNeighborX="3685" custLinFactNeighborY="48738">
        <dgm:presLayoutVars>
          <dgm:bulletEnabled val="1"/>
        </dgm:presLayoutVars>
      </dgm:prSet>
      <dgm:spPr/>
    </dgm:pt>
  </dgm:ptLst>
  <dgm:cxnLst>
    <dgm:cxn modelId="{04267B05-5B8D-45C9-8D51-FF41D1B3FA4E}" type="presOf" srcId="{B9188E60-95E8-4FFB-9EED-E044E4FB4248}" destId="{71B595EA-5830-45FF-BA30-D2ECF751553B}" srcOrd="0" destOrd="5" presId="urn:microsoft.com/office/officeart/2005/8/layout/vList2"/>
    <dgm:cxn modelId="{958D8F34-CB3E-4D87-ABB6-FFD051894C7E}" type="presOf" srcId="{3F7C2616-27FD-47E3-AA68-567B48DBDFA2}" destId="{71B595EA-5830-45FF-BA30-D2ECF751553B}" srcOrd="0" destOrd="3" presId="urn:microsoft.com/office/officeart/2005/8/layout/vList2"/>
    <dgm:cxn modelId="{2FC0F13B-AAB1-484D-9862-B73165466040}" type="presOf" srcId="{C52CD250-2880-4FEC-9453-FFFB129CEF9C}" destId="{B1A41C32-D77A-4CF2-976E-55FE6329C05E}" srcOrd="0" destOrd="0" presId="urn:microsoft.com/office/officeart/2005/8/layout/vList2"/>
    <dgm:cxn modelId="{619C6771-6473-42DE-996D-79348F35A5F6}" srcId="{E4251129-368D-4282-AC36-04954B641A0E}" destId="{C52CD250-2880-4FEC-9453-FFFB129CEF9C}" srcOrd="0" destOrd="0" parTransId="{5201718B-87DE-47B8-A275-8B7102D860DB}" sibTransId="{71FAF1FE-348D-4C79-A3C1-3CE40FCEDC6B}"/>
    <dgm:cxn modelId="{CA0F9886-24BA-4392-B1C0-782990735943}" type="presOf" srcId="{E4251129-368D-4282-AC36-04954B641A0E}" destId="{EAF82665-4C06-4C65-89B5-CC0049545A4F}" srcOrd="0" destOrd="0" presId="urn:microsoft.com/office/officeart/2005/8/layout/vList2"/>
    <dgm:cxn modelId="{7206C98F-4FE6-4AFF-BE81-0A7887A02A93}" type="presOf" srcId="{3DB19964-F62F-4B18-919C-02E0E09D8EFE}" destId="{71B595EA-5830-45FF-BA30-D2ECF751553B}" srcOrd="0" destOrd="2" presId="urn:microsoft.com/office/officeart/2005/8/layout/vList2"/>
    <dgm:cxn modelId="{BC613CAC-1589-4FFE-8A08-ABE373FEDDEC}" srcId="{C52CD250-2880-4FEC-9453-FFFB129CEF9C}" destId="{4862954A-773F-4420-872D-8B5D07380E12}" srcOrd="1" destOrd="0" parTransId="{E6884E53-CC03-4204-9086-23E6B7FECF23}" sibTransId="{1669729A-452B-4983-BEAD-57055F9C68CE}"/>
    <dgm:cxn modelId="{E455D9B3-0934-473F-8438-8F57211B2399}" type="presOf" srcId="{37A3CF2F-9A35-436C-99EA-8F9A895C95CA}" destId="{71B595EA-5830-45FF-BA30-D2ECF751553B}" srcOrd="0" destOrd="0" presId="urn:microsoft.com/office/officeart/2005/8/layout/vList2"/>
    <dgm:cxn modelId="{E386FCB7-24C6-437E-ADC2-3D67E925F428}" srcId="{C52CD250-2880-4FEC-9453-FFFB129CEF9C}" destId="{B9188E60-95E8-4FFB-9EED-E044E4FB4248}" srcOrd="5" destOrd="0" parTransId="{1713C25A-A6C8-43A7-A537-C12441AE09E5}" sibTransId="{5A6DBE18-9A9E-46E7-A855-E8F9C53455B9}"/>
    <dgm:cxn modelId="{E28993BB-11E9-4185-9794-4FAD09E48DF2}" srcId="{C52CD250-2880-4FEC-9453-FFFB129CEF9C}" destId="{A48CE8B8-5219-4FCD-8E1A-F17F468F8594}" srcOrd="4" destOrd="0" parTransId="{143A3DD5-1998-495D-9CEC-199833AB627E}" sibTransId="{53C4E97B-2739-4BA6-B274-FA0B2B971B85}"/>
    <dgm:cxn modelId="{351131C0-599E-4EBB-AD80-E7019081BEAE}" srcId="{C52CD250-2880-4FEC-9453-FFFB129CEF9C}" destId="{37A3CF2F-9A35-436C-99EA-8F9A895C95CA}" srcOrd="0" destOrd="0" parTransId="{D4BEFBAE-46D9-4665-BED3-6E19B9D8CB92}" sibTransId="{FFCF5274-18E3-4642-95A1-B1D9B5B8BE5C}"/>
    <dgm:cxn modelId="{A533D6C9-D1D2-4DC2-86C4-81E0904B537F}" srcId="{C52CD250-2880-4FEC-9453-FFFB129CEF9C}" destId="{3F7C2616-27FD-47E3-AA68-567B48DBDFA2}" srcOrd="3" destOrd="0" parTransId="{BC1EF558-499B-4927-A4C9-16C8D8459082}" sibTransId="{A7CD8C09-1C49-44AB-86AC-A831DE8E8C36}"/>
    <dgm:cxn modelId="{B672D2D9-9004-427C-8C9A-2A0949D7C6D2}" type="presOf" srcId="{4862954A-773F-4420-872D-8B5D07380E12}" destId="{71B595EA-5830-45FF-BA30-D2ECF751553B}" srcOrd="0" destOrd="1" presId="urn:microsoft.com/office/officeart/2005/8/layout/vList2"/>
    <dgm:cxn modelId="{5CF91DDD-8F82-4A55-BAA9-04C24C1A2746}" type="presOf" srcId="{A48CE8B8-5219-4FCD-8E1A-F17F468F8594}" destId="{71B595EA-5830-45FF-BA30-D2ECF751553B}" srcOrd="0" destOrd="4" presId="urn:microsoft.com/office/officeart/2005/8/layout/vList2"/>
    <dgm:cxn modelId="{C0303FE9-E1E7-495A-AC13-13F062BF8DC7}" srcId="{C52CD250-2880-4FEC-9453-FFFB129CEF9C}" destId="{3DB19964-F62F-4B18-919C-02E0E09D8EFE}" srcOrd="2" destOrd="0" parTransId="{9457F8A7-C951-45E6-9634-93CFCD26211F}" sibTransId="{3A26786A-E8D8-48E1-845D-358EB45C183E}"/>
    <dgm:cxn modelId="{45CC3B18-5370-44C7-AD8A-9AA9EAAD0FEF}" type="presParOf" srcId="{EAF82665-4C06-4C65-89B5-CC0049545A4F}" destId="{B1A41C32-D77A-4CF2-976E-55FE6329C05E}" srcOrd="0" destOrd="0" presId="urn:microsoft.com/office/officeart/2005/8/layout/vList2"/>
    <dgm:cxn modelId="{365554D4-F27F-43B3-8D4A-ED8AE399A941}" type="presParOf" srcId="{EAF82665-4C06-4C65-89B5-CC0049545A4F}" destId="{71B595EA-5830-45FF-BA30-D2ECF751553B}"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410424F-E498-4844-A0E1-40D09B401C52}"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n-CA"/>
        </a:p>
      </dgm:t>
    </dgm:pt>
    <dgm:pt modelId="{EDED5104-E7BC-47BA-86A2-17F58D478489}">
      <dgm:prSet phldrT="[Text]"/>
      <dgm:spPr/>
      <dgm:t>
        <a:bodyPr/>
        <a:lstStyle/>
        <a:p>
          <a:r>
            <a:rPr lang="en-CA" dirty="0"/>
            <a:t>Knowledge Exchange</a:t>
          </a:r>
        </a:p>
      </dgm:t>
    </dgm:pt>
    <dgm:pt modelId="{8C895CC8-AC64-400F-A1A3-130737F92DE5}" type="parTrans" cxnId="{8F31E051-9F61-4955-A64F-26D0579917CF}">
      <dgm:prSet/>
      <dgm:spPr/>
      <dgm:t>
        <a:bodyPr/>
        <a:lstStyle/>
        <a:p>
          <a:endParaRPr lang="en-CA"/>
        </a:p>
      </dgm:t>
    </dgm:pt>
    <dgm:pt modelId="{919674EE-4716-4B4C-BFA4-6FE336E2729F}" type="sibTrans" cxnId="{8F31E051-9F61-4955-A64F-26D0579917CF}">
      <dgm:prSet/>
      <dgm:spPr/>
      <dgm:t>
        <a:bodyPr/>
        <a:lstStyle/>
        <a:p>
          <a:endParaRPr lang="en-CA"/>
        </a:p>
      </dgm:t>
    </dgm:pt>
    <dgm:pt modelId="{6015D157-7737-478F-B109-9833E0085221}">
      <dgm:prSet phldrT="[Text]" custT="1"/>
      <dgm:spPr/>
      <dgm:t>
        <a:bodyPr/>
        <a:lstStyle/>
        <a:p>
          <a:r>
            <a:rPr lang="en-CA" sz="2000" dirty="0"/>
            <a:t>Mentors</a:t>
          </a:r>
        </a:p>
      </dgm:t>
    </dgm:pt>
    <dgm:pt modelId="{1660170A-5FEB-474C-BD16-B2FB69963B1F}" type="parTrans" cxnId="{7F24465F-5D8A-48DE-877F-3A3B6375BC09}">
      <dgm:prSet/>
      <dgm:spPr/>
      <dgm:t>
        <a:bodyPr/>
        <a:lstStyle/>
        <a:p>
          <a:endParaRPr lang="en-CA"/>
        </a:p>
      </dgm:t>
    </dgm:pt>
    <dgm:pt modelId="{C1E87ECE-B120-471B-AF59-C042927FCF89}" type="sibTrans" cxnId="{7F24465F-5D8A-48DE-877F-3A3B6375BC09}">
      <dgm:prSet/>
      <dgm:spPr/>
      <dgm:t>
        <a:bodyPr/>
        <a:lstStyle/>
        <a:p>
          <a:endParaRPr lang="en-CA"/>
        </a:p>
      </dgm:t>
    </dgm:pt>
    <dgm:pt modelId="{E3F95F24-6754-4DDF-B2CD-19BC1B3B95BD}">
      <dgm:prSet phldrT="[Text]" custT="1"/>
      <dgm:spPr/>
      <dgm:t>
        <a:bodyPr/>
        <a:lstStyle/>
        <a:p>
          <a:r>
            <a:rPr lang="en-CA" sz="2000" dirty="0"/>
            <a:t>Mentees</a:t>
          </a:r>
        </a:p>
      </dgm:t>
    </dgm:pt>
    <dgm:pt modelId="{F43A148E-1857-4DCC-B433-F08F031B604C}" type="parTrans" cxnId="{863842AB-2E9A-4B89-82AD-BC7878086F98}">
      <dgm:prSet/>
      <dgm:spPr/>
      <dgm:t>
        <a:bodyPr/>
        <a:lstStyle/>
        <a:p>
          <a:endParaRPr lang="en-CA"/>
        </a:p>
      </dgm:t>
    </dgm:pt>
    <dgm:pt modelId="{E50C2B8C-7DEC-43CD-B968-877822B7E33F}" type="sibTrans" cxnId="{863842AB-2E9A-4B89-82AD-BC7878086F98}">
      <dgm:prSet/>
      <dgm:spPr/>
      <dgm:t>
        <a:bodyPr/>
        <a:lstStyle/>
        <a:p>
          <a:endParaRPr lang="en-CA"/>
        </a:p>
      </dgm:t>
    </dgm:pt>
    <dgm:pt modelId="{50129B25-B766-4542-B49B-58A5A7F1A67E}">
      <dgm:prSet phldrT="[Text]" custT="1"/>
      <dgm:spPr/>
      <dgm:t>
        <a:bodyPr/>
        <a:lstStyle/>
        <a:p>
          <a:r>
            <a:rPr lang="en-CA" sz="1800" dirty="0"/>
            <a:t>Organizations</a:t>
          </a:r>
        </a:p>
        <a:p>
          <a:r>
            <a:rPr lang="en-CA" sz="1800" dirty="0"/>
            <a:t>Educational Institutions</a:t>
          </a:r>
        </a:p>
        <a:p>
          <a:r>
            <a:rPr lang="en-CA" sz="1800" dirty="0"/>
            <a:t> Agencies</a:t>
          </a:r>
        </a:p>
      </dgm:t>
    </dgm:pt>
    <dgm:pt modelId="{AB560E44-50A8-4BDB-9491-4D1E2045C0E3}" type="parTrans" cxnId="{EC82175A-558C-4B34-9440-2BDDA65C0511}">
      <dgm:prSet/>
      <dgm:spPr/>
      <dgm:t>
        <a:bodyPr/>
        <a:lstStyle/>
        <a:p>
          <a:endParaRPr lang="en-CA"/>
        </a:p>
      </dgm:t>
    </dgm:pt>
    <dgm:pt modelId="{1C79DF15-9B39-4D72-BE54-BB69BF943BBB}" type="sibTrans" cxnId="{EC82175A-558C-4B34-9440-2BDDA65C0511}">
      <dgm:prSet/>
      <dgm:spPr/>
      <dgm:t>
        <a:bodyPr/>
        <a:lstStyle/>
        <a:p>
          <a:endParaRPr lang="en-CA"/>
        </a:p>
      </dgm:t>
    </dgm:pt>
    <dgm:pt modelId="{DFE07063-8C76-4826-B4DC-96CE87827763}" type="pres">
      <dgm:prSet presAssocID="{8410424F-E498-4844-A0E1-40D09B401C52}" presName="Name0" presStyleCnt="0">
        <dgm:presLayoutVars>
          <dgm:chMax val="1"/>
          <dgm:dir/>
          <dgm:animLvl val="ctr"/>
          <dgm:resizeHandles val="exact"/>
        </dgm:presLayoutVars>
      </dgm:prSet>
      <dgm:spPr/>
    </dgm:pt>
    <dgm:pt modelId="{9A7CC43C-8715-48E4-AE2E-68FE6B7ABBD3}" type="pres">
      <dgm:prSet presAssocID="{EDED5104-E7BC-47BA-86A2-17F58D478489}" presName="centerShape" presStyleLbl="node0" presStyleIdx="0" presStyleCnt="1" custLinFactNeighborX="-8" custLinFactNeighborY="1214"/>
      <dgm:spPr/>
    </dgm:pt>
    <dgm:pt modelId="{4B48F190-8024-4099-89FE-CE077E631956}" type="pres">
      <dgm:prSet presAssocID="{6015D157-7737-478F-B109-9833E0085221}" presName="node" presStyleLbl="node1" presStyleIdx="0" presStyleCnt="3">
        <dgm:presLayoutVars>
          <dgm:bulletEnabled val="1"/>
        </dgm:presLayoutVars>
      </dgm:prSet>
      <dgm:spPr/>
    </dgm:pt>
    <dgm:pt modelId="{07C15D9C-A14B-4E43-81E9-5365F1CD0F28}" type="pres">
      <dgm:prSet presAssocID="{6015D157-7737-478F-B109-9833E0085221}" presName="dummy" presStyleCnt="0"/>
      <dgm:spPr/>
    </dgm:pt>
    <dgm:pt modelId="{2C153BFF-617B-4C44-95E1-F63826BB8750}" type="pres">
      <dgm:prSet presAssocID="{C1E87ECE-B120-471B-AF59-C042927FCF89}" presName="sibTrans" presStyleLbl="sibTrans2D1" presStyleIdx="0" presStyleCnt="3"/>
      <dgm:spPr/>
    </dgm:pt>
    <dgm:pt modelId="{BB125830-2FE2-4411-BA2B-60B465F07AB7}" type="pres">
      <dgm:prSet presAssocID="{E3F95F24-6754-4DDF-B2CD-19BC1B3B95BD}" presName="node" presStyleLbl="node1" presStyleIdx="1" presStyleCnt="3">
        <dgm:presLayoutVars>
          <dgm:bulletEnabled val="1"/>
        </dgm:presLayoutVars>
      </dgm:prSet>
      <dgm:spPr/>
    </dgm:pt>
    <dgm:pt modelId="{528A480A-EDDF-4CCA-89D4-E31772AD1048}" type="pres">
      <dgm:prSet presAssocID="{E3F95F24-6754-4DDF-B2CD-19BC1B3B95BD}" presName="dummy" presStyleCnt="0"/>
      <dgm:spPr/>
    </dgm:pt>
    <dgm:pt modelId="{79756DEF-9B72-4FC0-8FB6-5DE22E235F4B}" type="pres">
      <dgm:prSet presAssocID="{E50C2B8C-7DEC-43CD-B968-877822B7E33F}" presName="sibTrans" presStyleLbl="sibTrans2D1" presStyleIdx="1" presStyleCnt="3"/>
      <dgm:spPr/>
    </dgm:pt>
    <dgm:pt modelId="{605D67F1-6A90-4ED2-BCE4-C069CC2C0619}" type="pres">
      <dgm:prSet presAssocID="{50129B25-B766-4542-B49B-58A5A7F1A67E}" presName="node" presStyleLbl="node1" presStyleIdx="2" presStyleCnt="3" custScaleX="123316">
        <dgm:presLayoutVars>
          <dgm:bulletEnabled val="1"/>
        </dgm:presLayoutVars>
      </dgm:prSet>
      <dgm:spPr/>
    </dgm:pt>
    <dgm:pt modelId="{BBB7C62C-C71A-4837-8E6F-E7255FB5B6FE}" type="pres">
      <dgm:prSet presAssocID="{50129B25-B766-4542-B49B-58A5A7F1A67E}" presName="dummy" presStyleCnt="0"/>
      <dgm:spPr/>
    </dgm:pt>
    <dgm:pt modelId="{987243C8-2A29-4822-8CDC-DC82C7A337F5}" type="pres">
      <dgm:prSet presAssocID="{1C79DF15-9B39-4D72-BE54-BB69BF943BBB}" presName="sibTrans" presStyleLbl="sibTrans2D1" presStyleIdx="2" presStyleCnt="3"/>
      <dgm:spPr/>
    </dgm:pt>
  </dgm:ptLst>
  <dgm:cxnLst>
    <dgm:cxn modelId="{63152E0D-0774-4ADB-B695-87C858418C8C}" type="presOf" srcId="{C1E87ECE-B120-471B-AF59-C042927FCF89}" destId="{2C153BFF-617B-4C44-95E1-F63826BB8750}" srcOrd="0" destOrd="0" presId="urn:microsoft.com/office/officeart/2005/8/layout/radial6"/>
    <dgm:cxn modelId="{7F24465F-5D8A-48DE-877F-3A3B6375BC09}" srcId="{EDED5104-E7BC-47BA-86A2-17F58D478489}" destId="{6015D157-7737-478F-B109-9833E0085221}" srcOrd="0" destOrd="0" parTransId="{1660170A-5FEB-474C-BD16-B2FB69963B1F}" sibTransId="{C1E87ECE-B120-471B-AF59-C042927FCF89}"/>
    <dgm:cxn modelId="{97225E64-20A3-45C4-988B-E06FA2769441}" type="presOf" srcId="{EDED5104-E7BC-47BA-86A2-17F58D478489}" destId="{9A7CC43C-8715-48E4-AE2E-68FE6B7ABBD3}" srcOrd="0" destOrd="0" presId="urn:microsoft.com/office/officeart/2005/8/layout/radial6"/>
    <dgm:cxn modelId="{15E64966-10F9-4E97-8257-FC1A44164DE9}" type="presOf" srcId="{E3F95F24-6754-4DDF-B2CD-19BC1B3B95BD}" destId="{BB125830-2FE2-4411-BA2B-60B465F07AB7}" srcOrd="0" destOrd="0" presId="urn:microsoft.com/office/officeart/2005/8/layout/radial6"/>
    <dgm:cxn modelId="{F9560047-C5F5-407F-9054-108A90C6B437}" type="presOf" srcId="{1C79DF15-9B39-4D72-BE54-BB69BF943BBB}" destId="{987243C8-2A29-4822-8CDC-DC82C7A337F5}" srcOrd="0" destOrd="0" presId="urn:microsoft.com/office/officeart/2005/8/layout/radial6"/>
    <dgm:cxn modelId="{AD63B34B-1930-48E1-B959-0690D13DD9A2}" type="presOf" srcId="{6015D157-7737-478F-B109-9833E0085221}" destId="{4B48F190-8024-4099-89FE-CE077E631956}" srcOrd="0" destOrd="0" presId="urn:microsoft.com/office/officeart/2005/8/layout/radial6"/>
    <dgm:cxn modelId="{32AE326D-FF37-4775-949D-05AF61717BF3}" type="presOf" srcId="{50129B25-B766-4542-B49B-58A5A7F1A67E}" destId="{605D67F1-6A90-4ED2-BCE4-C069CC2C0619}" srcOrd="0" destOrd="0" presId="urn:microsoft.com/office/officeart/2005/8/layout/radial6"/>
    <dgm:cxn modelId="{8F31E051-9F61-4955-A64F-26D0579917CF}" srcId="{8410424F-E498-4844-A0E1-40D09B401C52}" destId="{EDED5104-E7BC-47BA-86A2-17F58D478489}" srcOrd="0" destOrd="0" parTransId="{8C895CC8-AC64-400F-A1A3-130737F92DE5}" sibTransId="{919674EE-4716-4B4C-BFA4-6FE336E2729F}"/>
    <dgm:cxn modelId="{EC82175A-558C-4B34-9440-2BDDA65C0511}" srcId="{EDED5104-E7BC-47BA-86A2-17F58D478489}" destId="{50129B25-B766-4542-B49B-58A5A7F1A67E}" srcOrd="2" destOrd="0" parTransId="{AB560E44-50A8-4BDB-9491-4D1E2045C0E3}" sibTransId="{1C79DF15-9B39-4D72-BE54-BB69BF943BBB}"/>
    <dgm:cxn modelId="{B585DC9A-57EF-45DD-B3C7-915846EF2665}" type="presOf" srcId="{8410424F-E498-4844-A0E1-40D09B401C52}" destId="{DFE07063-8C76-4826-B4DC-96CE87827763}" srcOrd="0" destOrd="0" presId="urn:microsoft.com/office/officeart/2005/8/layout/radial6"/>
    <dgm:cxn modelId="{863842AB-2E9A-4B89-82AD-BC7878086F98}" srcId="{EDED5104-E7BC-47BA-86A2-17F58D478489}" destId="{E3F95F24-6754-4DDF-B2CD-19BC1B3B95BD}" srcOrd="1" destOrd="0" parTransId="{F43A148E-1857-4DCC-B433-F08F031B604C}" sibTransId="{E50C2B8C-7DEC-43CD-B968-877822B7E33F}"/>
    <dgm:cxn modelId="{541692FF-D0C5-47CC-9234-C963C005118D}" type="presOf" srcId="{E50C2B8C-7DEC-43CD-B968-877822B7E33F}" destId="{79756DEF-9B72-4FC0-8FB6-5DE22E235F4B}" srcOrd="0" destOrd="0" presId="urn:microsoft.com/office/officeart/2005/8/layout/radial6"/>
    <dgm:cxn modelId="{230835AB-6382-402F-8FEF-EDDA27114E13}" type="presParOf" srcId="{DFE07063-8C76-4826-B4DC-96CE87827763}" destId="{9A7CC43C-8715-48E4-AE2E-68FE6B7ABBD3}" srcOrd="0" destOrd="0" presId="urn:microsoft.com/office/officeart/2005/8/layout/radial6"/>
    <dgm:cxn modelId="{AE15966C-AA6F-467A-9745-5899A5A76746}" type="presParOf" srcId="{DFE07063-8C76-4826-B4DC-96CE87827763}" destId="{4B48F190-8024-4099-89FE-CE077E631956}" srcOrd="1" destOrd="0" presId="urn:microsoft.com/office/officeart/2005/8/layout/radial6"/>
    <dgm:cxn modelId="{508C9978-BFDA-4524-B748-C82B0B00F94B}" type="presParOf" srcId="{DFE07063-8C76-4826-B4DC-96CE87827763}" destId="{07C15D9C-A14B-4E43-81E9-5365F1CD0F28}" srcOrd="2" destOrd="0" presId="urn:microsoft.com/office/officeart/2005/8/layout/radial6"/>
    <dgm:cxn modelId="{D9E7277C-5510-432A-88CF-9114FC6FE205}" type="presParOf" srcId="{DFE07063-8C76-4826-B4DC-96CE87827763}" destId="{2C153BFF-617B-4C44-95E1-F63826BB8750}" srcOrd="3" destOrd="0" presId="urn:microsoft.com/office/officeart/2005/8/layout/radial6"/>
    <dgm:cxn modelId="{4A65A439-AC5F-48A4-B9D1-F4AF125954EB}" type="presParOf" srcId="{DFE07063-8C76-4826-B4DC-96CE87827763}" destId="{BB125830-2FE2-4411-BA2B-60B465F07AB7}" srcOrd="4" destOrd="0" presId="urn:microsoft.com/office/officeart/2005/8/layout/radial6"/>
    <dgm:cxn modelId="{AAA94ECC-487C-4ABA-8714-180A1FD88E2E}" type="presParOf" srcId="{DFE07063-8C76-4826-B4DC-96CE87827763}" destId="{528A480A-EDDF-4CCA-89D4-E31772AD1048}" srcOrd="5" destOrd="0" presId="urn:microsoft.com/office/officeart/2005/8/layout/radial6"/>
    <dgm:cxn modelId="{A4482B93-B3EC-4775-B156-90B66C67EB08}" type="presParOf" srcId="{DFE07063-8C76-4826-B4DC-96CE87827763}" destId="{79756DEF-9B72-4FC0-8FB6-5DE22E235F4B}" srcOrd="6" destOrd="0" presId="urn:microsoft.com/office/officeart/2005/8/layout/radial6"/>
    <dgm:cxn modelId="{CCF50161-18B6-4DE9-A68C-ADDAB4DD06A7}" type="presParOf" srcId="{DFE07063-8C76-4826-B4DC-96CE87827763}" destId="{605D67F1-6A90-4ED2-BCE4-C069CC2C0619}" srcOrd="7" destOrd="0" presId="urn:microsoft.com/office/officeart/2005/8/layout/radial6"/>
    <dgm:cxn modelId="{BA4FB2B9-5271-445B-8E1B-E3A84630C1C0}" type="presParOf" srcId="{DFE07063-8C76-4826-B4DC-96CE87827763}" destId="{BBB7C62C-C71A-4837-8E6F-E7255FB5B6FE}" srcOrd="8" destOrd="0" presId="urn:microsoft.com/office/officeart/2005/8/layout/radial6"/>
    <dgm:cxn modelId="{99DB809E-1DD6-4BAB-A080-1C13959921FE}" type="presParOf" srcId="{DFE07063-8C76-4826-B4DC-96CE87827763}" destId="{987243C8-2A29-4822-8CDC-DC82C7A337F5}" srcOrd="9"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DBE3634-F640-4B63-B22C-8117AEF6D69A}" type="doc">
      <dgm:prSet loTypeId="urn:microsoft.com/office/officeart/2008/layout/LinedList" loCatId="list" qsTypeId="urn:microsoft.com/office/officeart/2005/8/quickstyle/simple1" qsCatId="simple" csTypeId="urn:microsoft.com/office/officeart/2005/8/colors/colorful2" csCatId="colorful" phldr="1"/>
      <dgm:spPr/>
      <dgm:t>
        <a:bodyPr/>
        <a:lstStyle/>
        <a:p>
          <a:endParaRPr lang="en-US"/>
        </a:p>
      </dgm:t>
    </dgm:pt>
    <dgm:pt modelId="{5E90CC5C-9353-4BF8-A4D4-AF0E095BA836}">
      <dgm:prSet custT="1"/>
      <dgm:spPr/>
      <dgm:t>
        <a:bodyPr/>
        <a:lstStyle/>
        <a:p>
          <a:r>
            <a:rPr lang="en-US" sz="3200"/>
            <a:t>Exploring the Future of Work</a:t>
          </a:r>
          <a:endParaRPr lang="en-US" sz="3200" dirty="0"/>
        </a:p>
      </dgm:t>
    </dgm:pt>
    <dgm:pt modelId="{F97CDB8E-6E0C-4893-93D6-69FFEDC9BE2D}" type="parTrans" cxnId="{B1EEE7E5-F1F3-4BF0-9DB1-C70F3D6A3C43}">
      <dgm:prSet/>
      <dgm:spPr/>
      <dgm:t>
        <a:bodyPr/>
        <a:lstStyle/>
        <a:p>
          <a:endParaRPr lang="en-US"/>
        </a:p>
      </dgm:t>
    </dgm:pt>
    <dgm:pt modelId="{8B015FDA-A474-4E37-A7E6-5A8FDC7224BA}" type="sibTrans" cxnId="{B1EEE7E5-F1F3-4BF0-9DB1-C70F3D6A3C43}">
      <dgm:prSet/>
      <dgm:spPr/>
      <dgm:t>
        <a:bodyPr/>
        <a:lstStyle/>
        <a:p>
          <a:endParaRPr lang="en-US"/>
        </a:p>
      </dgm:t>
    </dgm:pt>
    <dgm:pt modelId="{1DEA3467-5BAA-42BE-B8C4-0F8755EBB486}">
      <dgm:prSet custT="1"/>
      <dgm:spPr/>
      <dgm:t>
        <a:bodyPr/>
        <a:lstStyle/>
        <a:p>
          <a:r>
            <a:rPr lang="en-US" sz="3200"/>
            <a:t>Focusing on Career Path</a:t>
          </a:r>
          <a:endParaRPr lang="en-US" sz="3200" dirty="0"/>
        </a:p>
      </dgm:t>
    </dgm:pt>
    <dgm:pt modelId="{60618220-4976-41CF-A3E3-BF4902331CCA}" type="parTrans" cxnId="{FF9298D5-E9E6-40EC-A12D-5966A3DBFE5C}">
      <dgm:prSet/>
      <dgm:spPr/>
      <dgm:t>
        <a:bodyPr/>
        <a:lstStyle/>
        <a:p>
          <a:endParaRPr lang="en-US"/>
        </a:p>
      </dgm:t>
    </dgm:pt>
    <dgm:pt modelId="{B5DE4C22-6056-4864-A126-6ABC3D28BC65}" type="sibTrans" cxnId="{FF9298D5-E9E6-40EC-A12D-5966A3DBFE5C}">
      <dgm:prSet/>
      <dgm:spPr/>
      <dgm:t>
        <a:bodyPr/>
        <a:lstStyle/>
        <a:p>
          <a:endParaRPr lang="en-US"/>
        </a:p>
      </dgm:t>
    </dgm:pt>
    <dgm:pt modelId="{39FC2613-47D0-4134-B78D-B7438580BCA2}">
      <dgm:prSet custT="1"/>
      <dgm:spPr/>
      <dgm:t>
        <a:bodyPr/>
        <a:lstStyle/>
        <a:p>
          <a:r>
            <a:rPr lang="en-US" sz="3200"/>
            <a:t>Experiential Learning/Work</a:t>
          </a:r>
          <a:endParaRPr lang="en-US" sz="3200" dirty="0"/>
        </a:p>
      </dgm:t>
    </dgm:pt>
    <dgm:pt modelId="{8BF645B4-E161-447A-AD0B-281F4EF6697A}" type="parTrans" cxnId="{88E2733A-5DBA-4429-B936-9451E731AE0B}">
      <dgm:prSet/>
      <dgm:spPr/>
      <dgm:t>
        <a:bodyPr/>
        <a:lstStyle/>
        <a:p>
          <a:endParaRPr lang="en-US"/>
        </a:p>
      </dgm:t>
    </dgm:pt>
    <dgm:pt modelId="{D4C313AD-4614-4011-BC3C-183631F178A4}" type="sibTrans" cxnId="{88E2733A-5DBA-4429-B936-9451E731AE0B}">
      <dgm:prSet/>
      <dgm:spPr/>
      <dgm:t>
        <a:bodyPr/>
        <a:lstStyle/>
        <a:p>
          <a:endParaRPr lang="en-US"/>
        </a:p>
      </dgm:t>
    </dgm:pt>
    <dgm:pt modelId="{ACA9A7F3-AC38-4420-80D1-BAD24B34893C}">
      <dgm:prSet custT="1"/>
      <dgm:spPr/>
      <dgm:t>
        <a:bodyPr/>
        <a:lstStyle/>
        <a:p>
          <a:r>
            <a:rPr lang="en-US" sz="3200"/>
            <a:t>Further Learning Opportunities</a:t>
          </a:r>
          <a:endParaRPr lang="en-US" sz="3200" dirty="0"/>
        </a:p>
      </dgm:t>
    </dgm:pt>
    <dgm:pt modelId="{18A44587-EACF-4AC4-A52A-FE902821B3EC}" type="parTrans" cxnId="{84E2D27C-3E39-4140-AD99-7AAA50C3ACDF}">
      <dgm:prSet/>
      <dgm:spPr/>
      <dgm:t>
        <a:bodyPr/>
        <a:lstStyle/>
        <a:p>
          <a:endParaRPr lang="en-US"/>
        </a:p>
      </dgm:t>
    </dgm:pt>
    <dgm:pt modelId="{2ACB0ED7-CEDC-4D53-A52B-14F529C8F1D9}" type="sibTrans" cxnId="{84E2D27C-3E39-4140-AD99-7AAA50C3ACDF}">
      <dgm:prSet/>
      <dgm:spPr/>
      <dgm:t>
        <a:bodyPr/>
        <a:lstStyle/>
        <a:p>
          <a:endParaRPr lang="en-US"/>
        </a:p>
      </dgm:t>
    </dgm:pt>
    <dgm:pt modelId="{CC577218-6F19-4E81-9E35-8935DEA3B0E1}">
      <dgm:prSet custT="1"/>
      <dgm:spPr/>
      <dgm:t>
        <a:bodyPr/>
        <a:lstStyle/>
        <a:p>
          <a:r>
            <a:rPr lang="en-US" sz="3200" dirty="0"/>
            <a:t>Towards a Sustainable Livelihood</a:t>
          </a:r>
        </a:p>
        <a:p>
          <a:r>
            <a:rPr lang="en-US" sz="1400" b="1" dirty="0"/>
            <a:t>                     </a:t>
          </a:r>
        </a:p>
        <a:p>
          <a:r>
            <a:rPr lang="en-US" sz="2200" b="1" dirty="0">
              <a:solidFill>
                <a:srgbClr val="0070C0"/>
              </a:solidFill>
            </a:rPr>
            <a:t>(Connecting to Employment Trends and </a:t>
          </a:r>
          <a:r>
            <a:rPr lang="en-US" sz="2200" b="1" dirty="0" err="1">
              <a:solidFill>
                <a:srgbClr val="0070C0"/>
              </a:solidFill>
            </a:rPr>
            <a:t>Labour</a:t>
          </a:r>
          <a:r>
            <a:rPr lang="en-US" sz="2200" b="1" dirty="0">
              <a:solidFill>
                <a:srgbClr val="0070C0"/>
              </a:solidFill>
            </a:rPr>
            <a:t>                                                                                                                         Market  Research) </a:t>
          </a:r>
        </a:p>
      </dgm:t>
    </dgm:pt>
    <dgm:pt modelId="{DF9F0966-EC5A-4A42-90AC-ABFE19E72608}" type="parTrans" cxnId="{BD21263C-2CF1-4C73-911D-A62233247504}">
      <dgm:prSet/>
      <dgm:spPr/>
      <dgm:t>
        <a:bodyPr/>
        <a:lstStyle/>
        <a:p>
          <a:endParaRPr lang="en-US"/>
        </a:p>
      </dgm:t>
    </dgm:pt>
    <dgm:pt modelId="{CA72D0B1-D077-43F0-AE91-D0E9BE8304EC}" type="sibTrans" cxnId="{BD21263C-2CF1-4C73-911D-A62233247504}">
      <dgm:prSet/>
      <dgm:spPr/>
      <dgm:t>
        <a:bodyPr/>
        <a:lstStyle/>
        <a:p>
          <a:endParaRPr lang="en-US"/>
        </a:p>
      </dgm:t>
    </dgm:pt>
    <dgm:pt modelId="{FF2E9763-F78F-4E19-8426-983AFC05C457}" type="pres">
      <dgm:prSet presAssocID="{7DBE3634-F640-4B63-B22C-8117AEF6D69A}" presName="vert0" presStyleCnt="0">
        <dgm:presLayoutVars>
          <dgm:dir/>
          <dgm:animOne val="branch"/>
          <dgm:animLvl val="lvl"/>
        </dgm:presLayoutVars>
      </dgm:prSet>
      <dgm:spPr/>
    </dgm:pt>
    <dgm:pt modelId="{2DB140D6-13CF-44CA-A765-3C7D669997D9}" type="pres">
      <dgm:prSet presAssocID="{5E90CC5C-9353-4BF8-A4D4-AF0E095BA836}" presName="thickLine" presStyleLbl="alignNode1" presStyleIdx="0" presStyleCnt="5"/>
      <dgm:spPr/>
    </dgm:pt>
    <dgm:pt modelId="{41DE5E65-D9BA-427D-AD0C-00EF146F0873}" type="pres">
      <dgm:prSet presAssocID="{5E90CC5C-9353-4BF8-A4D4-AF0E095BA836}" presName="horz1" presStyleCnt="0"/>
      <dgm:spPr/>
    </dgm:pt>
    <dgm:pt modelId="{F39D1BB4-9EA9-4981-B040-5FCCDB0C2FF3}" type="pres">
      <dgm:prSet presAssocID="{5E90CC5C-9353-4BF8-A4D4-AF0E095BA836}" presName="tx1" presStyleLbl="revTx" presStyleIdx="0" presStyleCnt="5"/>
      <dgm:spPr/>
    </dgm:pt>
    <dgm:pt modelId="{974FDA23-5F21-46D8-9134-E5B7B330E428}" type="pres">
      <dgm:prSet presAssocID="{5E90CC5C-9353-4BF8-A4D4-AF0E095BA836}" presName="vert1" presStyleCnt="0"/>
      <dgm:spPr/>
    </dgm:pt>
    <dgm:pt modelId="{21FDB519-DF3E-4C62-838E-8F47AE35BAEF}" type="pres">
      <dgm:prSet presAssocID="{1DEA3467-5BAA-42BE-B8C4-0F8755EBB486}" presName="thickLine" presStyleLbl="alignNode1" presStyleIdx="1" presStyleCnt="5"/>
      <dgm:spPr/>
    </dgm:pt>
    <dgm:pt modelId="{7DB092FD-D934-46C9-820C-B401DB316055}" type="pres">
      <dgm:prSet presAssocID="{1DEA3467-5BAA-42BE-B8C4-0F8755EBB486}" presName="horz1" presStyleCnt="0"/>
      <dgm:spPr/>
    </dgm:pt>
    <dgm:pt modelId="{7083FA85-AD09-4E7A-8C8B-F01B19AD9085}" type="pres">
      <dgm:prSet presAssocID="{1DEA3467-5BAA-42BE-B8C4-0F8755EBB486}" presName="tx1" presStyleLbl="revTx" presStyleIdx="1" presStyleCnt="5"/>
      <dgm:spPr/>
    </dgm:pt>
    <dgm:pt modelId="{E5D009AF-9B0A-4035-BC72-206C39571545}" type="pres">
      <dgm:prSet presAssocID="{1DEA3467-5BAA-42BE-B8C4-0F8755EBB486}" presName="vert1" presStyleCnt="0"/>
      <dgm:spPr/>
    </dgm:pt>
    <dgm:pt modelId="{8CBA00B9-57D2-4A8F-8DB2-6EB460202A86}" type="pres">
      <dgm:prSet presAssocID="{39FC2613-47D0-4134-B78D-B7438580BCA2}" presName="thickLine" presStyleLbl="alignNode1" presStyleIdx="2" presStyleCnt="5"/>
      <dgm:spPr/>
    </dgm:pt>
    <dgm:pt modelId="{4089DA19-1F65-4436-8ADB-F859A950FFB3}" type="pres">
      <dgm:prSet presAssocID="{39FC2613-47D0-4134-B78D-B7438580BCA2}" presName="horz1" presStyleCnt="0"/>
      <dgm:spPr/>
    </dgm:pt>
    <dgm:pt modelId="{C52E4166-A3B1-4526-A336-D5F77D480C96}" type="pres">
      <dgm:prSet presAssocID="{39FC2613-47D0-4134-B78D-B7438580BCA2}" presName="tx1" presStyleLbl="revTx" presStyleIdx="2" presStyleCnt="5"/>
      <dgm:spPr/>
    </dgm:pt>
    <dgm:pt modelId="{CD55E20C-3816-498E-9490-B6DF2BBD356E}" type="pres">
      <dgm:prSet presAssocID="{39FC2613-47D0-4134-B78D-B7438580BCA2}" presName="vert1" presStyleCnt="0"/>
      <dgm:spPr/>
    </dgm:pt>
    <dgm:pt modelId="{C6B3F9D3-63CB-4243-8B31-F3CA171AD4F6}" type="pres">
      <dgm:prSet presAssocID="{ACA9A7F3-AC38-4420-80D1-BAD24B34893C}" presName="thickLine" presStyleLbl="alignNode1" presStyleIdx="3" presStyleCnt="5"/>
      <dgm:spPr/>
    </dgm:pt>
    <dgm:pt modelId="{808C2DE9-45DE-4F5D-BEEF-4565D75F7AE1}" type="pres">
      <dgm:prSet presAssocID="{ACA9A7F3-AC38-4420-80D1-BAD24B34893C}" presName="horz1" presStyleCnt="0"/>
      <dgm:spPr/>
    </dgm:pt>
    <dgm:pt modelId="{CCD98220-86FE-4ADD-9E53-A07CB5230718}" type="pres">
      <dgm:prSet presAssocID="{ACA9A7F3-AC38-4420-80D1-BAD24B34893C}" presName="tx1" presStyleLbl="revTx" presStyleIdx="3" presStyleCnt="5"/>
      <dgm:spPr/>
    </dgm:pt>
    <dgm:pt modelId="{917B9654-B76E-49EC-9037-52A1A1484C3D}" type="pres">
      <dgm:prSet presAssocID="{ACA9A7F3-AC38-4420-80D1-BAD24B34893C}" presName="vert1" presStyleCnt="0"/>
      <dgm:spPr/>
    </dgm:pt>
    <dgm:pt modelId="{8CB722CA-F17C-460E-8875-06570DFAEF7B}" type="pres">
      <dgm:prSet presAssocID="{CC577218-6F19-4E81-9E35-8935DEA3B0E1}" presName="thickLine" presStyleLbl="alignNode1" presStyleIdx="4" presStyleCnt="5"/>
      <dgm:spPr/>
    </dgm:pt>
    <dgm:pt modelId="{A6C1C32F-01F2-4CB6-8FD2-A9A50D418505}" type="pres">
      <dgm:prSet presAssocID="{CC577218-6F19-4E81-9E35-8935DEA3B0E1}" presName="horz1" presStyleCnt="0"/>
      <dgm:spPr/>
    </dgm:pt>
    <dgm:pt modelId="{6C35A37F-709C-4716-A34E-887C87166E1C}" type="pres">
      <dgm:prSet presAssocID="{CC577218-6F19-4E81-9E35-8935DEA3B0E1}" presName="tx1" presStyleLbl="revTx" presStyleIdx="4" presStyleCnt="5" custLinFactNeighborX="2087" custLinFactNeighborY="50061"/>
      <dgm:spPr/>
    </dgm:pt>
    <dgm:pt modelId="{910F58FE-FD4D-41F9-BBCE-4CA58116285F}" type="pres">
      <dgm:prSet presAssocID="{CC577218-6F19-4E81-9E35-8935DEA3B0E1}" presName="vert1" presStyleCnt="0"/>
      <dgm:spPr/>
    </dgm:pt>
  </dgm:ptLst>
  <dgm:cxnLst>
    <dgm:cxn modelId="{D885EF0D-EF75-4FE0-827F-EDE8E6A8CA19}" type="presOf" srcId="{5E90CC5C-9353-4BF8-A4D4-AF0E095BA836}" destId="{F39D1BB4-9EA9-4981-B040-5FCCDB0C2FF3}" srcOrd="0" destOrd="0" presId="urn:microsoft.com/office/officeart/2008/layout/LinedList"/>
    <dgm:cxn modelId="{338CB913-70B0-4515-868B-B7B9652235CA}" type="presOf" srcId="{39FC2613-47D0-4134-B78D-B7438580BCA2}" destId="{C52E4166-A3B1-4526-A336-D5F77D480C96}" srcOrd="0" destOrd="0" presId="urn:microsoft.com/office/officeart/2008/layout/LinedList"/>
    <dgm:cxn modelId="{B5079D21-32F9-4044-8903-14BC2CC897C0}" type="presOf" srcId="{CC577218-6F19-4E81-9E35-8935DEA3B0E1}" destId="{6C35A37F-709C-4716-A34E-887C87166E1C}" srcOrd="0" destOrd="0" presId="urn:microsoft.com/office/officeart/2008/layout/LinedList"/>
    <dgm:cxn modelId="{88E2733A-5DBA-4429-B936-9451E731AE0B}" srcId="{7DBE3634-F640-4B63-B22C-8117AEF6D69A}" destId="{39FC2613-47D0-4134-B78D-B7438580BCA2}" srcOrd="2" destOrd="0" parTransId="{8BF645B4-E161-447A-AD0B-281F4EF6697A}" sibTransId="{D4C313AD-4614-4011-BC3C-183631F178A4}"/>
    <dgm:cxn modelId="{BD21263C-2CF1-4C73-911D-A62233247504}" srcId="{7DBE3634-F640-4B63-B22C-8117AEF6D69A}" destId="{CC577218-6F19-4E81-9E35-8935DEA3B0E1}" srcOrd="4" destOrd="0" parTransId="{DF9F0966-EC5A-4A42-90AC-ABFE19E72608}" sibTransId="{CA72D0B1-D077-43F0-AE91-D0E9BE8304EC}"/>
    <dgm:cxn modelId="{1EDC3944-0F04-4EF6-A2CF-CE71F11B59D3}" type="presOf" srcId="{ACA9A7F3-AC38-4420-80D1-BAD24B34893C}" destId="{CCD98220-86FE-4ADD-9E53-A07CB5230718}" srcOrd="0" destOrd="0" presId="urn:microsoft.com/office/officeart/2008/layout/LinedList"/>
    <dgm:cxn modelId="{BCA0B976-34C5-4F56-A7E7-69C6F8CFA988}" type="presOf" srcId="{7DBE3634-F640-4B63-B22C-8117AEF6D69A}" destId="{FF2E9763-F78F-4E19-8426-983AFC05C457}" srcOrd="0" destOrd="0" presId="urn:microsoft.com/office/officeart/2008/layout/LinedList"/>
    <dgm:cxn modelId="{84E2D27C-3E39-4140-AD99-7AAA50C3ACDF}" srcId="{7DBE3634-F640-4B63-B22C-8117AEF6D69A}" destId="{ACA9A7F3-AC38-4420-80D1-BAD24B34893C}" srcOrd="3" destOrd="0" parTransId="{18A44587-EACF-4AC4-A52A-FE902821B3EC}" sibTransId="{2ACB0ED7-CEDC-4D53-A52B-14F529C8F1D9}"/>
    <dgm:cxn modelId="{FF9298D5-E9E6-40EC-A12D-5966A3DBFE5C}" srcId="{7DBE3634-F640-4B63-B22C-8117AEF6D69A}" destId="{1DEA3467-5BAA-42BE-B8C4-0F8755EBB486}" srcOrd="1" destOrd="0" parTransId="{60618220-4976-41CF-A3E3-BF4902331CCA}" sibTransId="{B5DE4C22-6056-4864-A126-6ABC3D28BC65}"/>
    <dgm:cxn modelId="{B1EEE7E5-F1F3-4BF0-9DB1-C70F3D6A3C43}" srcId="{7DBE3634-F640-4B63-B22C-8117AEF6D69A}" destId="{5E90CC5C-9353-4BF8-A4D4-AF0E095BA836}" srcOrd="0" destOrd="0" parTransId="{F97CDB8E-6E0C-4893-93D6-69FFEDC9BE2D}" sibTransId="{8B015FDA-A474-4E37-A7E6-5A8FDC7224BA}"/>
    <dgm:cxn modelId="{5D8707F2-9526-4A6A-8BF0-38CD62BED14B}" type="presOf" srcId="{1DEA3467-5BAA-42BE-B8C4-0F8755EBB486}" destId="{7083FA85-AD09-4E7A-8C8B-F01B19AD9085}" srcOrd="0" destOrd="0" presId="urn:microsoft.com/office/officeart/2008/layout/LinedList"/>
    <dgm:cxn modelId="{B90B64CB-7D46-4896-AAB0-59059F300AB9}" type="presParOf" srcId="{FF2E9763-F78F-4E19-8426-983AFC05C457}" destId="{2DB140D6-13CF-44CA-A765-3C7D669997D9}" srcOrd="0" destOrd="0" presId="urn:microsoft.com/office/officeart/2008/layout/LinedList"/>
    <dgm:cxn modelId="{9BFA732A-09A3-4243-85FA-FCFF30BD6BAD}" type="presParOf" srcId="{FF2E9763-F78F-4E19-8426-983AFC05C457}" destId="{41DE5E65-D9BA-427D-AD0C-00EF146F0873}" srcOrd="1" destOrd="0" presId="urn:microsoft.com/office/officeart/2008/layout/LinedList"/>
    <dgm:cxn modelId="{1876BA54-BEFF-4ED0-9272-7408584480AA}" type="presParOf" srcId="{41DE5E65-D9BA-427D-AD0C-00EF146F0873}" destId="{F39D1BB4-9EA9-4981-B040-5FCCDB0C2FF3}" srcOrd="0" destOrd="0" presId="urn:microsoft.com/office/officeart/2008/layout/LinedList"/>
    <dgm:cxn modelId="{31FEDDC6-6172-41C1-8427-52B2EB246109}" type="presParOf" srcId="{41DE5E65-D9BA-427D-AD0C-00EF146F0873}" destId="{974FDA23-5F21-46D8-9134-E5B7B330E428}" srcOrd="1" destOrd="0" presId="urn:microsoft.com/office/officeart/2008/layout/LinedList"/>
    <dgm:cxn modelId="{6A9EAFE8-869D-424A-8EBB-1392BF60A5BE}" type="presParOf" srcId="{FF2E9763-F78F-4E19-8426-983AFC05C457}" destId="{21FDB519-DF3E-4C62-838E-8F47AE35BAEF}" srcOrd="2" destOrd="0" presId="urn:microsoft.com/office/officeart/2008/layout/LinedList"/>
    <dgm:cxn modelId="{3687B040-2957-4689-8279-B0096734518C}" type="presParOf" srcId="{FF2E9763-F78F-4E19-8426-983AFC05C457}" destId="{7DB092FD-D934-46C9-820C-B401DB316055}" srcOrd="3" destOrd="0" presId="urn:microsoft.com/office/officeart/2008/layout/LinedList"/>
    <dgm:cxn modelId="{24206474-7C09-4C09-87C6-6BEFFCF46813}" type="presParOf" srcId="{7DB092FD-D934-46C9-820C-B401DB316055}" destId="{7083FA85-AD09-4E7A-8C8B-F01B19AD9085}" srcOrd="0" destOrd="0" presId="urn:microsoft.com/office/officeart/2008/layout/LinedList"/>
    <dgm:cxn modelId="{238C8AEE-A0AB-410E-B1E4-636D2787766D}" type="presParOf" srcId="{7DB092FD-D934-46C9-820C-B401DB316055}" destId="{E5D009AF-9B0A-4035-BC72-206C39571545}" srcOrd="1" destOrd="0" presId="urn:microsoft.com/office/officeart/2008/layout/LinedList"/>
    <dgm:cxn modelId="{B437424C-FDBD-4E81-97AE-36DC0765020B}" type="presParOf" srcId="{FF2E9763-F78F-4E19-8426-983AFC05C457}" destId="{8CBA00B9-57D2-4A8F-8DB2-6EB460202A86}" srcOrd="4" destOrd="0" presId="urn:microsoft.com/office/officeart/2008/layout/LinedList"/>
    <dgm:cxn modelId="{E8C01467-210A-4BA1-8C95-D91ECA7FEB7E}" type="presParOf" srcId="{FF2E9763-F78F-4E19-8426-983AFC05C457}" destId="{4089DA19-1F65-4436-8ADB-F859A950FFB3}" srcOrd="5" destOrd="0" presId="urn:microsoft.com/office/officeart/2008/layout/LinedList"/>
    <dgm:cxn modelId="{307F7FC6-4341-4014-82E3-D120A3E16509}" type="presParOf" srcId="{4089DA19-1F65-4436-8ADB-F859A950FFB3}" destId="{C52E4166-A3B1-4526-A336-D5F77D480C96}" srcOrd="0" destOrd="0" presId="urn:microsoft.com/office/officeart/2008/layout/LinedList"/>
    <dgm:cxn modelId="{BE5A52CA-9E81-4547-BB96-2065E754ED0D}" type="presParOf" srcId="{4089DA19-1F65-4436-8ADB-F859A950FFB3}" destId="{CD55E20C-3816-498E-9490-B6DF2BBD356E}" srcOrd="1" destOrd="0" presId="urn:microsoft.com/office/officeart/2008/layout/LinedList"/>
    <dgm:cxn modelId="{67FB6EB9-7850-41C8-B0FE-F0FDBFDEF650}" type="presParOf" srcId="{FF2E9763-F78F-4E19-8426-983AFC05C457}" destId="{C6B3F9D3-63CB-4243-8B31-F3CA171AD4F6}" srcOrd="6" destOrd="0" presId="urn:microsoft.com/office/officeart/2008/layout/LinedList"/>
    <dgm:cxn modelId="{B2A41BC5-3AE1-47CD-9CA4-F349077F5772}" type="presParOf" srcId="{FF2E9763-F78F-4E19-8426-983AFC05C457}" destId="{808C2DE9-45DE-4F5D-BEEF-4565D75F7AE1}" srcOrd="7" destOrd="0" presId="urn:microsoft.com/office/officeart/2008/layout/LinedList"/>
    <dgm:cxn modelId="{DD0B1112-B4FC-4961-841B-996CE856798A}" type="presParOf" srcId="{808C2DE9-45DE-4F5D-BEEF-4565D75F7AE1}" destId="{CCD98220-86FE-4ADD-9E53-A07CB5230718}" srcOrd="0" destOrd="0" presId="urn:microsoft.com/office/officeart/2008/layout/LinedList"/>
    <dgm:cxn modelId="{AD08095B-EDE2-48C0-A2C5-F26F96F749AE}" type="presParOf" srcId="{808C2DE9-45DE-4F5D-BEEF-4565D75F7AE1}" destId="{917B9654-B76E-49EC-9037-52A1A1484C3D}" srcOrd="1" destOrd="0" presId="urn:microsoft.com/office/officeart/2008/layout/LinedList"/>
    <dgm:cxn modelId="{2944E9A5-6948-4DAD-BF43-75D45E74C43B}" type="presParOf" srcId="{FF2E9763-F78F-4E19-8426-983AFC05C457}" destId="{8CB722CA-F17C-460E-8875-06570DFAEF7B}" srcOrd="8" destOrd="0" presId="urn:microsoft.com/office/officeart/2008/layout/LinedList"/>
    <dgm:cxn modelId="{DAC02848-40A9-4D2C-9973-80C54BAC7149}" type="presParOf" srcId="{FF2E9763-F78F-4E19-8426-983AFC05C457}" destId="{A6C1C32F-01F2-4CB6-8FD2-A9A50D418505}" srcOrd="9" destOrd="0" presId="urn:microsoft.com/office/officeart/2008/layout/LinedList"/>
    <dgm:cxn modelId="{0E53C612-E0FB-42B9-98CB-360F4AF04DEC}" type="presParOf" srcId="{A6C1C32F-01F2-4CB6-8FD2-A9A50D418505}" destId="{6C35A37F-709C-4716-A34E-887C87166E1C}" srcOrd="0" destOrd="0" presId="urn:microsoft.com/office/officeart/2008/layout/LinedList"/>
    <dgm:cxn modelId="{A85D2BB3-6C69-4DAB-9EC5-535314C6EF20}" type="presParOf" srcId="{A6C1C32F-01F2-4CB6-8FD2-A9A50D418505}" destId="{910F58FE-FD4D-41F9-BBCE-4CA58116285F}"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EACFF0-643C-48BA-A692-DF078B6D78EE}">
      <dsp:nvSpPr>
        <dsp:cNvPr id="0" name=""/>
        <dsp:cNvSpPr/>
      </dsp:nvSpPr>
      <dsp:spPr>
        <a:xfrm>
          <a:off x="4553086" y="2829353"/>
          <a:ext cx="2376766" cy="2376766"/>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4765" tIns="24765" rIns="24765" bIns="24765" numCol="1" spcCol="1270" anchor="ctr" anchorCtr="0">
          <a:noAutofit/>
        </a:bodyPr>
        <a:lstStyle/>
        <a:p>
          <a:pPr marL="0" lvl="0" indent="0" algn="ctr" defTabSz="1733550">
            <a:lnSpc>
              <a:spcPct val="90000"/>
            </a:lnSpc>
            <a:spcBef>
              <a:spcPct val="0"/>
            </a:spcBef>
            <a:spcAft>
              <a:spcPct val="35000"/>
            </a:spcAft>
            <a:buNone/>
          </a:pPr>
          <a:r>
            <a:rPr lang="en-US" sz="3900" kern="1200" dirty="0"/>
            <a:t>Future of Work</a:t>
          </a:r>
        </a:p>
      </dsp:txBody>
      <dsp:txXfrm>
        <a:off x="4901155" y="3177422"/>
        <a:ext cx="1680628" cy="1680628"/>
      </dsp:txXfrm>
    </dsp:sp>
    <dsp:sp modelId="{AE9CCE40-C8CF-4802-AE33-673D6AE06310}">
      <dsp:nvSpPr>
        <dsp:cNvPr id="0" name=""/>
        <dsp:cNvSpPr/>
      </dsp:nvSpPr>
      <dsp:spPr>
        <a:xfrm rot="12900000">
          <a:off x="3026392" y="2414904"/>
          <a:ext cx="1819385" cy="677378"/>
        </a:xfrm>
        <a:prstGeom prst="lef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7564B7B9-B504-47B0-A852-5C5CED551010}">
      <dsp:nvSpPr>
        <dsp:cNvPr id="0" name=""/>
        <dsp:cNvSpPr/>
      </dsp:nvSpPr>
      <dsp:spPr>
        <a:xfrm>
          <a:off x="2061945" y="1328643"/>
          <a:ext cx="2257928" cy="1806342"/>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1155700">
            <a:lnSpc>
              <a:spcPct val="90000"/>
            </a:lnSpc>
            <a:spcBef>
              <a:spcPct val="0"/>
            </a:spcBef>
            <a:spcAft>
              <a:spcPct val="35000"/>
            </a:spcAft>
            <a:buNone/>
          </a:pPr>
          <a:r>
            <a:rPr lang="en-US" sz="2600" kern="1200" dirty="0"/>
            <a:t>Demographic Change</a:t>
          </a:r>
        </a:p>
      </dsp:txBody>
      <dsp:txXfrm>
        <a:off x="2114851" y="1381549"/>
        <a:ext cx="2152116" cy="1700530"/>
      </dsp:txXfrm>
    </dsp:sp>
    <dsp:sp modelId="{534A152D-0A83-4097-8ADF-8367D9B87997}">
      <dsp:nvSpPr>
        <dsp:cNvPr id="0" name=""/>
        <dsp:cNvSpPr/>
      </dsp:nvSpPr>
      <dsp:spPr>
        <a:xfrm rot="16200000">
          <a:off x="4831776" y="1475081"/>
          <a:ext cx="1819385" cy="677378"/>
        </a:xfrm>
        <a:prstGeom prst="lef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B2C07E85-0180-4449-973C-B556B4AB687F}">
      <dsp:nvSpPr>
        <dsp:cNvPr id="0" name=""/>
        <dsp:cNvSpPr/>
      </dsp:nvSpPr>
      <dsp:spPr>
        <a:xfrm>
          <a:off x="4612505" y="906"/>
          <a:ext cx="2257928" cy="1806342"/>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1155700">
            <a:lnSpc>
              <a:spcPct val="90000"/>
            </a:lnSpc>
            <a:spcBef>
              <a:spcPct val="0"/>
            </a:spcBef>
            <a:spcAft>
              <a:spcPct val="35000"/>
            </a:spcAft>
            <a:buNone/>
          </a:pPr>
          <a:r>
            <a:rPr lang="en-US" sz="2600" kern="1200" dirty="0"/>
            <a:t>Educational Attainment</a:t>
          </a:r>
        </a:p>
      </dsp:txBody>
      <dsp:txXfrm>
        <a:off x="4665411" y="53812"/>
        <a:ext cx="2152116" cy="1700530"/>
      </dsp:txXfrm>
    </dsp:sp>
    <dsp:sp modelId="{9AD6C594-3A51-4984-8113-6916AE5715E7}">
      <dsp:nvSpPr>
        <dsp:cNvPr id="0" name=""/>
        <dsp:cNvSpPr/>
      </dsp:nvSpPr>
      <dsp:spPr>
        <a:xfrm rot="19500000">
          <a:off x="6637160" y="2414904"/>
          <a:ext cx="1819385" cy="677378"/>
        </a:xfrm>
        <a:prstGeom prst="lef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489AC02A-4CED-4E50-B68B-8A697282A7C9}">
      <dsp:nvSpPr>
        <dsp:cNvPr id="0" name=""/>
        <dsp:cNvSpPr/>
      </dsp:nvSpPr>
      <dsp:spPr>
        <a:xfrm>
          <a:off x="7163065" y="1328643"/>
          <a:ext cx="2257928" cy="1806342"/>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1155700">
            <a:lnSpc>
              <a:spcPct val="90000"/>
            </a:lnSpc>
            <a:spcBef>
              <a:spcPct val="0"/>
            </a:spcBef>
            <a:spcAft>
              <a:spcPct val="35000"/>
            </a:spcAft>
            <a:buNone/>
          </a:pPr>
          <a:r>
            <a:rPr lang="en-US" sz="2600" kern="1200" dirty="0"/>
            <a:t>Economic Transformation</a:t>
          </a:r>
        </a:p>
      </dsp:txBody>
      <dsp:txXfrm>
        <a:off x="7215971" y="1381549"/>
        <a:ext cx="2152116" cy="170053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CC8551-EF80-486C-B774-924FCFEE08D1}">
      <dsp:nvSpPr>
        <dsp:cNvPr id="0" name=""/>
        <dsp:cNvSpPr/>
      </dsp:nvSpPr>
      <dsp:spPr>
        <a:xfrm>
          <a:off x="0" y="288616"/>
          <a:ext cx="10821070" cy="129775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endParaRPr lang="en-US" sz="3200" b="1" i="0" kern="1200" dirty="0"/>
        </a:p>
        <a:p>
          <a:pPr marL="0" lvl="0" indent="0" algn="l" defTabSz="1422400">
            <a:lnSpc>
              <a:spcPct val="90000"/>
            </a:lnSpc>
            <a:spcBef>
              <a:spcPct val="0"/>
            </a:spcBef>
            <a:spcAft>
              <a:spcPct val="35000"/>
            </a:spcAft>
            <a:buNone/>
          </a:pPr>
          <a:r>
            <a:rPr lang="en-US" sz="3200" b="1" i="0" kern="1200" dirty="0"/>
            <a:t>Profile of Seniors in Canada</a:t>
          </a:r>
        </a:p>
        <a:p>
          <a:pPr marL="0" lvl="0" indent="0" algn="l" defTabSz="1422400">
            <a:lnSpc>
              <a:spcPct val="90000"/>
            </a:lnSpc>
            <a:spcBef>
              <a:spcPct val="0"/>
            </a:spcBef>
            <a:spcAft>
              <a:spcPct val="35000"/>
            </a:spcAft>
            <a:buNone/>
          </a:pPr>
          <a:endParaRPr lang="en-US" sz="3200" kern="1200" dirty="0"/>
        </a:p>
      </dsp:txBody>
      <dsp:txXfrm>
        <a:off x="63351" y="351967"/>
        <a:ext cx="10694368" cy="1171055"/>
      </dsp:txXfrm>
    </dsp:sp>
    <dsp:sp modelId="{1BC5F296-5998-458D-8432-5715C1D6F6E9}">
      <dsp:nvSpPr>
        <dsp:cNvPr id="0" name=""/>
        <dsp:cNvSpPr/>
      </dsp:nvSpPr>
      <dsp:spPr>
        <a:xfrm>
          <a:off x="0" y="1301243"/>
          <a:ext cx="10821070" cy="51248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3569" tIns="35560" rIns="199136" bIns="35560" numCol="1" spcCol="1270" anchor="t" anchorCtr="0">
          <a:noAutofit/>
        </a:bodyPr>
        <a:lstStyle/>
        <a:p>
          <a:pPr marL="228600" lvl="1" indent="-228600" algn="l" defTabSz="1200150">
            <a:lnSpc>
              <a:spcPct val="90000"/>
            </a:lnSpc>
            <a:spcBef>
              <a:spcPct val="0"/>
            </a:spcBef>
            <a:spcAft>
              <a:spcPct val="20000"/>
            </a:spcAft>
            <a:buChar char="•"/>
          </a:pPr>
          <a:endParaRPr lang="en-US" sz="2700" kern="1200" dirty="0"/>
        </a:p>
        <a:p>
          <a:pPr marL="285750" lvl="1" indent="-285750" algn="l" defTabSz="1244600">
            <a:lnSpc>
              <a:spcPct val="90000"/>
            </a:lnSpc>
            <a:spcBef>
              <a:spcPct val="0"/>
            </a:spcBef>
            <a:spcAft>
              <a:spcPct val="20000"/>
            </a:spcAft>
            <a:buChar char="•"/>
          </a:pPr>
          <a:r>
            <a:rPr lang="en-US" sz="2800" b="0" i="0" kern="1200" dirty="0"/>
            <a:t>Seniors in Canada are a rapidly growing segment of the population and are living longer and healthier lives than previous generations.</a:t>
          </a:r>
          <a:endParaRPr lang="en-US" sz="2800" kern="1200" dirty="0"/>
        </a:p>
        <a:p>
          <a:pPr marL="285750" lvl="1" indent="-285750" algn="l" defTabSz="1244600">
            <a:lnSpc>
              <a:spcPct val="90000"/>
            </a:lnSpc>
            <a:spcBef>
              <a:spcPct val="0"/>
            </a:spcBef>
            <a:spcAft>
              <a:spcPct val="20000"/>
            </a:spcAft>
            <a:buChar char="•"/>
          </a:pPr>
          <a:endParaRPr lang="en-US" sz="2800" kern="1200" dirty="0"/>
        </a:p>
        <a:p>
          <a:pPr marL="285750" lvl="1" indent="-285750" algn="l" defTabSz="1244600">
            <a:lnSpc>
              <a:spcPct val="90000"/>
            </a:lnSpc>
            <a:spcBef>
              <a:spcPct val="0"/>
            </a:spcBef>
            <a:spcAft>
              <a:spcPct val="20000"/>
            </a:spcAft>
            <a:buFont typeface="Wingdings" panose="05000000000000000000" pitchFamily="2" charset="2"/>
            <a:buChar char="§"/>
          </a:pPr>
          <a:r>
            <a:rPr lang="en-US" sz="2800" kern="1200" dirty="0">
              <a:effectLst/>
            </a:rPr>
            <a:t>Seniors who are active and engaged in the </a:t>
          </a:r>
          <a:r>
            <a:rPr lang="en-US" sz="2800" kern="1200" dirty="0" err="1">
              <a:effectLst/>
            </a:rPr>
            <a:t>labour</a:t>
          </a:r>
          <a:r>
            <a:rPr lang="en-US" sz="2800" kern="1200" dirty="0">
              <a:effectLst/>
            </a:rPr>
            <a:t> force and their communities contribute to the economy and society, as well as to their own health and well-being. </a:t>
          </a:r>
          <a:endParaRPr lang="en-US" sz="2800" kern="1200" dirty="0"/>
        </a:p>
        <a:p>
          <a:pPr marL="285750" lvl="1" indent="-285750" algn="l" defTabSz="1244600">
            <a:lnSpc>
              <a:spcPct val="90000"/>
            </a:lnSpc>
            <a:spcBef>
              <a:spcPct val="0"/>
            </a:spcBef>
            <a:spcAft>
              <a:spcPct val="20000"/>
            </a:spcAft>
            <a:buFont typeface="Wingdings" panose="05000000000000000000" pitchFamily="2" charset="2"/>
            <a:buNone/>
          </a:pPr>
          <a:endParaRPr lang="en-US" sz="2800" kern="1200" dirty="0"/>
        </a:p>
        <a:p>
          <a:pPr marL="285750" lvl="1" indent="-285750" algn="l" defTabSz="1244600">
            <a:lnSpc>
              <a:spcPct val="90000"/>
            </a:lnSpc>
            <a:spcBef>
              <a:spcPct val="0"/>
            </a:spcBef>
            <a:spcAft>
              <a:spcPct val="20000"/>
            </a:spcAft>
            <a:buFont typeface="Wingdings" panose="05000000000000000000" pitchFamily="2" charset="2"/>
            <a:buChar char="§"/>
          </a:pPr>
          <a:r>
            <a:rPr lang="en-US" sz="2800" kern="1200" dirty="0">
              <a:effectLst/>
            </a:rPr>
            <a:t>The wealth of seniors' knowledge, experience and skills can be translated into meaningful involvement in their communities. </a:t>
          </a:r>
          <a:endParaRPr lang="en-US" sz="2800" kern="1200" dirty="0"/>
        </a:p>
        <a:p>
          <a:pPr marL="285750" lvl="1" indent="-285750" algn="l" defTabSz="1244600">
            <a:lnSpc>
              <a:spcPct val="90000"/>
            </a:lnSpc>
            <a:spcBef>
              <a:spcPct val="0"/>
            </a:spcBef>
            <a:spcAft>
              <a:spcPct val="20000"/>
            </a:spcAft>
            <a:buFont typeface="Wingdings" panose="05000000000000000000" pitchFamily="2" charset="2"/>
            <a:buChar char="§"/>
          </a:pPr>
          <a:endParaRPr lang="en-US" sz="2800" kern="1200" dirty="0">
            <a:effectLst/>
          </a:endParaRPr>
        </a:p>
        <a:p>
          <a:pPr marL="285750" lvl="1" indent="-285750" algn="l" defTabSz="1244600">
            <a:lnSpc>
              <a:spcPct val="90000"/>
            </a:lnSpc>
            <a:spcBef>
              <a:spcPct val="0"/>
            </a:spcBef>
            <a:spcAft>
              <a:spcPct val="20000"/>
            </a:spcAft>
            <a:buFont typeface="Wingdings" panose="05000000000000000000" pitchFamily="2" charset="2"/>
            <a:buNone/>
          </a:pPr>
          <a:endParaRPr lang="en-US" sz="2800" kern="1200" dirty="0"/>
        </a:p>
        <a:p>
          <a:pPr marL="285750" lvl="1" indent="-285750" algn="l" defTabSz="1600200">
            <a:lnSpc>
              <a:spcPct val="90000"/>
            </a:lnSpc>
            <a:spcBef>
              <a:spcPct val="0"/>
            </a:spcBef>
            <a:spcAft>
              <a:spcPct val="20000"/>
            </a:spcAft>
            <a:buChar char="•"/>
          </a:pPr>
          <a:endParaRPr lang="en-US" sz="3600" kern="1200" dirty="0">
            <a:effectLst/>
          </a:endParaRPr>
        </a:p>
      </dsp:txBody>
      <dsp:txXfrm>
        <a:off x="0" y="1301243"/>
        <a:ext cx="10821070" cy="512480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A41C32-D77A-4CF2-976E-55FE6329C05E}">
      <dsp:nvSpPr>
        <dsp:cNvPr id="0" name=""/>
        <dsp:cNvSpPr/>
      </dsp:nvSpPr>
      <dsp:spPr>
        <a:xfrm>
          <a:off x="1985910" y="0"/>
          <a:ext cx="7036073" cy="96084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b="1" i="0" kern="1200" dirty="0"/>
            <a:t>          The Mentoring Plus Strategy</a:t>
          </a:r>
          <a:endParaRPr lang="en-US" sz="3200" kern="1200" dirty="0"/>
        </a:p>
      </dsp:txBody>
      <dsp:txXfrm>
        <a:off x="2032815" y="46905"/>
        <a:ext cx="6942263" cy="867037"/>
      </dsp:txXfrm>
    </dsp:sp>
    <dsp:sp modelId="{71B595EA-5830-45FF-BA30-D2ECF751553B}">
      <dsp:nvSpPr>
        <dsp:cNvPr id="0" name=""/>
        <dsp:cNvSpPr/>
      </dsp:nvSpPr>
      <dsp:spPr>
        <a:xfrm>
          <a:off x="0" y="964356"/>
          <a:ext cx="10792998" cy="54066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678" tIns="30480" rIns="170688" bIns="30480" numCol="1" spcCol="1270" anchor="t" anchorCtr="0">
          <a:noAutofit/>
        </a:bodyPr>
        <a:lstStyle/>
        <a:p>
          <a:pPr marL="228600" lvl="1" indent="-228600" algn="l" defTabSz="1066800">
            <a:lnSpc>
              <a:spcPct val="90000"/>
            </a:lnSpc>
            <a:spcBef>
              <a:spcPct val="0"/>
            </a:spcBef>
            <a:spcAft>
              <a:spcPct val="20000"/>
            </a:spcAft>
            <a:buFontTx/>
            <a:buNone/>
          </a:pPr>
          <a:r>
            <a:rPr lang="en-US" sz="2400" kern="1200" dirty="0"/>
            <a:t>    </a:t>
          </a:r>
          <a:endParaRPr lang="en-US" sz="2800" kern="1200" dirty="0"/>
        </a:p>
        <a:p>
          <a:pPr marL="228600" lvl="1" indent="-228600" algn="l" defTabSz="1066800">
            <a:lnSpc>
              <a:spcPct val="90000"/>
            </a:lnSpc>
            <a:spcBef>
              <a:spcPct val="0"/>
            </a:spcBef>
            <a:spcAft>
              <a:spcPct val="20000"/>
            </a:spcAft>
            <a:buFontTx/>
            <a:buNone/>
          </a:pPr>
          <a:r>
            <a:rPr lang="en-US" sz="2400" kern="1200" dirty="0"/>
            <a:t>   Aims to draw upon the skills and knowledge of retired/near retired people to help support high schools, community college and university students along with individuals involved in employment related services. The goal is to explore and connect to career paths by implementing a variety of initiatives and activities.</a:t>
          </a:r>
          <a:endParaRPr lang="en-US" sz="2800" kern="1200" dirty="0"/>
        </a:p>
        <a:p>
          <a:pPr marL="228600" lvl="1" indent="-228600" algn="l" defTabSz="1066800">
            <a:lnSpc>
              <a:spcPct val="90000"/>
            </a:lnSpc>
            <a:spcBef>
              <a:spcPct val="0"/>
            </a:spcBef>
            <a:spcAft>
              <a:spcPct val="20000"/>
            </a:spcAft>
            <a:buFontTx/>
            <a:buNone/>
          </a:pPr>
          <a:endParaRPr lang="en-US" sz="2400" kern="1200" dirty="0"/>
        </a:p>
        <a:p>
          <a:pPr marL="228600" lvl="1" indent="-228600" algn="l" defTabSz="1066800">
            <a:lnSpc>
              <a:spcPct val="90000"/>
            </a:lnSpc>
            <a:spcBef>
              <a:spcPct val="0"/>
            </a:spcBef>
            <a:spcAft>
              <a:spcPct val="20000"/>
            </a:spcAft>
            <a:buFontTx/>
            <a:buNone/>
          </a:pPr>
          <a:r>
            <a:rPr lang="en-US" sz="2400" kern="1200" dirty="0"/>
            <a:t>   Uses an intergenerational approach that contributes to social inclusion of seniors and supports knowledge exchange approaches. </a:t>
          </a:r>
        </a:p>
        <a:p>
          <a:pPr marL="228600" lvl="1" indent="-228600" algn="l" defTabSz="1066800">
            <a:lnSpc>
              <a:spcPct val="90000"/>
            </a:lnSpc>
            <a:spcBef>
              <a:spcPct val="0"/>
            </a:spcBef>
            <a:spcAft>
              <a:spcPct val="20000"/>
            </a:spcAft>
            <a:buFontTx/>
            <a:buNone/>
          </a:pPr>
          <a:endParaRPr lang="en-US" sz="2400" kern="1200" dirty="0"/>
        </a:p>
        <a:p>
          <a:pPr marL="228600" lvl="1" indent="-228600" algn="l" defTabSz="1066800">
            <a:lnSpc>
              <a:spcPct val="90000"/>
            </a:lnSpc>
            <a:spcBef>
              <a:spcPct val="0"/>
            </a:spcBef>
            <a:spcAft>
              <a:spcPct val="20000"/>
            </a:spcAft>
            <a:buFontTx/>
            <a:buNone/>
          </a:pPr>
          <a:r>
            <a:rPr lang="en-US" sz="2400" kern="1200" dirty="0"/>
            <a:t>   Seniors will be able to share their skills and knowledge about their careers and life experiences, while contributing to the life of the community. </a:t>
          </a:r>
        </a:p>
      </dsp:txBody>
      <dsp:txXfrm>
        <a:off x="0" y="964356"/>
        <a:ext cx="10792998" cy="540661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7243C8-2A29-4822-8CDC-DC82C7A337F5}">
      <dsp:nvSpPr>
        <dsp:cNvPr id="0" name=""/>
        <dsp:cNvSpPr/>
      </dsp:nvSpPr>
      <dsp:spPr>
        <a:xfrm>
          <a:off x="3333018" y="795806"/>
          <a:ext cx="5294989" cy="5294989"/>
        </a:xfrm>
        <a:prstGeom prst="blockArc">
          <a:avLst>
            <a:gd name="adj1" fmla="val 9000000"/>
            <a:gd name="adj2" fmla="val 16200000"/>
            <a:gd name="adj3" fmla="val 464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9756DEF-9B72-4FC0-8FB6-5DE22E235F4B}">
      <dsp:nvSpPr>
        <dsp:cNvPr id="0" name=""/>
        <dsp:cNvSpPr/>
      </dsp:nvSpPr>
      <dsp:spPr>
        <a:xfrm>
          <a:off x="3333018" y="795806"/>
          <a:ext cx="5294989" cy="5294989"/>
        </a:xfrm>
        <a:prstGeom prst="blockArc">
          <a:avLst>
            <a:gd name="adj1" fmla="val 1800000"/>
            <a:gd name="adj2" fmla="val 9000000"/>
            <a:gd name="adj3" fmla="val 464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C153BFF-617B-4C44-95E1-F63826BB8750}">
      <dsp:nvSpPr>
        <dsp:cNvPr id="0" name=""/>
        <dsp:cNvSpPr/>
      </dsp:nvSpPr>
      <dsp:spPr>
        <a:xfrm>
          <a:off x="3333018" y="795806"/>
          <a:ext cx="5294989" cy="5294989"/>
        </a:xfrm>
        <a:prstGeom prst="blockArc">
          <a:avLst>
            <a:gd name="adj1" fmla="val 16200000"/>
            <a:gd name="adj2" fmla="val 1800000"/>
            <a:gd name="adj3" fmla="val 464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A7CC43C-8715-48E4-AE2E-68FE6B7ABBD3}">
      <dsp:nvSpPr>
        <dsp:cNvPr id="0" name=""/>
        <dsp:cNvSpPr/>
      </dsp:nvSpPr>
      <dsp:spPr>
        <a:xfrm>
          <a:off x="4761105" y="2287096"/>
          <a:ext cx="2437987" cy="243798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830" tIns="36830" rIns="36830" bIns="36830" numCol="1" spcCol="1270" anchor="ctr" anchorCtr="0">
          <a:noAutofit/>
        </a:bodyPr>
        <a:lstStyle/>
        <a:p>
          <a:pPr marL="0" lvl="0" indent="0" algn="ctr" defTabSz="1289050">
            <a:lnSpc>
              <a:spcPct val="90000"/>
            </a:lnSpc>
            <a:spcBef>
              <a:spcPct val="0"/>
            </a:spcBef>
            <a:spcAft>
              <a:spcPct val="35000"/>
            </a:spcAft>
            <a:buNone/>
          </a:pPr>
          <a:r>
            <a:rPr lang="en-CA" sz="2900" kern="1200" dirty="0"/>
            <a:t>Knowledge Exchange</a:t>
          </a:r>
        </a:p>
      </dsp:txBody>
      <dsp:txXfrm>
        <a:off x="5118140" y="2644131"/>
        <a:ext cx="1723917" cy="1723917"/>
      </dsp:txXfrm>
    </dsp:sp>
    <dsp:sp modelId="{4B48F190-8024-4099-89FE-CE077E631956}">
      <dsp:nvSpPr>
        <dsp:cNvPr id="0" name=""/>
        <dsp:cNvSpPr/>
      </dsp:nvSpPr>
      <dsp:spPr>
        <a:xfrm>
          <a:off x="5127216" y="3947"/>
          <a:ext cx="1706591" cy="170659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CA" sz="2000" kern="1200" dirty="0"/>
            <a:t>Mentors</a:t>
          </a:r>
        </a:p>
      </dsp:txBody>
      <dsp:txXfrm>
        <a:off x="5377140" y="253871"/>
        <a:ext cx="1206743" cy="1206743"/>
      </dsp:txXfrm>
    </dsp:sp>
    <dsp:sp modelId="{BB125830-2FE2-4411-BA2B-60B465F07AB7}">
      <dsp:nvSpPr>
        <dsp:cNvPr id="0" name=""/>
        <dsp:cNvSpPr/>
      </dsp:nvSpPr>
      <dsp:spPr>
        <a:xfrm>
          <a:off x="7366808" y="3883033"/>
          <a:ext cx="1706591" cy="170659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CA" sz="2000" kern="1200" dirty="0"/>
            <a:t>Mentees</a:t>
          </a:r>
        </a:p>
      </dsp:txBody>
      <dsp:txXfrm>
        <a:off x="7616732" y="4132957"/>
        <a:ext cx="1206743" cy="1206743"/>
      </dsp:txXfrm>
    </dsp:sp>
    <dsp:sp modelId="{605D67F1-6A90-4ED2-BCE4-C069CC2C0619}">
      <dsp:nvSpPr>
        <dsp:cNvPr id="0" name=""/>
        <dsp:cNvSpPr/>
      </dsp:nvSpPr>
      <dsp:spPr>
        <a:xfrm>
          <a:off x="2688671" y="3883033"/>
          <a:ext cx="2104500" cy="170659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CA" sz="1800" kern="1200" dirty="0"/>
            <a:t>Organizations</a:t>
          </a:r>
        </a:p>
        <a:p>
          <a:pPr marL="0" lvl="0" indent="0" algn="ctr" defTabSz="800100">
            <a:lnSpc>
              <a:spcPct val="90000"/>
            </a:lnSpc>
            <a:spcBef>
              <a:spcPct val="0"/>
            </a:spcBef>
            <a:spcAft>
              <a:spcPct val="35000"/>
            </a:spcAft>
            <a:buNone/>
          </a:pPr>
          <a:r>
            <a:rPr lang="en-CA" sz="1800" kern="1200" dirty="0"/>
            <a:t>Educational Institutions</a:t>
          </a:r>
        </a:p>
        <a:p>
          <a:pPr marL="0" lvl="0" indent="0" algn="ctr" defTabSz="800100">
            <a:lnSpc>
              <a:spcPct val="90000"/>
            </a:lnSpc>
            <a:spcBef>
              <a:spcPct val="0"/>
            </a:spcBef>
            <a:spcAft>
              <a:spcPct val="35000"/>
            </a:spcAft>
            <a:buNone/>
          </a:pPr>
          <a:r>
            <a:rPr lang="en-CA" sz="1800" kern="1200" dirty="0"/>
            <a:t> Agencies</a:t>
          </a:r>
        </a:p>
      </dsp:txBody>
      <dsp:txXfrm>
        <a:off x="2996868" y="4132957"/>
        <a:ext cx="1488106" cy="120674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B140D6-13CF-44CA-A765-3C7D669997D9}">
      <dsp:nvSpPr>
        <dsp:cNvPr id="0" name=""/>
        <dsp:cNvSpPr/>
      </dsp:nvSpPr>
      <dsp:spPr>
        <a:xfrm>
          <a:off x="0" y="623"/>
          <a:ext cx="6492875"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39D1BB4-9EA9-4981-B040-5FCCDB0C2FF3}">
      <dsp:nvSpPr>
        <dsp:cNvPr id="0" name=""/>
        <dsp:cNvSpPr/>
      </dsp:nvSpPr>
      <dsp:spPr>
        <a:xfrm>
          <a:off x="0" y="623"/>
          <a:ext cx="6492875" cy="10208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kern="1200"/>
            <a:t>Exploring the Future of Work</a:t>
          </a:r>
          <a:endParaRPr lang="en-US" sz="3200" kern="1200" dirty="0"/>
        </a:p>
      </dsp:txBody>
      <dsp:txXfrm>
        <a:off x="0" y="623"/>
        <a:ext cx="6492875" cy="1020830"/>
      </dsp:txXfrm>
    </dsp:sp>
    <dsp:sp modelId="{21FDB519-DF3E-4C62-838E-8F47AE35BAEF}">
      <dsp:nvSpPr>
        <dsp:cNvPr id="0" name=""/>
        <dsp:cNvSpPr/>
      </dsp:nvSpPr>
      <dsp:spPr>
        <a:xfrm>
          <a:off x="0" y="1021453"/>
          <a:ext cx="6492875" cy="0"/>
        </a:xfrm>
        <a:prstGeom prst="line">
          <a:avLst/>
        </a:prstGeom>
        <a:solidFill>
          <a:schemeClr val="accent2">
            <a:hueOff val="-363841"/>
            <a:satOff val="-20982"/>
            <a:lumOff val="2157"/>
            <a:alphaOff val="0"/>
          </a:schemeClr>
        </a:solidFill>
        <a:ln w="12700" cap="flat" cmpd="sng" algn="ctr">
          <a:solidFill>
            <a:schemeClr val="accent2">
              <a:hueOff val="-363841"/>
              <a:satOff val="-20982"/>
              <a:lumOff val="215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083FA85-AD09-4E7A-8C8B-F01B19AD9085}">
      <dsp:nvSpPr>
        <dsp:cNvPr id="0" name=""/>
        <dsp:cNvSpPr/>
      </dsp:nvSpPr>
      <dsp:spPr>
        <a:xfrm>
          <a:off x="0" y="1021453"/>
          <a:ext cx="6492875" cy="10208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kern="1200"/>
            <a:t>Focusing on Career Path</a:t>
          </a:r>
          <a:endParaRPr lang="en-US" sz="3200" kern="1200" dirty="0"/>
        </a:p>
      </dsp:txBody>
      <dsp:txXfrm>
        <a:off x="0" y="1021453"/>
        <a:ext cx="6492875" cy="1020830"/>
      </dsp:txXfrm>
    </dsp:sp>
    <dsp:sp modelId="{8CBA00B9-57D2-4A8F-8DB2-6EB460202A86}">
      <dsp:nvSpPr>
        <dsp:cNvPr id="0" name=""/>
        <dsp:cNvSpPr/>
      </dsp:nvSpPr>
      <dsp:spPr>
        <a:xfrm>
          <a:off x="0" y="2042284"/>
          <a:ext cx="6492875" cy="0"/>
        </a:xfrm>
        <a:prstGeom prst="line">
          <a:avLst/>
        </a:prstGeom>
        <a:solidFill>
          <a:schemeClr val="accent2">
            <a:hueOff val="-727682"/>
            <a:satOff val="-41964"/>
            <a:lumOff val="4314"/>
            <a:alphaOff val="0"/>
          </a:schemeClr>
        </a:solidFill>
        <a:ln w="12700" cap="flat" cmpd="sng" algn="ctr">
          <a:solidFill>
            <a:schemeClr val="accent2">
              <a:hueOff val="-727682"/>
              <a:satOff val="-41964"/>
              <a:lumOff val="431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52E4166-A3B1-4526-A336-D5F77D480C96}">
      <dsp:nvSpPr>
        <dsp:cNvPr id="0" name=""/>
        <dsp:cNvSpPr/>
      </dsp:nvSpPr>
      <dsp:spPr>
        <a:xfrm>
          <a:off x="0" y="2042284"/>
          <a:ext cx="6492875" cy="10208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kern="1200"/>
            <a:t>Experiential Learning/Work</a:t>
          </a:r>
          <a:endParaRPr lang="en-US" sz="3200" kern="1200" dirty="0"/>
        </a:p>
      </dsp:txBody>
      <dsp:txXfrm>
        <a:off x="0" y="2042284"/>
        <a:ext cx="6492875" cy="1020830"/>
      </dsp:txXfrm>
    </dsp:sp>
    <dsp:sp modelId="{C6B3F9D3-63CB-4243-8B31-F3CA171AD4F6}">
      <dsp:nvSpPr>
        <dsp:cNvPr id="0" name=""/>
        <dsp:cNvSpPr/>
      </dsp:nvSpPr>
      <dsp:spPr>
        <a:xfrm>
          <a:off x="0" y="3063115"/>
          <a:ext cx="6492875" cy="0"/>
        </a:xfrm>
        <a:prstGeom prst="line">
          <a:avLst/>
        </a:prstGeom>
        <a:solidFill>
          <a:schemeClr val="accent2">
            <a:hueOff val="-1091522"/>
            <a:satOff val="-62946"/>
            <a:lumOff val="6471"/>
            <a:alphaOff val="0"/>
          </a:schemeClr>
        </a:solidFill>
        <a:ln w="12700" cap="flat" cmpd="sng" algn="ctr">
          <a:solidFill>
            <a:schemeClr val="accent2">
              <a:hueOff val="-1091522"/>
              <a:satOff val="-62946"/>
              <a:lumOff val="647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CD98220-86FE-4ADD-9E53-A07CB5230718}">
      <dsp:nvSpPr>
        <dsp:cNvPr id="0" name=""/>
        <dsp:cNvSpPr/>
      </dsp:nvSpPr>
      <dsp:spPr>
        <a:xfrm>
          <a:off x="0" y="3063115"/>
          <a:ext cx="6492875" cy="10208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kern="1200"/>
            <a:t>Further Learning Opportunities</a:t>
          </a:r>
          <a:endParaRPr lang="en-US" sz="3200" kern="1200" dirty="0"/>
        </a:p>
      </dsp:txBody>
      <dsp:txXfrm>
        <a:off x="0" y="3063115"/>
        <a:ext cx="6492875" cy="1020830"/>
      </dsp:txXfrm>
    </dsp:sp>
    <dsp:sp modelId="{8CB722CA-F17C-460E-8875-06570DFAEF7B}">
      <dsp:nvSpPr>
        <dsp:cNvPr id="0" name=""/>
        <dsp:cNvSpPr/>
      </dsp:nvSpPr>
      <dsp:spPr>
        <a:xfrm>
          <a:off x="0" y="4083946"/>
          <a:ext cx="6492875" cy="0"/>
        </a:xfrm>
        <a:prstGeom prst="line">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C35A37F-709C-4716-A34E-887C87166E1C}">
      <dsp:nvSpPr>
        <dsp:cNvPr id="0" name=""/>
        <dsp:cNvSpPr/>
      </dsp:nvSpPr>
      <dsp:spPr>
        <a:xfrm>
          <a:off x="0" y="4084569"/>
          <a:ext cx="6492875" cy="10208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kern="1200" dirty="0"/>
            <a:t>Towards a Sustainable Livelihood</a:t>
          </a:r>
        </a:p>
        <a:p>
          <a:pPr marL="0" lvl="0" indent="0" algn="l" defTabSz="1422400">
            <a:lnSpc>
              <a:spcPct val="90000"/>
            </a:lnSpc>
            <a:spcBef>
              <a:spcPct val="0"/>
            </a:spcBef>
            <a:spcAft>
              <a:spcPct val="35000"/>
            </a:spcAft>
            <a:buNone/>
          </a:pPr>
          <a:r>
            <a:rPr lang="en-US" sz="1400" b="1" kern="1200" dirty="0"/>
            <a:t>                     </a:t>
          </a:r>
        </a:p>
        <a:p>
          <a:pPr marL="0" lvl="0" indent="0" algn="l" defTabSz="1422400">
            <a:lnSpc>
              <a:spcPct val="90000"/>
            </a:lnSpc>
            <a:spcBef>
              <a:spcPct val="0"/>
            </a:spcBef>
            <a:spcAft>
              <a:spcPct val="35000"/>
            </a:spcAft>
            <a:buNone/>
          </a:pPr>
          <a:r>
            <a:rPr lang="en-US" sz="2200" b="1" kern="1200" dirty="0">
              <a:solidFill>
                <a:srgbClr val="0070C0"/>
              </a:solidFill>
            </a:rPr>
            <a:t>(Connecting to Employment Trends and </a:t>
          </a:r>
          <a:r>
            <a:rPr lang="en-US" sz="2200" b="1" kern="1200" dirty="0" err="1">
              <a:solidFill>
                <a:srgbClr val="0070C0"/>
              </a:solidFill>
            </a:rPr>
            <a:t>Labour</a:t>
          </a:r>
          <a:r>
            <a:rPr lang="en-US" sz="2200" b="1" kern="1200" dirty="0">
              <a:solidFill>
                <a:srgbClr val="0070C0"/>
              </a:solidFill>
            </a:rPr>
            <a:t>                                                                                                                         Market  Research) </a:t>
          </a:r>
        </a:p>
      </dsp:txBody>
      <dsp:txXfrm>
        <a:off x="0" y="4084569"/>
        <a:ext cx="6492875" cy="1020830"/>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F75D00-C83C-4579-BD94-FA74BC8B85D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7B16EC38-878C-46D4-A125-55AF028E747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8D21E2EF-3263-4229-BF0D-AF5D37A68A93}"/>
              </a:ext>
            </a:extLst>
          </p:cNvPr>
          <p:cNvSpPr>
            <a:spLocks noGrp="1"/>
          </p:cNvSpPr>
          <p:nvPr>
            <p:ph type="dt" sz="half" idx="10"/>
          </p:nvPr>
        </p:nvSpPr>
        <p:spPr/>
        <p:txBody>
          <a:bodyPr/>
          <a:lstStyle/>
          <a:p>
            <a:fld id="{346BA49A-EC7E-4500-8145-2E39BAD93F68}" type="datetimeFigureOut">
              <a:rPr lang="en-CA" smtClean="0"/>
              <a:t>2021-05-05</a:t>
            </a:fld>
            <a:endParaRPr lang="en-CA" dirty="0"/>
          </a:p>
        </p:txBody>
      </p:sp>
      <p:sp>
        <p:nvSpPr>
          <p:cNvPr id="5" name="Footer Placeholder 4">
            <a:extLst>
              <a:ext uri="{FF2B5EF4-FFF2-40B4-BE49-F238E27FC236}">
                <a16:creationId xmlns:a16="http://schemas.microsoft.com/office/drawing/2014/main" id="{6C5F22A8-7236-443A-B024-EA9072E01764}"/>
              </a:ext>
            </a:extLst>
          </p:cNvPr>
          <p:cNvSpPr>
            <a:spLocks noGrp="1"/>
          </p:cNvSpPr>
          <p:nvPr>
            <p:ph type="ftr" sz="quarter" idx="11"/>
          </p:nvPr>
        </p:nvSpPr>
        <p:spPr/>
        <p:txBody>
          <a:bodyPr/>
          <a:lstStyle/>
          <a:p>
            <a:endParaRPr lang="en-CA" dirty="0"/>
          </a:p>
        </p:txBody>
      </p:sp>
      <p:sp>
        <p:nvSpPr>
          <p:cNvPr id="6" name="Slide Number Placeholder 5">
            <a:extLst>
              <a:ext uri="{FF2B5EF4-FFF2-40B4-BE49-F238E27FC236}">
                <a16:creationId xmlns:a16="http://schemas.microsoft.com/office/drawing/2014/main" id="{B671D7EC-9ACB-4CCC-B975-83B9831B9A59}"/>
              </a:ext>
            </a:extLst>
          </p:cNvPr>
          <p:cNvSpPr>
            <a:spLocks noGrp="1"/>
          </p:cNvSpPr>
          <p:nvPr>
            <p:ph type="sldNum" sz="quarter" idx="12"/>
          </p:nvPr>
        </p:nvSpPr>
        <p:spPr/>
        <p:txBody>
          <a:bodyPr/>
          <a:lstStyle/>
          <a:p>
            <a:fld id="{4C9693AA-48DF-45FC-BAED-A6408D50F64E}" type="slidenum">
              <a:rPr lang="en-CA" smtClean="0"/>
              <a:t>‹#›</a:t>
            </a:fld>
            <a:endParaRPr lang="en-CA" dirty="0"/>
          </a:p>
        </p:txBody>
      </p:sp>
    </p:spTree>
    <p:extLst>
      <p:ext uri="{BB962C8B-B14F-4D97-AF65-F5344CB8AC3E}">
        <p14:creationId xmlns:p14="http://schemas.microsoft.com/office/powerpoint/2010/main" val="12859947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A0E8CE-C2AA-48E5-BB01-C155DAC88038}"/>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0709DAAD-FAA6-497C-8F69-810E4EDB31F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EA38E979-E92E-45BC-8F03-96E4B6F1987F}"/>
              </a:ext>
            </a:extLst>
          </p:cNvPr>
          <p:cNvSpPr>
            <a:spLocks noGrp="1"/>
          </p:cNvSpPr>
          <p:nvPr>
            <p:ph type="dt" sz="half" idx="10"/>
          </p:nvPr>
        </p:nvSpPr>
        <p:spPr/>
        <p:txBody>
          <a:bodyPr/>
          <a:lstStyle/>
          <a:p>
            <a:fld id="{346BA49A-EC7E-4500-8145-2E39BAD93F68}" type="datetimeFigureOut">
              <a:rPr lang="en-CA" smtClean="0"/>
              <a:t>2021-05-05</a:t>
            </a:fld>
            <a:endParaRPr lang="en-CA" dirty="0"/>
          </a:p>
        </p:txBody>
      </p:sp>
      <p:sp>
        <p:nvSpPr>
          <p:cNvPr id="5" name="Footer Placeholder 4">
            <a:extLst>
              <a:ext uri="{FF2B5EF4-FFF2-40B4-BE49-F238E27FC236}">
                <a16:creationId xmlns:a16="http://schemas.microsoft.com/office/drawing/2014/main" id="{CA241378-2EB1-471C-8707-CCCC169E13CC}"/>
              </a:ext>
            </a:extLst>
          </p:cNvPr>
          <p:cNvSpPr>
            <a:spLocks noGrp="1"/>
          </p:cNvSpPr>
          <p:nvPr>
            <p:ph type="ftr" sz="quarter" idx="11"/>
          </p:nvPr>
        </p:nvSpPr>
        <p:spPr/>
        <p:txBody>
          <a:bodyPr/>
          <a:lstStyle/>
          <a:p>
            <a:endParaRPr lang="en-CA" dirty="0"/>
          </a:p>
        </p:txBody>
      </p:sp>
      <p:sp>
        <p:nvSpPr>
          <p:cNvPr id="6" name="Slide Number Placeholder 5">
            <a:extLst>
              <a:ext uri="{FF2B5EF4-FFF2-40B4-BE49-F238E27FC236}">
                <a16:creationId xmlns:a16="http://schemas.microsoft.com/office/drawing/2014/main" id="{1FC25DB6-BF96-4985-A24F-544DCCCFDA0D}"/>
              </a:ext>
            </a:extLst>
          </p:cNvPr>
          <p:cNvSpPr>
            <a:spLocks noGrp="1"/>
          </p:cNvSpPr>
          <p:nvPr>
            <p:ph type="sldNum" sz="quarter" idx="12"/>
          </p:nvPr>
        </p:nvSpPr>
        <p:spPr/>
        <p:txBody>
          <a:bodyPr/>
          <a:lstStyle/>
          <a:p>
            <a:fld id="{4C9693AA-48DF-45FC-BAED-A6408D50F64E}" type="slidenum">
              <a:rPr lang="en-CA" smtClean="0"/>
              <a:t>‹#›</a:t>
            </a:fld>
            <a:endParaRPr lang="en-CA" dirty="0"/>
          </a:p>
        </p:txBody>
      </p:sp>
    </p:spTree>
    <p:extLst>
      <p:ext uri="{BB962C8B-B14F-4D97-AF65-F5344CB8AC3E}">
        <p14:creationId xmlns:p14="http://schemas.microsoft.com/office/powerpoint/2010/main" val="12600046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04F8FB1-AC3A-41D4-9EB6-27B3274B8A4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2134F06E-1655-43A1-9D28-A7142C265D0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1ECB4BC0-388A-4662-9215-1E1FCE3B0874}"/>
              </a:ext>
            </a:extLst>
          </p:cNvPr>
          <p:cNvSpPr>
            <a:spLocks noGrp="1"/>
          </p:cNvSpPr>
          <p:nvPr>
            <p:ph type="dt" sz="half" idx="10"/>
          </p:nvPr>
        </p:nvSpPr>
        <p:spPr/>
        <p:txBody>
          <a:bodyPr/>
          <a:lstStyle/>
          <a:p>
            <a:fld id="{346BA49A-EC7E-4500-8145-2E39BAD93F68}" type="datetimeFigureOut">
              <a:rPr lang="en-CA" smtClean="0"/>
              <a:t>2021-05-05</a:t>
            </a:fld>
            <a:endParaRPr lang="en-CA" dirty="0"/>
          </a:p>
        </p:txBody>
      </p:sp>
      <p:sp>
        <p:nvSpPr>
          <p:cNvPr id="5" name="Footer Placeholder 4">
            <a:extLst>
              <a:ext uri="{FF2B5EF4-FFF2-40B4-BE49-F238E27FC236}">
                <a16:creationId xmlns:a16="http://schemas.microsoft.com/office/drawing/2014/main" id="{60A18B86-5401-4EBD-8B73-9B490E8A8473}"/>
              </a:ext>
            </a:extLst>
          </p:cNvPr>
          <p:cNvSpPr>
            <a:spLocks noGrp="1"/>
          </p:cNvSpPr>
          <p:nvPr>
            <p:ph type="ftr" sz="quarter" idx="11"/>
          </p:nvPr>
        </p:nvSpPr>
        <p:spPr/>
        <p:txBody>
          <a:bodyPr/>
          <a:lstStyle/>
          <a:p>
            <a:endParaRPr lang="en-CA" dirty="0"/>
          </a:p>
        </p:txBody>
      </p:sp>
      <p:sp>
        <p:nvSpPr>
          <p:cNvPr id="6" name="Slide Number Placeholder 5">
            <a:extLst>
              <a:ext uri="{FF2B5EF4-FFF2-40B4-BE49-F238E27FC236}">
                <a16:creationId xmlns:a16="http://schemas.microsoft.com/office/drawing/2014/main" id="{CC57B283-55A2-49D4-BB2E-21AFEF843CEE}"/>
              </a:ext>
            </a:extLst>
          </p:cNvPr>
          <p:cNvSpPr>
            <a:spLocks noGrp="1"/>
          </p:cNvSpPr>
          <p:nvPr>
            <p:ph type="sldNum" sz="quarter" idx="12"/>
          </p:nvPr>
        </p:nvSpPr>
        <p:spPr/>
        <p:txBody>
          <a:bodyPr/>
          <a:lstStyle/>
          <a:p>
            <a:fld id="{4C9693AA-48DF-45FC-BAED-A6408D50F64E}" type="slidenum">
              <a:rPr lang="en-CA" smtClean="0"/>
              <a:t>‹#›</a:t>
            </a:fld>
            <a:endParaRPr lang="en-CA" dirty="0"/>
          </a:p>
        </p:txBody>
      </p:sp>
    </p:spTree>
    <p:extLst>
      <p:ext uri="{BB962C8B-B14F-4D97-AF65-F5344CB8AC3E}">
        <p14:creationId xmlns:p14="http://schemas.microsoft.com/office/powerpoint/2010/main" val="42937826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8B0AC9D-64E9-4554-AD02-58A487D39CB5}" type="datetimeFigureOut">
              <a:rPr lang="en-US" smtClean="0"/>
              <a:t>5/5/2021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B9246-BA1E-410B-A61A-1E97A83C9070}" type="slidenum">
              <a:rPr lang="en-US" smtClean="0"/>
              <a:t>‹#›</a:t>
            </a:fld>
            <a:endParaRPr lang="en-US" dirty="0"/>
          </a:p>
        </p:txBody>
      </p:sp>
    </p:spTree>
    <p:extLst>
      <p:ext uri="{BB962C8B-B14F-4D97-AF65-F5344CB8AC3E}">
        <p14:creationId xmlns:p14="http://schemas.microsoft.com/office/powerpoint/2010/main" val="41878456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8B0AC9D-64E9-4554-AD02-58A487D39CB5}" type="datetimeFigureOut">
              <a:rPr lang="en-US" smtClean="0"/>
              <a:t>5/5/2021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B9246-BA1E-410B-A61A-1E97A83C9070}" type="slidenum">
              <a:rPr lang="en-US" smtClean="0"/>
              <a:t>‹#›</a:t>
            </a:fld>
            <a:endParaRPr lang="en-US" dirty="0"/>
          </a:p>
        </p:txBody>
      </p:sp>
    </p:spTree>
    <p:extLst>
      <p:ext uri="{BB962C8B-B14F-4D97-AF65-F5344CB8AC3E}">
        <p14:creationId xmlns:p14="http://schemas.microsoft.com/office/powerpoint/2010/main" val="7335471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8B0AC9D-64E9-4554-AD02-58A487D39CB5}" type="datetimeFigureOut">
              <a:rPr lang="en-US" smtClean="0"/>
              <a:t>5/5/2021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B9246-BA1E-410B-A61A-1E97A83C9070}" type="slidenum">
              <a:rPr lang="en-US" smtClean="0"/>
              <a:t>‹#›</a:t>
            </a:fld>
            <a:endParaRPr lang="en-US" dirty="0"/>
          </a:p>
        </p:txBody>
      </p:sp>
    </p:spTree>
    <p:extLst>
      <p:ext uri="{BB962C8B-B14F-4D97-AF65-F5344CB8AC3E}">
        <p14:creationId xmlns:p14="http://schemas.microsoft.com/office/powerpoint/2010/main" val="42570836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8B0AC9D-64E9-4554-AD02-58A487D39CB5}" type="datetimeFigureOut">
              <a:rPr lang="en-US" smtClean="0"/>
              <a:t>5/5/2021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0B9246-BA1E-410B-A61A-1E97A83C9070}" type="slidenum">
              <a:rPr lang="en-US" smtClean="0"/>
              <a:t>‹#›</a:t>
            </a:fld>
            <a:endParaRPr lang="en-US" dirty="0"/>
          </a:p>
        </p:txBody>
      </p:sp>
    </p:spTree>
    <p:extLst>
      <p:ext uri="{BB962C8B-B14F-4D97-AF65-F5344CB8AC3E}">
        <p14:creationId xmlns:p14="http://schemas.microsoft.com/office/powerpoint/2010/main" val="7367963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8B0AC9D-64E9-4554-AD02-58A487D39CB5}" type="datetimeFigureOut">
              <a:rPr lang="en-US" smtClean="0"/>
              <a:t>5/5/2021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40B9246-BA1E-410B-A61A-1E97A83C9070}" type="slidenum">
              <a:rPr lang="en-US" smtClean="0"/>
              <a:t>‹#›</a:t>
            </a:fld>
            <a:endParaRPr lang="en-US" dirty="0"/>
          </a:p>
        </p:txBody>
      </p:sp>
    </p:spTree>
    <p:extLst>
      <p:ext uri="{BB962C8B-B14F-4D97-AF65-F5344CB8AC3E}">
        <p14:creationId xmlns:p14="http://schemas.microsoft.com/office/powerpoint/2010/main" val="9776888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8B0AC9D-64E9-4554-AD02-58A487D39CB5}" type="datetimeFigureOut">
              <a:rPr lang="en-US" smtClean="0"/>
              <a:t>5/5/2021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40B9246-BA1E-410B-A61A-1E97A83C9070}" type="slidenum">
              <a:rPr lang="en-US" smtClean="0"/>
              <a:t>‹#›</a:t>
            </a:fld>
            <a:endParaRPr lang="en-US" dirty="0"/>
          </a:p>
        </p:txBody>
      </p:sp>
    </p:spTree>
    <p:extLst>
      <p:ext uri="{BB962C8B-B14F-4D97-AF65-F5344CB8AC3E}">
        <p14:creationId xmlns:p14="http://schemas.microsoft.com/office/powerpoint/2010/main" val="35238725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B0AC9D-64E9-4554-AD02-58A487D39CB5}" type="datetimeFigureOut">
              <a:rPr lang="en-US" smtClean="0"/>
              <a:t>5/5/2021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40B9246-BA1E-410B-A61A-1E97A83C9070}" type="slidenum">
              <a:rPr lang="en-US" smtClean="0"/>
              <a:t>‹#›</a:t>
            </a:fld>
            <a:endParaRPr lang="en-US" dirty="0"/>
          </a:p>
        </p:txBody>
      </p:sp>
    </p:spTree>
    <p:extLst>
      <p:ext uri="{BB962C8B-B14F-4D97-AF65-F5344CB8AC3E}">
        <p14:creationId xmlns:p14="http://schemas.microsoft.com/office/powerpoint/2010/main" val="35817982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8B0AC9D-64E9-4554-AD02-58A487D39CB5}" type="datetimeFigureOut">
              <a:rPr lang="en-US" smtClean="0"/>
              <a:t>5/5/2021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0B9246-BA1E-410B-A61A-1E97A83C9070}" type="slidenum">
              <a:rPr lang="en-US" smtClean="0"/>
              <a:t>‹#›</a:t>
            </a:fld>
            <a:endParaRPr lang="en-US" dirty="0"/>
          </a:p>
        </p:txBody>
      </p:sp>
    </p:spTree>
    <p:extLst>
      <p:ext uri="{BB962C8B-B14F-4D97-AF65-F5344CB8AC3E}">
        <p14:creationId xmlns:p14="http://schemas.microsoft.com/office/powerpoint/2010/main" val="4556679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A0F13A-A702-47D0-B2F0-FA9ABE6209DD}"/>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2A0DC0FC-411E-494F-99E8-C9CF4E517F9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311A3476-AEF0-4FAC-A067-28175EDC585B}"/>
              </a:ext>
            </a:extLst>
          </p:cNvPr>
          <p:cNvSpPr>
            <a:spLocks noGrp="1"/>
          </p:cNvSpPr>
          <p:nvPr>
            <p:ph type="dt" sz="half" idx="10"/>
          </p:nvPr>
        </p:nvSpPr>
        <p:spPr/>
        <p:txBody>
          <a:bodyPr/>
          <a:lstStyle/>
          <a:p>
            <a:fld id="{346BA49A-EC7E-4500-8145-2E39BAD93F68}" type="datetimeFigureOut">
              <a:rPr lang="en-CA" smtClean="0"/>
              <a:t>2021-05-05</a:t>
            </a:fld>
            <a:endParaRPr lang="en-CA" dirty="0"/>
          </a:p>
        </p:txBody>
      </p:sp>
      <p:sp>
        <p:nvSpPr>
          <p:cNvPr id="5" name="Footer Placeholder 4">
            <a:extLst>
              <a:ext uri="{FF2B5EF4-FFF2-40B4-BE49-F238E27FC236}">
                <a16:creationId xmlns:a16="http://schemas.microsoft.com/office/drawing/2014/main" id="{F8052FDA-8ED1-497A-90B0-AF700904DFA1}"/>
              </a:ext>
            </a:extLst>
          </p:cNvPr>
          <p:cNvSpPr>
            <a:spLocks noGrp="1"/>
          </p:cNvSpPr>
          <p:nvPr>
            <p:ph type="ftr" sz="quarter" idx="11"/>
          </p:nvPr>
        </p:nvSpPr>
        <p:spPr/>
        <p:txBody>
          <a:bodyPr/>
          <a:lstStyle/>
          <a:p>
            <a:endParaRPr lang="en-CA" dirty="0"/>
          </a:p>
        </p:txBody>
      </p:sp>
      <p:sp>
        <p:nvSpPr>
          <p:cNvPr id="6" name="Slide Number Placeholder 5">
            <a:extLst>
              <a:ext uri="{FF2B5EF4-FFF2-40B4-BE49-F238E27FC236}">
                <a16:creationId xmlns:a16="http://schemas.microsoft.com/office/drawing/2014/main" id="{626BF955-0612-40F2-8577-C1F67CBF9900}"/>
              </a:ext>
            </a:extLst>
          </p:cNvPr>
          <p:cNvSpPr>
            <a:spLocks noGrp="1"/>
          </p:cNvSpPr>
          <p:nvPr>
            <p:ph type="sldNum" sz="quarter" idx="12"/>
          </p:nvPr>
        </p:nvSpPr>
        <p:spPr/>
        <p:txBody>
          <a:bodyPr/>
          <a:lstStyle/>
          <a:p>
            <a:fld id="{4C9693AA-48DF-45FC-BAED-A6408D50F64E}" type="slidenum">
              <a:rPr lang="en-CA" smtClean="0"/>
              <a:t>‹#›</a:t>
            </a:fld>
            <a:endParaRPr lang="en-CA" dirty="0"/>
          </a:p>
        </p:txBody>
      </p:sp>
    </p:spTree>
    <p:extLst>
      <p:ext uri="{BB962C8B-B14F-4D97-AF65-F5344CB8AC3E}">
        <p14:creationId xmlns:p14="http://schemas.microsoft.com/office/powerpoint/2010/main" val="36970875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8B0AC9D-64E9-4554-AD02-58A487D39CB5}" type="datetimeFigureOut">
              <a:rPr lang="en-US" smtClean="0"/>
              <a:t>5/5/2021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0B9246-BA1E-410B-A61A-1E97A83C9070}" type="slidenum">
              <a:rPr lang="en-US" smtClean="0"/>
              <a:t>‹#›</a:t>
            </a:fld>
            <a:endParaRPr lang="en-US" dirty="0"/>
          </a:p>
        </p:txBody>
      </p:sp>
    </p:spTree>
    <p:extLst>
      <p:ext uri="{BB962C8B-B14F-4D97-AF65-F5344CB8AC3E}">
        <p14:creationId xmlns:p14="http://schemas.microsoft.com/office/powerpoint/2010/main" val="23963980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8B0AC9D-64E9-4554-AD02-58A487D39CB5}" type="datetimeFigureOut">
              <a:rPr lang="en-US" smtClean="0"/>
              <a:t>5/5/2021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B9246-BA1E-410B-A61A-1E97A83C9070}" type="slidenum">
              <a:rPr lang="en-US" smtClean="0"/>
              <a:t>‹#›</a:t>
            </a:fld>
            <a:endParaRPr lang="en-US" dirty="0"/>
          </a:p>
        </p:txBody>
      </p:sp>
    </p:spTree>
    <p:extLst>
      <p:ext uri="{BB962C8B-B14F-4D97-AF65-F5344CB8AC3E}">
        <p14:creationId xmlns:p14="http://schemas.microsoft.com/office/powerpoint/2010/main" val="15098582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8B0AC9D-64E9-4554-AD02-58A487D39CB5}" type="datetimeFigureOut">
              <a:rPr lang="en-US" smtClean="0"/>
              <a:t>5/5/2021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B9246-BA1E-410B-A61A-1E97A83C9070}" type="slidenum">
              <a:rPr lang="en-US" smtClean="0"/>
              <a:t>‹#›</a:t>
            </a:fld>
            <a:endParaRPr lang="en-US" dirty="0"/>
          </a:p>
        </p:txBody>
      </p:sp>
    </p:spTree>
    <p:extLst>
      <p:ext uri="{BB962C8B-B14F-4D97-AF65-F5344CB8AC3E}">
        <p14:creationId xmlns:p14="http://schemas.microsoft.com/office/powerpoint/2010/main" val="36602685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99174D-9434-45AF-838E-6F31878CCA0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97120FCA-C1A4-4485-99F9-D234FD1C2AD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E55CCF4-C56B-4342-8719-A3920301D426}"/>
              </a:ext>
            </a:extLst>
          </p:cNvPr>
          <p:cNvSpPr>
            <a:spLocks noGrp="1"/>
          </p:cNvSpPr>
          <p:nvPr>
            <p:ph type="dt" sz="half" idx="10"/>
          </p:nvPr>
        </p:nvSpPr>
        <p:spPr/>
        <p:txBody>
          <a:bodyPr/>
          <a:lstStyle/>
          <a:p>
            <a:fld id="{346BA49A-EC7E-4500-8145-2E39BAD93F68}" type="datetimeFigureOut">
              <a:rPr lang="en-CA" smtClean="0"/>
              <a:t>2021-05-05</a:t>
            </a:fld>
            <a:endParaRPr lang="en-CA" dirty="0"/>
          </a:p>
        </p:txBody>
      </p:sp>
      <p:sp>
        <p:nvSpPr>
          <p:cNvPr id="5" name="Footer Placeholder 4">
            <a:extLst>
              <a:ext uri="{FF2B5EF4-FFF2-40B4-BE49-F238E27FC236}">
                <a16:creationId xmlns:a16="http://schemas.microsoft.com/office/drawing/2014/main" id="{5E21A4CC-6E9D-4D0D-BE93-B25C7398F973}"/>
              </a:ext>
            </a:extLst>
          </p:cNvPr>
          <p:cNvSpPr>
            <a:spLocks noGrp="1"/>
          </p:cNvSpPr>
          <p:nvPr>
            <p:ph type="ftr" sz="quarter" idx="11"/>
          </p:nvPr>
        </p:nvSpPr>
        <p:spPr/>
        <p:txBody>
          <a:bodyPr/>
          <a:lstStyle/>
          <a:p>
            <a:endParaRPr lang="en-CA" dirty="0"/>
          </a:p>
        </p:txBody>
      </p:sp>
      <p:sp>
        <p:nvSpPr>
          <p:cNvPr id="6" name="Slide Number Placeholder 5">
            <a:extLst>
              <a:ext uri="{FF2B5EF4-FFF2-40B4-BE49-F238E27FC236}">
                <a16:creationId xmlns:a16="http://schemas.microsoft.com/office/drawing/2014/main" id="{278710C9-69B1-4833-A1CA-3C11DC92C3EF}"/>
              </a:ext>
            </a:extLst>
          </p:cNvPr>
          <p:cNvSpPr>
            <a:spLocks noGrp="1"/>
          </p:cNvSpPr>
          <p:nvPr>
            <p:ph type="sldNum" sz="quarter" idx="12"/>
          </p:nvPr>
        </p:nvSpPr>
        <p:spPr/>
        <p:txBody>
          <a:bodyPr/>
          <a:lstStyle/>
          <a:p>
            <a:fld id="{4C9693AA-48DF-45FC-BAED-A6408D50F64E}" type="slidenum">
              <a:rPr lang="en-CA" smtClean="0"/>
              <a:t>‹#›</a:t>
            </a:fld>
            <a:endParaRPr lang="en-CA" dirty="0"/>
          </a:p>
        </p:txBody>
      </p:sp>
    </p:spTree>
    <p:extLst>
      <p:ext uri="{BB962C8B-B14F-4D97-AF65-F5344CB8AC3E}">
        <p14:creationId xmlns:p14="http://schemas.microsoft.com/office/powerpoint/2010/main" val="29903628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A9AAFE-2AF5-469B-AB78-4E5D4526A4B0}"/>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B202D729-ADAF-4CC0-87B6-C6C3BBD295F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4555C69A-47D4-4CFB-ADA4-048608A897C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FD7C730F-A16E-4FB4-A83C-CB24F08FEABC}"/>
              </a:ext>
            </a:extLst>
          </p:cNvPr>
          <p:cNvSpPr>
            <a:spLocks noGrp="1"/>
          </p:cNvSpPr>
          <p:nvPr>
            <p:ph type="dt" sz="half" idx="10"/>
          </p:nvPr>
        </p:nvSpPr>
        <p:spPr/>
        <p:txBody>
          <a:bodyPr/>
          <a:lstStyle/>
          <a:p>
            <a:fld id="{346BA49A-EC7E-4500-8145-2E39BAD93F68}" type="datetimeFigureOut">
              <a:rPr lang="en-CA" smtClean="0"/>
              <a:t>2021-05-05</a:t>
            </a:fld>
            <a:endParaRPr lang="en-CA" dirty="0"/>
          </a:p>
        </p:txBody>
      </p:sp>
      <p:sp>
        <p:nvSpPr>
          <p:cNvPr id="6" name="Footer Placeholder 5">
            <a:extLst>
              <a:ext uri="{FF2B5EF4-FFF2-40B4-BE49-F238E27FC236}">
                <a16:creationId xmlns:a16="http://schemas.microsoft.com/office/drawing/2014/main" id="{613C280F-8DB0-47F5-B1BB-2137141D27AF}"/>
              </a:ext>
            </a:extLst>
          </p:cNvPr>
          <p:cNvSpPr>
            <a:spLocks noGrp="1"/>
          </p:cNvSpPr>
          <p:nvPr>
            <p:ph type="ftr" sz="quarter" idx="11"/>
          </p:nvPr>
        </p:nvSpPr>
        <p:spPr/>
        <p:txBody>
          <a:bodyPr/>
          <a:lstStyle/>
          <a:p>
            <a:endParaRPr lang="en-CA" dirty="0"/>
          </a:p>
        </p:txBody>
      </p:sp>
      <p:sp>
        <p:nvSpPr>
          <p:cNvPr id="7" name="Slide Number Placeholder 6">
            <a:extLst>
              <a:ext uri="{FF2B5EF4-FFF2-40B4-BE49-F238E27FC236}">
                <a16:creationId xmlns:a16="http://schemas.microsoft.com/office/drawing/2014/main" id="{598A7E39-E3EB-4EE8-8736-6EA317780A44}"/>
              </a:ext>
            </a:extLst>
          </p:cNvPr>
          <p:cNvSpPr>
            <a:spLocks noGrp="1"/>
          </p:cNvSpPr>
          <p:nvPr>
            <p:ph type="sldNum" sz="quarter" idx="12"/>
          </p:nvPr>
        </p:nvSpPr>
        <p:spPr/>
        <p:txBody>
          <a:bodyPr/>
          <a:lstStyle/>
          <a:p>
            <a:fld id="{4C9693AA-48DF-45FC-BAED-A6408D50F64E}" type="slidenum">
              <a:rPr lang="en-CA" smtClean="0"/>
              <a:t>‹#›</a:t>
            </a:fld>
            <a:endParaRPr lang="en-CA" dirty="0"/>
          </a:p>
        </p:txBody>
      </p:sp>
    </p:spTree>
    <p:extLst>
      <p:ext uri="{BB962C8B-B14F-4D97-AF65-F5344CB8AC3E}">
        <p14:creationId xmlns:p14="http://schemas.microsoft.com/office/powerpoint/2010/main" val="12042417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EF303A-D2E5-47C7-B689-D3D21F6E3B8E}"/>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991F7349-8915-4B31-9BCA-3DAD547DB0F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C0FF50C-D901-4C99-A3C3-3468038F43D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08DE9642-B7DE-42B2-88C5-5D2656939F6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3AD9F32-606A-4E6A-8DC1-E58C5C3D85B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3F6BD480-6954-4BC3-A397-7838F45D176E}"/>
              </a:ext>
            </a:extLst>
          </p:cNvPr>
          <p:cNvSpPr>
            <a:spLocks noGrp="1"/>
          </p:cNvSpPr>
          <p:nvPr>
            <p:ph type="dt" sz="half" idx="10"/>
          </p:nvPr>
        </p:nvSpPr>
        <p:spPr/>
        <p:txBody>
          <a:bodyPr/>
          <a:lstStyle/>
          <a:p>
            <a:fld id="{346BA49A-EC7E-4500-8145-2E39BAD93F68}" type="datetimeFigureOut">
              <a:rPr lang="en-CA" smtClean="0"/>
              <a:t>2021-05-05</a:t>
            </a:fld>
            <a:endParaRPr lang="en-CA" dirty="0"/>
          </a:p>
        </p:txBody>
      </p:sp>
      <p:sp>
        <p:nvSpPr>
          <p:cNvPr id="8" name="Footer Placeholder 7">
            <a:extLst>
              <a:ext uri="{FF2B5EF4-FFF2-40B4-BE49-F238E27FC236}">
                <a16:creationId xmlns:a16="http://schemas.microsoft.com/office/drawing/2014/main" id="{51F9900F-2D1F-4744-9399-A7255FDE17A3}"/>
              </a:ext>
            </a:extLst>
          </p:cNvPr>
          <p:cNvSpPr>
            <a:spLocks noGrp="1"/>
          </p:cNvSpPr>
          <p:nvPr>
            <p:ph type="ftr" sz="quarter" idx="11"/>
          </p:nvPr>
        </p:nvSpPr>
        <p:spPr/>
        <p:txBody>
          <a:bodyPr/>
          <a:lstStyle/>
          <a:p>
            <a:endParaRPr lang="en-CA" dirty="0"/>
          </a:p>
        </p:txBody>
      </p:sp>
      <p:sp>
        <p:nvSpPr>
          <p:cNvPr id="9" name="Slide Number Placeholder 8">
            <a:extLst>
              <a:ext uri="{FF2B5EF4-FFF2-40B4-BE49-F238E27FC236}">
                <a16:creationId xmlns:a16="http://schemas.microsoft.com/office/drawing/2014/main" id="{47A79D6B-0D06-4D58-A6F9-3D53CE375C28}"/>
              </a:ext>
            </a:extLst>
          </p:cNvPr>
          <p:cNvSpPr>
            <a:spLocks noGrp="1"/>
          </p:cNvSpPr>
          <p:nvPr>
            <p:ph type="sldNum" sz="quarter" idx="12"/>
          </p:nvPr>
        </p:nvSpPr>
        <p:spPr/>
        <p:txBody>
          <a:bodyPr/>
          <a:lstStyle/>
          <a:p>
            <a:fld id="{4C9693AA-48DF-45FC-BAED-A6408D50F64E}" type="slidenum">
              <a:rPr lang="en-CA" smtClean="0"/>
              <a:t>‹#›</a:t>
            </a:fld>
            <a:endParaRPr lang="en-CA" dirty="0"/>
          </a:p>
        </p:txBody>
      </p:sp>
    </p:spTree>
    <p:extLst>
      <p:ext uri="{BB962C8B-B14F-4D97-AF65-F5344CB8AC3E}">
        <p14:creationId xmlns:p14="http://schemas.microsoft.com/office/powerpoint/2010/main" val="15590522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8DECEB-B13E-43CB-98A5-19FA624FCC97}"/>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25E29EA5-C7FB-4307-A9C6-CDBACF4B098B}"/>
              </a:ext>
            </a:extLst>
          </p:cNvPr>
          <p:cNvSpPr>
            <a:spLocks noGrp="1"/>
          </p:cNvSpPr>
          <p:nvPr>
            <p:ph type="dt" sz="half" idx="10"/>
          </p:nvPr>
        </p:nvSpPr>
        <p:spPr/>
        <p:txBody>
          <a:bodyPr/>
          <a:lstStyle/>
          <a:p>
            <a:fld id="{346BA49A-EC7E-4500-8145-2E39BAD93F68}" type="datetimeFigureOut">
              <a:rPr lang="en-CA" smtClean="0"/>
              <a:t>2021-05-05</a:t>
            </a:fld>
            <a:endParaRPr lang="en-CA" dirty="0"/>
          </a:p>
        </p:txBody>
      </p:sp>
      <p:sp>
        <p:nvSpPr>
          <p:cNvPr id="4" name="Footer Placeholder 3">
            <a:extLst>
              <a:ext uri="{FF2B5EF4-FFF2-40B4-BE49-F238E27FC236}">
                <a16:creationId xmlns:a16="http://schemas.microsoft.com/office/drawing/2014/main" id="{F86D06E1-1154-4FA8-B694-96237BF20A5F}"/>
              </a:ext>
            </a:extLst>
          </p:cNvPr>
          <p:cNvSpPr>
            <a:spLocks noGrp="1"/>
          </p:cNvSpPr>
          <p:nvPr>
            <p:ph type="ftr" sz="quarter" idx="11"/>
          </p:nvPr>
        </p:nvSpPr>
        <p:spPr/>
        <p:txBody>
          <a:bodyPr/>
          <a:lstStyle/>
          <a:p>
            <a:endParaRPr lang="en-CA" dirty="0"/>
          </a:p>
        </p:txBody>
      </p:sp>
      <p:sp>
        <p:nvSpPr>
          <p:cNvPr id="5" name="Slide Number Placeholder 4">
            <a:extLst>
              <a:ext uri="{FF2B5EF4-FFF2-40B4-BE49-F238E27FC236}">
                <a16:creationId xmlns:a16="http://schemas.microsoft.com/office/drawing/2014/main" id="{5CDF9B58-9A6A-41CC-870C-F89A6CB52425}"/>
              </a:ext>
            </a:extLst>
          </p:cNvPr>
          <p:cNvSpPr>
            <a:spLocks noGrp="1"/>
          </p:cNvSpPr>
          <p:nvPr>
            <p:ph type="sldNum" sz="quarter" idx="12"/>
          </p:nvPr>
        </p:nvSpPr>
        <p:spPr/>
        <p:txBody>
          <a:bodyPr/>
          <a:lstStyle/>
          <a:p>
            <a:fld id="{4C9693AA-48DF-45FC-BAED-A6408D50F64E}" type="slidenum">
              <a:rPr lang="en-CA" smtClean="0"/>
              <a:t>‹#›</a:t>
            </a:fld>
            <a:endParaRPr lang="en-CA" dirty="0"/>
          </a:p>
        </p:txBody>
      </p:sp>
    </p:spTree>
    <p:extLst>
      <p:ext uri="{BB962C8B-B14F-4D97-AF65-F5344CB8AC3E}">
        <p14:creationId xmlns:p14="http://schemas.microsoft.com/office/powerpoint/2010/main" val="4213810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89A9D78-0689-4256-B710-B07C62C041CA}"/>
              </a:ext>
            </a:extLst>
          </p:cNvPr>
          <p:cNvSpPr>
            <a:spLocks noGrp="1"/>
          </p:cNvSpPr>
          <p:nvPr>
            <p:ph type="dt" sz="half" idx="10"/>
          </p:nvPr>
        </p:nvSpPr>
        <p:spPr/>
        <p:txBody>
          <a:bodyPr/>
          <a:lstStyle/>
          <a:p>
            <a:fld id="{346BA49A-EC7E-4500-8145-2E39BAD93F68}" type="datetimeFigureOut">
              <a:rPr lang="en-CA" smtClean="0"/>
              <a:t>2021-05-05</a:t>
            </a:fld>
            <a:endParaRPr lang="en-CA" dirty="0"/>
          </a:p>
        </p:txBody>
      </p:sp>
      <p:sp>
        <p:nvSpPr>
          <p:cNvPr id="3" name="Footer Placeholder 2">
            <a:extLst>
              <a:ext uri="{FF2B5EF4-FFF2-40B4-BE49-F238E27FC236}">
                <a16:creationId xmlns:a16="http://schemas.microsoft.com/office/drawing/2014/main" id="{ED07B24E-50AE-4833-8AFF-CE75D7708060}"/>
              </a:ext>
            </a:extLst>
          </p:cNvPr>
          <p:cNvSpPr>
            <a:spLocks noGrp="1"/>
          </p:cNvSpPr>
          <p:nvPr>
            <p:ph type="ftr" sz="quarter" idx="11"/>
          </p:nvPr>
        </p:nvSpPr>
        <p:spPr/>
        <p:txBody>
          <a:bodyPr/>
          <a:lstStyle/>
          <a:p>
            <a:endParaRPr lang="en-CA" dirty="0"/>
          </a:p>
        </p:txBody>
      </p:sp>
      <p:sp>
        <p:nvSpPr>
          <p:cNvPr id="4" name="Slide Number Placeholder 3">
            <a:extLst>
              <a:ext uri="{FF2B5EF4-FFF2-40B4-BE49-F238E27FC236}">
                <a16:creationId xmlns:a16="http://schemas.microsoft.com/office/drawing/2014/main" id="{40AB25CB-0525-43C9-84F2-DC16D70C0C87}"/>
              </a:ext>
            </a:extLst>
          </p:cNvPr>
          <p:cNvSpPr>
            <a:spLocks noGrp="1"/>
          </p:cNvSpPr>
          <p:nvPr>
            <p:ph type="sldNum" sz="quarter" idx="12"/>
          </p:nvPr>
        </p:nvSpPr>
        <p:spPr/>
        <p:txBody>
          <a:bodyPr/>
          <a:lstStyle/>
          <a:p>
            <a:fld id="{4C9693AA-48DF-45FC-BAED-A6408D50F64E}" type="slidenum">
              <a:rPr lang="en-CA" smtClean="0"/>
              <a:t>‹#›</a:t>
            </a:fld>
            <a:endParaRPr lang="en-CA" dirty="0"/>
          </a:p>
        </p:txBody>
      </p:sp>
    </p:spTree>
    <p:extLst>
      <p:ext uri="{BB962C8B-B14F-4D97-AF65-F5344CB8AC3E}">
        <p14:creationId xmlns:p14="http://schemas.microsoft.com/office/powerpoint/2010/main" val="16069921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D0BF86-B688-4BF9-8235-EA75DC032FA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6039F55A-24F7-499A-BA44-B9A61735E7E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7BD67BC9-B608-4894-BB25-CEE9837927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276CDEB-C439-403D-A884-794D2B3AA235}"/>
              </a:ext>
            </a:extLst>
          </p:cNvPr>
          <p:cNvSpPr>
            <a:spLocks noGrp="1"/>
          </p:cNvSpPr>
          <p:nvPr>
            <p:ph type="dt" sz="half" idx="10"/>
          </p:nvPr>
        </p:nvSpPr>
        <p:spPr/>
        <p:txBody>
          <a:bodyPr/>
          <a:lstStyle/>
          <a:p>
            <a:fld id="{346BA49A-EC7E-4500-8145-2E39BAD93F68}" type="datetimeFigureOut">
              <a:rPr lang="en-CA" smtClean="0"/>
              <a:t>2021-05-05</a:t>
            </a:fld>
            <a:endParaRPr lang="en-CA" dirty="0"/>
          </a:p>
        </p:txBody>
      </p:sp>
      <p:sp>
        <p:nvSpPr>
          <p:cNvPr id="6" name="Footer Placeholder 5">
            <a:extLst>
              <a:ext uri="{FF2B5EF4-FFF2-40B4-BE49-F238E27FC236}">
                <a16:creationId xmlns:a16="http://schemas.microsoft.com/office/drawing/2014/main" id="{B61DA590-D832-4F49-AAE1-8C7DEDA34861}"/>
              </a:ext>
            </a:extLst>
          </p:cNvPr>
          <p:cNvSpPr>
            <a:spLocks noGrp="1"/>
          </p:cNvSpPr>
          <p:nvPr>
            <p:ph type="ftr" sz="quarter" idx="11"/>
          </p:nvPr>
        </p:nvSpPr>
        <p:spPr/>
        <p:txBody>
          <a:bodyPr/>
          <a:lstStyle/>
          <a:p>
            <a:endParaRPr lang="en-CA" dirty="0"/>
          </a:p>
        </p:txBody>
      </p:sp>
      <p:sp>
        <p:nvSpPr>
          <p:cNvPr id="7" name="Slide Number Placeholder 6">
            <a:extLst>
              <a:ext uri="{FF2B5EF4-FFF2-40B4-BE49-F238E27FC236}">
                <a16:creationId xmlns:a16="http://schemas.microsoft.com/office/drawing/2014/main" id="{6E6F04EA-64C5-47F5-9C68-104BA680ACB9}"/>
              </a:ext>
            </a:extLst>
          </p:cNvPr>
          <p:cNvSpPr>
            <a:spLocks noGrp="1"/>
          </p:cNvSpPr>
          <p:nvPr>
            <p:ph type="sldNum" sz="quarter" idx="12"/>
          </p:nvPr>
        </p:nvSpPr>
        <p:spPr/>
        <p:txBody>
          <a:bodyPr/>
          <a:lstStyle/>
          <a:p>
            <a:fld id="{4C9693AA-48DF-45FC-BAED-A6408D50F64E}" type="slidenum">
              <a:rPr lang="en-CA" smtClean="0"/>
              <a:t>‹#›</a:t>
            </a:fld>
            <a:endParaRPr lang="en-CA" dirty="0"/>
          </a:p>
        </p:txBody>
      </p:sp>
    </p:spTree>
    <p:extLst>
      <p:ext uri="{BB962C8B-B14F-4D97-AF65-F5344CB8AC3E}">
        <p14:creationId xmlns:p14="http://schemas.microsoft.com/office/powerpoint/2010/main" val="34067466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5078FE-C105-4754-ACC0-9F9B4671D62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5481D975-476E-4E74-BA91-268546AD9C9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dirty="0"/>
          </a:p>
        </p:txBody>
      </p:sp>
      <p:sp>
        <p:nvSpPr>
          <p:cNvPr id="4" name="Text Placeholder 3">
            <a:extLst>
              <a:ext uri="{FF2B5EF4-FFF2-40B4-BE49-F238E27FC236}">
                <a16:creationId xmlns:a16="http://schemas.microsoft.com/office/drawing/2014/main" id="{5B00EA5D-98B8-429D-A648-91ADF4816DA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473391D-DD8B-49E1-B944-19E29ACDA50D}"/>
              </a:ext>
            </a:extLst>
          </p:cNvPr>
          <p:cNvSpPr>
            <a:spLocks noGrp="1"/>
          </p:cNvSpPr>
          <p:nvPr>
            <p:ph type="dt" sz="half" idx="10"/>
          </p:nvPr>
        </p:nvSpPr>
        <p:spPr/>
        <p:txBody>
          <a:bodyPr/>
          <a:lstStyle/>
          <a:p>
            <a:fld id="{346BA49A-EC7E-4500-8145-2E39BAD93F68}" type="datetimeFigureOut">
              <a:rPr lang="en-CA" smtClean="0"/>
              <a:t>2021-05-05</a:t>
            </a:fld>
            <a:endParaRPr lang="en-CA" dirty="0"/>
          </a:p>
        </p:txBody>
      </p:sp>
      <p:sp>
        <p:nvSpPr>
          <p:cNvPr id="6" name="Footer Placeholder 5">
            <a:extLst>
              <a:ext uri="{FF2B5EF4-FFF2-40B4-BE49-F238E27FC236}">
                <a16:creationId xmlns:a16="http://schemas.microsoft.com/office/drawing/2014/main" id="{0E4B40EE-9D28-47FD-AB2E-395DE9F053B4}"/>
              </a:ext>
            </a:extLst>
          </p:cNvPr>
          <p:cNvSpPr>
            <a:spLocks noGrp="1"/>
          </p:cNvSpPr>
          <p:nvPr>
            <p:ph type="ftr" sz="quarter" idx="11"/>
          </p:nvPr>
        </p:nvSpPr>
        <p:spPr/>
        <p:txBody>
          <a:bodyPr/>
          <a:lstStyle/>
          <a:p>
            <a:endParaRPr lang="en-CA" dirty="0"/>
          </a:p>
        </p:txBody>
      </p:sp>
      <p:sp>
        <p:nvSpPr>
          <p:cNvPr id="7" name="Slide Number Placeholder 6">
            <a:extLst>
              <a:ext uri="{FF2B5EF4-FFF2-40B4-BE49-F238E27FC236}">
                <a16:creationId xmlns:a16="http://schemas.microsoft.com/office/drawing/2014/main" id="{57234612-AAAA-4B08-B025-64D4DDA42C54}"/>
              </a:ext>
            </a:extLst>
          </p:cNvPr>
          <p:cNvSpPr>
            <a:spLocks noGrp="1"/>
          </p:cNvSpPr>
          <p:nvPr>
            <p:ph type="sldNum" sz="quarter" idx="12"/>
          </p:nvPr>
        </p:nvSpPr>
        <p:spPr/>
        <p:txBody>
          <a:bodyPr/>
          <a:lstStyle/>
          <a:p>
            <a:fld id="{4C9693AA-48DF-45FC-BAED-A6408D50F64E}" type="slidenum">
              <a:rPr lang="en-CA" smtClean="0"/>
              <a:t>‹#›</a:t>
            </a:fld>
            <a:endParaRPr lang="en-CA" dirty="0"/>
          </a:p>
        </p:txBody>
      </p:sp>
    </p:spTree>
    <p:extLst>
      <p:ext uri="{BB962C8B-B14F-4D97-AF65-F5344CB8AC3E}">
        <p14:creationId xmlns:p14="http://schemas.microsoft.com/office/powerpoint/2010/main" val="8836368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A9F5555-F442-418E-BEC8-8C03920D2D0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D66BE4FC-65A8-4B7A-B66F-B668A3CC72C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4" name="Date Placeholder 3">
            <a:extLst>
              <a:ext uri="{FF2B5EF4-FFF2-40B4-BE49-F238E27FC236}">
                <a16:creationId xmlns:a16="http://schemas.microsoft.com/office/drawing/2014/main" id="{4F0DA0F8-F062-4649-AC6B-BF78EC0BAF4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6BA49A-EC7E-4500-8145-2E39BAD93F68}" type="datetimeFigureOut">
              <a:rPr lang="en-CA" smtClean="0"/>
              <a:t>2021-05-05</a:t>
            </a:fld>
            <a:endParaRPr lang="en-CA" dirty="0"/>
          </a:p>
        </p:txBody>
      </p:sp>
      <p:sp>
        <p:nvSpPr>
          <p:cNvPr id="5" name="Footer Placeholder 4">
            <a:extLst>
              <a:ext uri="{FF2B5EF4-FFF2-40B4-BE49-F238E27FC236}">
                <a16:creationId xmlns:a16="http://schemas.microsoft.com/office/drawing/2014/main" id="{79929BCC-D551-4B43-8AD4-819FE26853A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dirty="0"/>
          </a:p>
        </p:txBody>
      </p:sp>
      <p:sp>
        <p:nvSpPr>
          <p:cNvPr id="6" name="Slide Number Placeholder 5">
            <a:extLst>
              <a:ext uri="{FF2B5EF4-FFF2-40B4-BE49-F238E27FC236}">
                <a16:creationId xmlns:a16="http://schemas.microsoft.com/office/drawing/2014/main" id="{F99D8A1C-72B5-4122-A1A7-293AFE6BCBB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9693AA-48DF-45FC-BAED-A6408D50F64E}" type="slidenum">
              <a:rPr lang="en-CA" smtClean="0"/>
              <a:t>‹#›</a:t>
            </a:fld>
            <a:endParaRPr lang="en-CA" dirty="0"/>
          </a:p>
        </p:txBody>
      </p:sp>
    </p:spTree>
    <p:extLst>
      <p:ext uri="{BB962C8B-B14F-4D97-AF65-F5344CB8AC3E}">
        <p14:creationId xmlns:p14="http://schemas.microsoft.com/office/powerpoint/2010/main" val="33806188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B0AC9D-64E9-4554-AD02-58A487D39CB5}" type="datetimeFigureOut">
              <a:rPr lang="en-US" smtClean="0"/>
              <a:t>5/5/2021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0B9246-BA1E-410B-A61A-1E97A83C9070}" type="slidenum">
              <a:rPr lang="en-US" smtClean="0"/>
              <a:t>‹#›</a:t>
            </a:fld>
            <a:endParaRPr lang="en-US" dirty="0"/>
          </a:p>
        </p:txBody>
      </p:sp>
    </p:spTree>
    <p:extLst>
      <p:ext uri="{BB962C8B-B14F-4D97-AF65-F5344CB8AC3E}">
        <p14:creationId xmlns:p14="http://schemas.microsoft.com/office/powerpoint/2010/main" val="34218172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5.jp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5.jp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cid:3E4F7E7C-605D-4CAA-B725-601E800F6891"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28.jpeg"/><Relationship Id="rId7" Type="http://schemas.openxmlformats.org/officeDocument/2006/relationships/image" Target="../media/image32.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31.jpg"/><Relationship Id="rId5" Type="http://schemas.openxmlformats.org/officeDocument/2006/relationships/image" Target="../media/image30.jpg"/><Relationship Id="rId4" Type="http://schemas.openxmlformats.org/officeDocument/2006/relationships/image" Target="../media/image29.jpeg"/></Relationships>
</file>

<file path=ppt/slides/_rels/slide3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35.png"/><Relationship Id="rId4" Type="http://schemas.openxmlformats.org/officeDocument/2006/relationships/image" Target="../media/image34.jpg"/></Relationships>
</file>

<file path=ppt/slides/_rels/slide3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5.jp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jp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10.emf"/></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Logo, company name&#10;&#10;Description automatically generated">
            <a:extLst>
              <a:ext uri="{FF2B5EF4-FFF2-40B4-BE49-F238E27FC236}">
                <a16:creationId xmlns:a16="http://schemas.microsoft.com/office/drawing/2014/main" id="{3F63BCF1-E6D5-49B0-81E9-7014386D6C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18166" y="131903"/>
            <a:ext cx="4150451" cy="2190515"/>
          </a:xfrm>
          <a:prstGeom prst="rect">
            <a:avLst/>
          </a:prstGeom>
        </p:spPr>
      </p:pic>
      <p:sp>
        <p:nvSpPr>
          <p:cNvPr id="9" name="TextBox 8">
            <a:extLst>
              <a:ext uri="{FF2B5EF4-FFF2-40B4-BE49-F238E27FC236}">
                <a16:creationId xmlns:a16="http://schemas.microsoft.com/office/drawing/2014/main" id="{591D6231-224A-40AE-AD5F-639FC8F8071E}"/>
              </a:ext>
            </a:extLst>
          </p:cNvPr>
          <p:cNvSpPr txBox="1"/>
          <p:nvPr/>
        </p:nvSpPr>
        <p:spPr>
          <a:xfrm>
            <a:off x="722404" y="909801"/>
            <a:ext cx="10541976" cy="3847207"/>
          </a:xfrm>
          <a:prstGeom prst="rect">
            <a:avLst/>
          </a:prstGeom>
          <a:noFill/>
        </p:spPr>
        <p:txBody>
          <a:bodyPr wrap="square" rtlCol="0">
            <a:spAutoFit/>
          </a:bodyPr>
          <a:lstStyle/>
          <a:p>
            <a:pPr algn="ctr"/>
            <a:endParaRPr lang="en-US" sz="2400" b="1" dirty="0"/>
          </a:p>
          <a:p>
            <a:pPr algn="ctr"/>
            <a:endParaRPr lang="en-US" sz="3600" b="1" dirty="0"/>
          </a:p>
          <a:p>
            <a:pPr algn="ctr"/>
            <a:r>
              <a:rPr lang="en-US" sz="2000" dirty="0"/>
              <a:t> </a:t>
            </a:r>
            <a:endParaRPr lang="en-US" dirty="0"/>
          </a:p>
          <a:p>
            <a:pPr algn="ctr"/>
            <a:r>
              <a:rPr lang="en-US" sz="3600" b="1" dirty="0"/>
              <a:t>The Mentoring Plus Strategy</a:t>
            </a:r>
            <a:endParaRPr lang="en-US" sz="2400" b="1" dirty="0"/>
          </a:p>
          <a:p>
            <a:pPr algn="ctr"/>
            <a:endParaRPr lang="en-US" sz="2400" b="1" dirty="0"/>
          </a:p>
          <a:p>
            <a:pPr algn="ctr"/>
            <a:r>
              <a:rPr lang="en-US" sz="2400" b="1" dirty="0"/>
              <a:t>Presentation to The Nova Scotia Federation of Municipalities Spring Conference</a:t>
            </a:r>
          </a:p>
          <a:p>
            <a:pPr algn="ctr"/>
            <a:endParaRPr lang="en-US" sz="2400" b="1" dirty="0"/>
          </a:p>
          <a:p>
            <a:pPr algn="ctr"/>
            <a:r>
              <a:rPr lang="en-US" sz="2400" b="1" dirty="0"/>
              <a:t>May 6</a:t>
            </a:r>
            <a:r>
              <a:rPr lang="en-US" sz="2400" b="1" baseline="30000" dirty="0"/>
              <a:t>th</a:t>
            </a:r>
            <a:r>
              <a:rPr lang="en-US" sz="2400" b="1" dirty="0"/>
              <a:t>, 2021</a:t>
            </a:r>
          </a:p>
          <a:p>
            <a:endParaRPr lang="en-US" sz="3200" dirty="0"/>
          </a:p>
        </p:txBody>
      </p:sp>
      <p:pic>
        <p:nvPicPr>
          <p:cNvPr id="11" name="Picture 10" descr="Logo&#10;&#10;Description automatically generated">
            <a:extLst>
              <a:ext uri="{FF2B5EF4-FFF2-40B4-BE49-F238E27FC236}">
                <a16:creationId xmlns:a16="http://schemas.microsoft.com/office/drawing/2014/main" id="{F6A9F68B-8699-47B1-A00E-B0F652E4FB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79339" y="4449925"/>
            <a:ext cx="1795907" cy="548716"/>
          </a:xfrm>
          <a:prstGeom prst="rect">
            <a:avLst/>
          </a:prstGeom>
        </p:spPr>
      </p:pic>
      <p:pic>
        <p:nvPicPr>
          <p:cNvPr id="19" name="Picture 18" descr="Logo&#10;&#10;Description automatically generated">
            <a:extLst>
              <a:ext uri="{FF2B5EF4-FFF2-40B4-BE49-F238E27FC236}">
                <a16:creationId xmlns:a16="http://schemas.microsoft.com/office/drawing/2014/main" id="{D17C3323-605B-4CB6-8F76-71BB96BACE9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7912" y="4556862"/>
            <a:ext cx="1782597" cy="741897"/>
          </a:xfrm>
          <a:prstGeom prst="rect">
            <a:avLst/>
          </a:prstGeom>
        </p:spPr>
      </p:pic>
      <p:sp>
        <p:nvSpPr>
          <p:cNvPr id="33" name="TextBox 32">
            <a:extLst>
              <a:ext uri="{FF2B5EF4-FFF2-40B4-BE49-F238E27FC236}">
                <a16:creationId xmlns:a16="http://schemas.microsoft.com/office/drawing/2014/main" id="{72A606E4-057A-44D4-B1CE-428A2627B927}"/>
              </a:ext>
            </a:extLst>
          </p:cNvPr>
          <p:cNvSpPr txBox="1"/>
          <p:nvPr/>
        </p:nvSpPr>
        <p:spPr>
          <a:xfrm>
            <a:off x="1698563" y="5247744"/>
            <a:ext cx="8794868" cy="1478353"/>
          </a:xfrm>
          <a:prstGeom prst="rect">
            <a:avLst/>
          </a:prstGeom>
          <a:noFill/>
        </p:spPr>
        <p:txBody>
          <a:bodyPr wrap="square">
            <a:spAutoFit/>
          </a:bodyPr>
          <a:lstStyle/>
          <a:p>
            <a:pPr marL="0" marR="0" algn="ctr">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ctr">
              <a:spcBef>
                <a:spcPts val="0"/>
              </a:spcBef>
              <a:spcAft>
                <a:spcPts val="0"/>
              </a:spcAft>
              <a:tabLst>
                <a:tab pos="2971800" algn="ctr"/>
                <a:tab pos="5943600" algn="r"/>
              </a:tabLst>
            </a:pPr>
            <a:r>
              <a:rPr lang="en-US" sz="1400" i="1" dirty="0">
                <a:effectLst/>
                <a:latin typeface="Calibri" panose="020F0502020204030204" pitchFamily="34" charset="0"/>
                <a:ea typeface="Calibri" panose="020F0502020204030204" pitchFamily="34" charset="0"/>
                <a:cs typeface="Times New Roman" panose="02020603050405020304" pitchFamily="18" charset="0"/>
              </a:rPr>
              <a:t>Dalhousie University -  Faculty of Open Learning and Career Development</a:t>
            </a:r>
            <a:r>
              <a:rPr lang="en-US" sz="1400" i="1" dirty="0">
                <a:latin typeface="Calibri" panose="020F0502020204030204" pitchFamily="34" charset="0"/>
                <a:ea typeface="Calibri" panose="020F0502020204030204" pitchFamily="34" charset="0"/>
                <a:cs typeface="Times New Roman" panose="02020603050405020304" pitchFamily="18" charset="0"/>
              </a:rPr>
              <a:t> </a:t>
            </a:r>
            <a:r>
              <a:rPr lang="en-US" sz="1400" i="1" dirty="0">
                <a:effectLst/>
                <a:latin typeface="Calibri" panose="020F0502020204030204" pitchFamily="34" charset="0"/>
                <a:ea typeface="Calibri" panose="020F0502020204030204" pitchFamily="34" charset="0"/>
                <a:cs typeface="Times New Roman" panose="02020603050405020304" pitchFamily="18" charset="0"/>
              </a:rPr>
              <a:t>provides support and guidance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ctr">
              <a:spcBef>
                <a:spcPts val="0"/>
              </a:spcBef>
              <a:spcAft>
                <a:spcPts val="0"/>
              </a:spcAft>
              <a:tabLst>
                <a:tab pos="2971800" algn="ctr"/>
                <a:tab pos="5943600" algn="r"/>
              </a:tabLst>
            </a:pPr>
            <a:r>
              <a:rPr lang="en-US" sz="1400" i="1" dirty="0">
                <a:effectLst/>
                <a:latin typeface="Calibri" panose="020F0502020204030204" pitchFamily="34" charset="0"/>
                <a:ea typeface="Calibri" panose="020F0502020204030204" pitchFamily="34" charset="0"/>
                <a:cs typeface="Times New Roman" panose="02020603050405020304" pitchFamily="18" charset="0"/>
              </a:rPr>
              <a:t>as the Backbone Organization for the Mentoring Plus Strategy.</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ctr">
              <a:spcBef>
                <a:spcPts val="0"/>
              </a:spcBef>
              <a:spcAft>
                <a:spcPts val="0"/>
              </a:spcAft>
              <a:tabLst>
                <a:tab pos="2971800" algn="ctr"/>
                <a:tab pos="5943600" algn="r"/>
              </a:tabLst>
            </a:pPr>
            <a:r>
              <a:rPr lang="en-US" sz="1600" i="1" dirty="0">
                <a:effectLst/>
                <a:latin typeface="Calibri" panose="020F0502020204030204" pitchFamily="34" charset="0"/>
                <a:ea typeface="Calibri" panose="020F0502020204030204" pitchFamily="34" charset="0"/>
                <a:cs typeface="Times New Roman" panose="02020603050405020304" pitchFamily="18" charset="0"/>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ctr">
              <a:spcBef>
                <a:spcPts val="0"/>
              </a:spcBef>
              <a:spcAft>
                <a:spcPts val="0"/>
              </a:spcAft>
              <a:tabLst>
                <a:tab pos="2971800" algn="ctr"/>
                <a:tab pos="5943600" algn="r"/>
              </a:tabLst>
            </a:pPr>
            <a:r>
              <a:rPr lang="en-US" b="1" i="1" dirty="0">
                <a:effectLst/>
                <a:latin typeface="Calibri" panose="020F0502020204030204" pitchFamily="34" charset="0"/>
                <a:ea typeface="Calibri" panose="020F0502020204030204" pitchFamily="34" charset="0"/>
                <a:cs typeface="Times New Roman" panose="02020603050405020304" pitchFamily="18" charset="0"/>
              </a:rPr>
              <a:t>Funded by the Government of Canada’s New Horizons for Seniors Program</a:t>
            </a:r>
            <a:endParaRPr lang="en-US" b="1"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descr="A picture containing logo&#10;&#10;Description automatically generated">
            <a:extLst>
              <a:ext uri="{FF2B5EF4-FFF2-40B4-BE49-F238E27FC236}">
                <a16:creationId xmlns:a16="http://schemas.microsoft.com/office/drawing/2014/main" id="{43E26F9C-6C8F-4FC2-B22E-A2A919AFE11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53625" y="4207403"/>
            <a:ext cx="1782597" cy="1340844"/>
          </a:xfrm>
          <a:prstGeom prst="rect">
            <a:avLst/>
          </a:prstGeom>
        </p:spPr>
      </p:pic>
    </p:spTree>
    <p:extLst>
      <p:ext uri="{BB962C8B-B14F-4D97-AF65-F5344CB8AC3E}">
        <p14:creationId xmlns:p14="http://schemas.microsoft.com/office/powerpoint/2010/main" val="33113910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70B5F510-2D67-44F6-B59E-8CF0226B0BF9}"/>
              </a:ext>
            </a:extLst>
          </p:cNvPr>
          <p:cNvPicPr>
            <a:picLocks noGrp="1" noChangeAspect="1"/>
          </p:cNvPicPr>
          <p:nvPr>
            <p:ph idx="1"/>
          </p:nvPr>
        </p:nvPicPr>
        <p:blipFill>
          <a:blip r:embed="rId2"/>
          <a:stretch>
            <a:fillRect/>
          </a:stretch>
        </p:blipFill>
        <p:spPr>
          <a:xfrm>
            <a:off x="179499" y="172315"/>
            <a:ext cx="11613684" cy="6413211"/>
          </a:xfrm>
        </p:spPr>
      </p:pic>
    </p:spTree>
    <p:extLst>
      <p:ext uri="{BB962C8B-B14F-4D97-AF65-F5344CB8AC3E}">
        <p14:creationId xmlns:p14="http://schemas.microsoft.com/office/powerpoint/2010/main" val="34349841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C370877-EDBC-464F-B318-2CEECE54C5DA}"/>
              </a:ext>
            </a:extLst>
          </p:cNvPr>
          <p:cNvSpPr>
            <a:spLocks noGrp="1"/>
          </p:cNvSpPr>
          <p:nvPr>
            <p:ph idx="1"/>
          </p:nvPr>
        </p:nvSpPr>
        <p:spPr>
          <a:xfrm>
            <a:off x="1936046" y="2602440"/>
            <a:ext cx="10515600" cy="4351338"/>
          </a:xfrm>
        </p:spPr>
        <p:txBody>
          <a:bodyPr>
            <a:normAutofit/>
          </a:bodyPr>
          <a:lstStyle/>
          <a:p>
            <a:pPr marL="0" indent="0">
              <a:buNone/>
            </a:pPr>
            <a:r>
              <a:rPr lang="en-US" sz="6000" b="1" dirty="0"/>
              <a:t>Educational Attainment</a:t>
            </a:r>
          </a:p>
        </p:txBody>
      </p:sp>
      <p:pic>
        <p:nvPicPr>
          <p:cNvPr id="4" name="Picture 3" descr="Text&#10;&#10;Description automatically generated">
            <a:extLst>
              <a:ext uri="{FF2B5EF4-FFF2-40B4-BE49-F238E27FC236}">
                <a16:creationId xmlns:a16="http://schemas.microsoft.com/office/drawing/2014/main" id="{C1F59EC8-9052-4520-952F-10E1B486376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12075" y="120460"/>
            <a:ext cx="2532448" cy="1001903"/>
          </a:xfrm>
          <a:prstGeom prst="rect">
            <a:avLst/>
          </a:prstGeom>
        </p:spPr>
      </p:pic>
      <p:pic>
        <p:nvPicPr>
          <p:cNvPr id="11266" name="Picture 2" descr="Back to school computer book and pencil Royalty Free Vector">
            <a:extLst>
              <a:ext uri="{FF2B5EF4-FFF2-40B4-BE49-F238E27FC236}">
                <a16:creationId xmlns:a16="http://schemas.microsoft.com/office/drawing/2014/main" id="{000F1F44-ECE4-4E63-B8AD-28B1F7972CA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2629" b="17960"/>
          <a:stretch/>
        </p:blipFill>
        <p:spPr bwMode="auto">
          <a:xfrm>
            <a:off x="563296" y="3487191"/>
            <a:ext cx="3094302" cy="28185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73174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AABD97-DC7F-46E6-97D5-D4D2B1B8F8C4}"/>
              </a:ext>
            </a:extLst>
          </p:cNvPr>
          <p:cNvSpPr>
            <a:spLocks noGrp="1"/>
          </p:cNvSpPr>
          <p:nvPr>
            <p:ph type="title"/>
          </p:nvPr>
        </p:nvSpPr>
        <p:spPr/>
        <p:txBody>
          <a:bodyPr/>
          <a:lstStyle/>
          <a:p>
            <a:pPr algn="ctr"/>
            <a:r>
              <a:rPr lang="en-US" b="1" dirty="0"/>
              <a:t>Our Challenge</a:t>
            </a:r>
            <a:br>
              <a:rPr lang="en-US" b="1" dirty="0"/>
            </a:br>
            <a:endParaRPr lang="en-CA" sz="3200" b="1" dirty="0"/>
          </a:p>
        </p:txBody>
      </p:sp>
      <p:pic>
        <p:nvPicPr>
          <p:cNvPr id="4" name="Picture 3" descr="Logo, company name&#10;&#10;Description automatically generated">
            <a:extLst>
              <a:ext uri="{FF2B5EF4-FFF2-40B4-BE49-F238E27FC236}">
                <a16:creationId xmlns:a16="http://schemas.microsoft.com/office/drawing/2014/main" id="{B5AC177A-B14B-411C-A50B-DA7FDFF5882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52683" y="276836"/>
            <a:ext cx="1453467" cy="767108"/>
          </a:xfrm>
          <a:prstGeom prst="rect">
            <a:avLst/>
          </a:prstGeom>
        </p:spPr>
      </p:pic>
      <p:sp>
        <p:nvSpPr>
          <p:cNvPr id="5" name="TextBox 4">
            <a:extLst>
              <a:ext uri="{FF2B5EF4-FFF2-40B4-BE49-F238E27FC236}">
                <a16:creationId xmlns:a16="http://schemas.microsoft.com/office/drawing/2014/main" id="{741E0E98-AE6B-4B98-ADDA-860F5D74AAE1}"/>
              </a:ext>
            </a:extLst>
          </p:cNvPr>
          <p:cNvSpPr txBox="1"/>
          <p:nvPr/>
        </p:nvSpPr>
        <p:spPr>
          <a:xfrm>
            <a:off x="7678915" y="5992297"/>
            <a:ext cx="3926931" cy="369332"/>
          </a:xfrm>
          <a:prstGeom prst="rect">
            <a:avLst/>
          </a:prstGeom>
          <a:noFill/>
        </p:spPr>
        <p:txBody>
          <a:bodyPr wrap="square" rtlCol="0">
            <a:spAutoFit/>
          </a:bodyPr>
          <a:lstStyle/>
          <a:p>
            <a:endParaRPr lang="en-US" dirty="0"/>
          </a:p>
        </p:txBody>
      </p:sp>
      <p:sp>
        <p:nvSpPr>
          <p:cNvPr id="8" name="Content Placeholder 2">
            <a:extLst>
              <a:ext uri="{FF2B5EF4-FFF2-40B4-BE49-F238E27FC236}">
                <a16:creationId xmlns:a16="http://schemas.microsoft.com/office/drawing/2014/main" id="{C3E05AC8-6D14-41DD-8B90-5CB87EFE3E93}"/>
              </a:ext>
            </a:extLst>
          </p:cNvPr>
          <p:cNvSpPr>
            <a:spLocks noGrp="1"/>
          </p:cNvSpPr>
          <p:nvPr>
            <p:ph idx="1"/>
          </p:nvPr>
        </p:nvSpPr>
        <p:spPr>
          <a:xfrm>
            <a:off x="838200" y="1451295"/>
            <a:ext cx="10767646" cy="4725668"/>
          </a:xfrm>
          <a:prstGeom prst="rect">
            <a:avLst/>
          </a:prstGeom>
        </p:spPr>
        <p:txBody>
          <a:bodyPr vert="horz" lIns="91440" tIns="45720" rIns="91440" bIns="45720" rtlCol="0">
            <a:normAutofit/>
          </a:bodyPr>
          <a:lstStyle/>
          <a:p>
            <a:pPr marL="342900" indent="-342900">
              <a:tabLst>
                <a:tab pos="457200" algn="l"/>
              </a:tabLst>
            </a:pPr>
            <a:r>
              <a:rPr lang="en-US" sz="3200" kern="120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26.5%</a:t>
            </a:r>
            <a:r>
              <a:rPr lang="en-US" sz="32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of high school grads don’t meet post-secondary admissions requirements.</a:t>
            </a:r>
            <a:r>
              <a:rPr lang="en-US" sz="1000" dirty="0"/>
              <a:t> </a:t>
            </a:r>
            <a:r>
              <a:rPr lang="en-US" sz="1400" dirty="0"/>
              <a:t>School to Work Transition Report 2017</a:t>
            </a:r>
            <a:endParaRPr lang="en-CA" sz="14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nSpc>
                <a:spcPct val="90000"/>
              </a:lnSpc>
              <a:buFont typeface="Arial" panose="020B0604020202020204" pitchFamily="34" charset="0"/>
              <a:buChar char="•"/>
              <a:tabLst>
                <a:tab pos="457200" algn="l"/>
              </a:tabLst>
            </a:pPr>
            <a:r>
              <a:rPr lang="en-US" sz="3200" kern="120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32% </a:t>
            </a:r>
            <a:r>
              <a:rPr lang="en-US" sz="32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of NSCC students in diploma/multi-year programs do not return after the first year.</a:t>
            </a:r>
            <a:r>
              <a:rPr lang="en-US" sz="1200" dirty="0"/>
              <a:t> School to Work Transition Report 2017</a:t>
            </a:r>
            <a:endParaRPr lang="en-CA"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nSpc>
                <a:spcPct val="90000"/>
              </a:lnSpc>
              <a:buFont typeface="Arial" panose="020B0604020202020204" pitchFamily="34" charset="0"/>
              <a:buChar char="•"/>
              <a:tabLst>
                <a:tab pos="457200" algn="l"/>
              </a:tabLst>
            </a:pPr>
            <a:r>
              <a:rPr lang="en-US" sz="3200" kern="120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17%</a:t>
            </a:r>
            <a:r>
              <a:rPr lang="en-US" sz="32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of Maritime students are no longer enrolled in a Maritime university after their 1</a:t>
            </a:r>
            <a:r>
              <a:rPr lang="en-US" sz="3200" kern="1200" baseline="30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st</a:t>
            </a:r>
            <a:r>
              <a:rPr lang="en-US" sz="32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year. </a:t>
            </a:r>
            <a:r>
              <a:rPr lang="en-US" sz="16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MPHEC Oct 2019 – Persistence &amp; Graduation</a:t>
            </a:r>
            <a:endParaRPr lang="en-CA" sz="16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nSpc>
                <a:spcPct val="90000"/>
              </a:lnSpc>
              <a:buFont typeface="Arial" panose="020B0604020202020204" pitchFamily="34" charset="0"/>
              <a:buChar char="•"/>
              <a:tabLst>
                <a:tab pos="457200" algn="l"/>
              </a:tabLst>
            </a:pPr>
            <a:r>
              <a:rPr lang="en-US" sz="3200" kern="120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42%</a:t>
            </a:r>
            <a:r>
              <a:rPr lang="en-US" sz="32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of students complete their degree in 4 years (</a:t>
            </a:r>
            <a:r>
              <a:rPr lang="en-US" sz="3200" kern="120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19%</a:t>
            </a:r>
            <a:r>
              <a:rPr lang="en-US" sz="32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in 5 years) </a:t>
            </a:r>
            <a:r>
              <a:rPr lang="en-US"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Maritime Provinces Higher Education Commission – 2019 Persistence &amp; Graduation Report</a:t>
            </a:r>
            <a:endParaRPr lang="en-CA" sz="14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nSpc>
                <a:spcPct val="90000"/>
              </a:lnSpc>
              <a:buFont typeface="Arial" panose="020B0604020202020204" pitchFamily="34" charset="0"/>
              <a:buChar char="•"/>
              <a:tabLst>
                <a:tab pos="457200" algn="l"/>
              </a:tabLst>
            </a:pPr>
            <a:r>
              <a:rPr lang="en-US" sz="3200" kern="120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100,000+</a:t>
            </a:r>
            <a:r>
              <a:rPr lang="en-US" sz="32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Nova Scotians are on some form of assistance </a:t>
            </a:r>
            <a:r>
              <a:rPr lang="en-US" sz="1200" dirty="0"/>
              <a:t>School to Work Transition Report 2017</a:t>
            </a:r>
            <a:endParaRPr lang="en-CA" sz="12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527268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19D32F93-50AC-4C46-A5DB-291C60DDB7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Freeform: Shape 20">
            <a:extLst>
              <a:ext uri="{FF2B5EF4-FFF2-40B4-BE49-F238E27FC236}">
                <a16:creationId xmlns:a16="http://schemas.microsoft.com/office/drawing/2014/main" id="{86FD7672-78BE-4D6F-A711-2CDB79B52D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44662" y="323519"/>
            <a:ext cx="4323899" cy="6212748"/>
          </a:xfrm>
          <a:custGeom>
            <a:avLst/>
            <a:gdLst>
              <a:gd name="connsiteX0" fmla="*/ 0 w 4323899"/>
              <a:gd name="connsiteY0" fmla="*/ 0 h 6212748"/>
              <a:gd name="connsiteX1" fmla="*/ 742501 w 4323899"/>
              <a:gd name="connsiteY1" fmla="*/ 0 h 6212748"/>
              <a:gd name="connsiteX2" fmla="*/ 4323899 w 4323899"/>
              <a:gd name="connsiteY2" fmla="*/ 0 h 6212748"/>
              <a:gd name="connsiteX3" fmla="*/ 4323899 w 4323899"/>
              <a:gd name="connsiteY3" fmla="*/ 2864954 h 6212748"/>
              <a:gd name="connsiteX4" fmla="*/ 880454 w 4323899"/>
              <a:gd name="connsiteY4" fmla="*/ 6212748 h 6212748"/>
              <a:gd name="connsiteX5" fmla="*/ 0 w 4323899"/>
              <a:gd name="connsiteY5" fmla="*/ 6212748 h 6212748"/>
              <a:gd name="connsiteX6" fmla="*/ 0 w 4323899"/>
              <a:gd name="connsiteY6" fmla="*/ 6210962 h 6212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23899" h="6212748">
                <a:moveTo>
                  <a:pt x="0" y="0"/>
                </a:moveTo>
                <a:lnTo>
                  <a:pt x="742501" y="0"/>
                </a:lnTo>
                <a:lnTo>
                  <a:pt x="4323899" y="0"/>
                </a:lnTo>
                <a:lnTo>
                  <a:pt x="4323899" y="2864954"/>
                </a:lnTo>
                <a:lnTo>
                  <a:pt x="880454" y="6212748"/>
                </a:lnTo>
                <a:lnTo>
                  <a:pt x="0" y="6212748"/>
                </a:lnTo>
                <a:lnTo>
                  <a:pt x="0" y="6210962"/>
                </a:lnTo>
                <a:close/>
              </a:path>
            </a:pathLst>
          </a:custGeom>
          <a:solidFill>
            <a:schemeClr val="tx1">
              <a:lumMod val="50000"/>
              <a:lumOff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3" name="Right Triangle 22">
            <a:extLst>
              <a:ext uri="{FF2B5EF4-FFF2-40B4-BE49-F238E27FC236}">
                <a16:creationId xmlns:a16="http://schemas.microsoft.com/office/drawing/2014/main" id="{827DC2C4-B485-428A-BF4A-472D2967F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4A62647B-1222-407C-8740-5A497612B1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AC7DAA65-5E06-4A11-A165-8B7278643FBB}"/>
              </a:ext>
            </a:extLst>
          </p:cNvPr>
          <p:cNvSpPr txBox="1"/>
          <p:nvPr/>
        </p:nvSpPr>
        <p:spPr>
          <a:xfrm>
            <a:off x="8029293" y="806364"/>
            <a:ext cx="3354636" cy="2847413"/>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6000" b="1" kern="1200" dirty="0">
                <a:solidFill>
                  <a:schemeClr val="tx1"/>
                </a:solidFill>
                <a:latin typeface="+mj-lt"/>
                <a:ea typeface="+mj-ea"/>
                <a:cs typeface="+mj-cs"/>
              </a:rPr>
              <a:t>Overview</a:t>
            </a:r>
            <a:endParaRPr lang="en-US" sz="6000" kern="1200" dirty="0">
              <a:solidFill>
                <a:schemeClr val="tx1"/>
              </a:solidFill>
              <a:latin typeface="+mj-lt"/>
              <a:ea typeface="+mj-ea"/>
              <a:cs typeface="+mj-cs"/>
            </a:endParaRPr>
          </a:p>
        </p:txBody>
      </p:sp>
      <p:pic>
        <p:nvPicPr>
          <p:cNvPr id="4" name="Picture 3" descr="Logo, company name&#10;&#10;Description automatically generated">
            <a:extLst>
              <a:ext uri="{FF2B5EF4-FFF2-40B4-BE49-F238E27FC236}">
                <a16:creationId xmlns:a16="http://schemas.microsoft.com/office/drawing/2014/main" id="{3B50C208-EDDD-4274-A418-FA2952BCC67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6558" y="1942018"/>
            <a:ext cx="5604636" cy="2956445"/>
          </a:xfrm>
          <a:prstGeom prst="rect">
            <a:avLst/>
          </a:prstGeom>
        </p:spPr>
      </p:pic>
    </p:spTree>
    <p:extLst>
      <p:ext uri="{BB962C8B-B14F-4D97-AF65-F5344CB8AC3E}">
        <p14:creationId xmlns:p14="http://schemas.microsoft.com/office/powerpoint/2010/main" val="20567146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Logo, company name&#10;&#10;Description automatically generated">
            <a:extLst>
              <a:ext uri="{FF2B5EF4-FFF2-40B4-BE49-F238E27FC236}">
                <a16:creationId xmlns:a16="http://schemas.microsoft.com/office/drawing/2014/main" id="{3F63BCF1-E6D5-49B0-81E9-7014386D6C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64430" y="1"/>
            <a:ext cx="2617841" cy="1381638"/>
          </a:xfrm>
          <a:prstGeom prst="rect">
            <a:avLst/>
          </a:prstGeom>
        </p:spPr>
      </p:pic>
      <p:pic>
        <p:nvPicPr>
          <p:cNvPr id="6" name="Picture 5">
            <a:extLst>
              <a:ext uri="{FF2B5EF4-FFF2-40B4-BE49-F238E27FC236}">
                <a16:creationId xmlns:a16="http://schemas.microsoft.com/office/drawing/2014/main" id="{C8EDEF04-7AA9-4657-B28B-149FF6C059C4}"/>
              </a:ext>
            </a:extLst>
          </p:cNvPr>
          <p:cNvPicPr>
            <a:picLocks noChangeAspect="1"/>
          </p:cNvPicPr>
          <p:nvPr/>
        </p:nvPicPr>
        <p:blipFill rotWithShape="1">
          <a:blip r:embed="rId3"/>
          <a:srcRect l="18709" t="16863" r="21978" b="7973"/>
          <a:stretch/>
        </p:blipFill>
        <p:spPr>
          <a:xfrm>
            <a:off x="2628900" y="373130"/>
            <a:ext cx="6712859" cy="5096547"/>
          </a:xfrm>
          <a:prstGeom prst="rect">
            <a:avLst/>
          </a:prstGeom>
        </p:spPr>
      </p:pic>
      <p:sp>
        <p:nvSpPr>
          <p:cNvPr id="5" name="TextBox 4">
            <a:extLst>
              <a:ext uri="{FF2B5EF4-FFF2-40B4-BE49-F238E27FC236}">
                <a16:creationId xmlns:a16="http://schemas.microsoft.com/office/drawing/2014/main" id="{2C108DA7-B623-416D-99F2-74B2C022DAB6}"/>
              </a:ext>
            </a:extLst>
          </p:cNvPr>
          <p:cNvSpPr txBox="1"/>
          <p:nvPr/>
        </p:nvSpPr>
        <p:spPr>
          <a:xfrm>
            <a:off x="1696917" y="5670928"/>
            <a:ext cx="9363806" cy="923330"/>
          </a:xfrm>
          <a:prstGeom prst="rect">
            <a:avLst/>
          </a:prstGeom>
          <a:noFill/>
        </p:spPr>
        <p:txBody>
          <a:bodyPr wrap="square">
            <a:spAutoFit/>
          </a:bodyPr>
          <a:lstStyle/>
          <a:p>
            <a:r>
              <a:rPr lang="en-US" dirty="0"/>
              <a:t>Left to right: Bill Mills, Mayor of Truro; the Honourable Deb Schulte, Minister of Seniors; Dr. Dianne Tyers, Dean CCE; Sean Fraser, MP Central Nova; Gordon Michael, Executive Director of Mentoring Plus; Nancy Dicks, Mayor of New Glasgow; and Sandra Snow, Mayor of Kentville. (Provided photo) </a:t>
            </a:r>
          </a:p>
        </p:txBody>
      </p:sp>
    </p:spTree>
    <p:extLst>
      <p:ext uri="{BB962C8B-B14F-4D97-AF65-F5344CB8AC3E}">
        <p14:creationId xmlns:p14="http://schemas.microsoft.com/office/powerpoint/2010/main" val="36392871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iagram, map&#10;&#10;Description automatically generated">
            <a:extLst>
              <a:ext uri="{FF2B5EF4-FFF2-40B4-BE49-F238E27FC236}">
                <a16:creationId xmlns:a16="http://schemas.microsoft.com/office/drawing/2014/main" id="{C9E328FF-FC0A-4B73-8CBF-681073E7ABE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8471" y="0"/>
            <a:ext cx="8875058" cy="6858000"/>
          </a:xfrm>
          <a:prstGeom prst="rect">
            <a:avLst/>
          </a:prstGeom>
        </p:spPr>
      </p:pic>
      <p:pic>
        <p:nvPicPr>
          <p:cNvPr id="13" name="Picture 12" descr="Logo, company name&#10;&#10;Description automatically generated">
            <a:extLst>
              <a:ext uri="{FF2B5EF4-FFF2-40B4-BE49-F238E27FC236}">
                <a16:creationId xmlns:a16="http://schemas.microsoft.com/office/drawing/2014/main" id="{C59DD4C6-BA80-454E-91A0-59F0852238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33529" y="226502"/>
            <a:ext cx="1453467" cy="767108"/>
          </a:xfrm>
          <a:prstGeom prst="rect">
            <a:avLst/>
          </a:prstGeom>
        </p:spPr>
      </p:pic>
    </p:spTree>
    <p:extLst>
      <p:ext uri="{BB962C8B-B14F-4D97-AF65-F5344CB8AC3E}">
        <p14:creationId xmlns:p14="http://schemas.microsoft.com/office/powerpoint/2010/main" val="1015199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Logo, company name&#10;&#10;Description automatically generated">
            <a:extLst>
              <a:ext uri="{FF2B5EF4-FFF2-40B4-BE49-F238E27FC236}">
                <a16:creationId xmlns:a16="http://schemas.microsoft.com/office/drawing/2014/main" id="{3F63BCF1-E6D5-49B0-81E9-7014386D6C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74159" y="-203794"/>
            <a:ext cx="2617841" cy="1381638"/>
          </a:xfrm>
          <a:prstGeom prst="rect">
            <a:avLst/>
          </a:prstGeom>
        </p:spPr>
      </p:pic>
      <p:graphicFrame>
        <p:nvGraphicFramePr>
          <p:cNvPr id="9" name="TextBox 1">
            <a:extLst>
              <a:ext uri="{FF2B5EF4-FFF2-40B4-BE49-F238E27FC236}">
                <a16:creationId xmlns:a16="http://schemas.microsoft.com/office/drawing/2014/main" id="{5926A97E-4635-40FD-91AC-115B127FE101}"/>
              </a:ext>
            </a:extLst>
          </p:cNvPr>
          <p:cNvGraphicFramePr/>
          <p:nvPr>
            <p:extLst>
              <p:ext uri="{D42A27DB-BD31-4B8C-83A1-F6EECF244321}">
                <p14:modId xmlns:p14="http://schemas.microsoft.com/office/powerpoint/2010/main" val="3781190194"/>
              </p:ext>
            </p:extLst>
          </p:nvPr>
        </p:nvGraphicFramePr>
        <p:xfrm>
          <a:off x="410808" y="487025"/>
          <a:ext cx="10792998" cy="63709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854818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Text&#10;&#10;Description automatically generated">
            <a:extLst>
              <a:ext uri="{FF2B5EF4-FFF2-40B4-BE49-F238E27FC236}">
                <a16:creationId xmlns:a16="http://schemas.microsoft.com/office/drawing/2014/main" id="{55588EC9-59C2-4C53-8780-2943BA7C6A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12075" y="120460"/>
            <a:ext cx="2532448" cy="1001903"/>
          </a:xfrm>
          <a:prstGeom prst="rect">
            <a:avLst/>
          </a:prstGeom>
        </p:spPr>
      </p:pic>
      <p:sp>
        <p:nvSpPr>
          <p:cNvPr id="2" name="Title 1">
            <a:extLst>
              <a:ext uri="{FF2B5EF4-FFF2-40B4-BE49-F238E27FC236}">
                <a16:creationId xmlns:a16="http://schemas.microsoft.com/office/drawing/2014/main" id="{067860BF-AC54-4DED-A63C-A837227D6D3B}"/>
              </a:ext>
            </a:extLst>
          </p:cNvPr>
          <p:cNvSpPr>
            <a:spLocks noGrp="1"/>
          </p:cNvSpPr>
          <p:nvPr>
            <p:ph type="title"/>
          </p:nvPr>
        </p:nvSpPr>
        <p:spPr>
          <a:xfrm>
            <a:off x="712269" y="1876926"/>
            <a:ext cx="10665995" cy="4568578"/>
          </a:xfrm>
        </p:spPr>
        <p:txBody>
          <a:bodyPr>
            <a:noAutofit/>
          </a:bodyPr>
          <a:lstStyle/>
          <a:p>
            <a:pPr marR="0">
              <a:lnSpc>
                <a:spcPct val="107000"/>
              </a:lnSpc>
              <a:spcBef>
                <a:spcPts val="0"/>
              </a:spcBef>
              <a:spcAft>
                <a:spcPts val="80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The Mentoring Plus Strategy is pursuing approaches to address diversity and inclusion with a number of </a:t>
            </a:r>
            <a:r>
              <a:rPr lang="en-US" sz="2400" dirty="0">
                <a:latin typeface="Calibri" panose="020F0502020204030204" pitchFamily="34" charset="0"/>
                <a:ea typeface="Calibri" panose="020F0502020204030204" pitchFamily="34" charset="0"/>
                <a:cs typeface="Times New Roman" panose="02020603050405020304" pitchFamily="18" charset="0"/>
              </a:rPr>
              <a:t>minority </a:t>
            </a:r>
            <a:r>
              <a:rPr lang="en-US" sz="2400" dirty="0">
                <a:effectLst/>
                <a:latin typeface="Calibri" panose="020F0502020204030204" pitchFamily="34" charset="0"/>
                <a:ea typeface="Calibri" panose="020F0502020204030204" pitchFamily="34" charset="0"/>
                <a:cs typeface="Times New Roman" panose="02020603050405020304" pitchFamily="18" charset="0"/>
              </a:rPr>
              <a:t>populations including the African Nova Scotia community, Indigenous community, Immigrant populations and other minority groups.</a:t>
            </a:r>
            <a:br>
              <a:rPr lang="en-US" sz="2400" dirty="0">
                <a:latin typeface="Calibri" panose="020F0502020204030204" pitchFamily="34" charset="0"/>
                <a:ea typeface="Calibri" panose="020F0502020204030204" pitchFamily="34" charset="0"/>
                <a:cs typeface="Times New Roman" panose="02020603050405020304" pitchFamily="18" charset="0"/>
              </a:rPr>
            </a:br>
            <a:br>
              <a:rPr lang="en-US" sz="2400" dirty="0">
                <a:latin typeface="Calibri" panose="020F0502020204030204" pitchFamily="34" charset="0"/>
                <a:ea typeface="Calibri" panose="020F0502020204030204" pitchFamily="34" charset="0"/>
                <a:cs typeface="Times New Roman" panose="02020603050405020304" pitchFamily="18" charset="0"/>
              </a:rPr>
            </a:br>
            <a:r>
              <a:rPr lang="en-US" sz="2400" dirty="0">
                <a:effectLst/>
                <a:latin typeface="Calibri" panose="020F0502020204030204" pitchFamily="34" charset="0"/>
                <a:ea typeface="Calibri" panose="020F0502020204030204" pitchFamily="34" charset="0"/>
                <a:cs typeface="Times New Roman" panose="02020603050405020304" pitchFamily="18" charset="0"/>
              </a:rPr>
              <a:t>A Mentoring Plus community outreach position for the African Nova Scotia community, located in Truro, is working with high schools and other members of the </a:t>
            </a:r>
            <a:r>
              <a:rPr lang="en-US" sz="2400" dirty="0">
                <a:latin typeface="Calibri" panose="020F0502020204030204" pitchFamily="34" charset="0"/>
                <a:ea typeface="Calibri" panose="020F0502020204030204" pitchFamily="34" charset="0"/>
                <a:cs typeface="Times New Roman" panose="02020603050405020304" pitchFamily="18" charset="0"/>
              </a:rPr>
              <a:t>African Nova Scotia </a:t>
            </a:r>
            <a:r>
              <a:rPr lang="en-US" sz="2400" dirty="0">
                <a:effectLst/>
                <a:latin typeface="Calibri" panose="020F0502020204030204" pitchFamily="34" charset="0"/>
                <a:ea typeface="Calibri" panose="020F0502020204030204" pitchFamily="34" charset="0"/>
                <a:cs typeface="Times New Roman" panose="02020603050405020304" pitchFamily="18" charset="0"/>
              </a:rPr>
              <a:t>community to explore a variety of career opportunities.</a:t>
            </a:r>
            <a:br>
              <a:rPr lang="en-US" sz="2400" dirty="0">
                <a:effectLst/>
                <a:latin typeface="Calibri" panose="020F0502020204030204" pitchFamily="34" charset="0"/>
                <a:ea typeface="Calibri" panose="020F0502020204030204" pitchFamily="34" charset="0"/>
                <a:cs typeface="Times New Roman" panose="02020603050405020304" pitchFamily="18" charset="0"/>
              </a:rPr>
            </a:br>
            <a:br>
              <a:rPr lang="en-US" sz="2400" dirty="0">
                <a:effectLst/>
                <a:latin typeface="Calibri" panose="020F0502020204030204" pitchFamily="34" charset="0"/>
                <a:ea typeface="Calibri" panose="020F0502020204030204" pitchFamily="34" charset="0"/>
                <a:cs typeface="Times New Roman" panose="02020603050405020304" pitchFamily="18" charset="0"/>
              </a:rPr>
            </a:br>
            <a:r>
              <a:rPr lang="en-US" sz="2400" dirty="0">
                <a:effectLst/>
                <a:latin typeface="Calibri" panose="020F0502020204030204" pitchFamily="34" charset="0"/>
                <a:ea typeface="Calibri" panose="020F0502020204030204" pitchFamily="34" charset="0"/>
                <a:cs typeface="Times New Roman" panose="02020603050405020304" pitchFamily="18" charset="0"/>
              </a:rPr>
              <a:t>A facilitator from the African Nova Scotia community is exploring strategies that will address diversity and inclusion. </a:t>
            </a:r>
            <a:br>
              <a:rPr lang="en-US" sz="2400" dirty="0">
                <a:effectLst/>
                <a:latin typeface="Calibri" panose="020F0502020204030204" pitchFamily="34" charset="0"/>
                <a:ea typeface="Calibri" panose="020F0502020204030204" pitchFamily="34" charset="0"/>
                <a:cs typeface="Times New Roman" panose="02020603050405020304" pitchFamily="18" charset="0"/>
              </a:rPr>
            </a:b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TextBox 2">
            <a:extLst>
              <a:ext uri="{FF2B5EF4-FFF2-40B4-BE49-F238E27FC236}">
                <a16:creationId xmlns:a16="http://schemas.microsoft.com/office/drawing/2014/main" id="{7366EC9F-2940-48FF-B1B7-3B2DA9D5414E}"/>
              </a:ext>
            </a:extLst>
          </p:cNvPr>
          <p:cNvSpPr txBox="1"/>
          <p:nvPr/>
        </p:nvSpPr>
        <p:spPr>
          <a:xfrm>
            <a:off x="1610627" y="422427"/>
            <a:ext cx="8335478" cy="1077218"/>
          </a:xfrm>
          <a:prstGeom prst="rect">
            <a:avLst/>
          </a:prstGeom>
          <a:noFill/>
        </p:spPr>
        <p:txBody>
          <a:bodyPr wrap="square" rtlCol="0">
            <a:spAutoFit/>
          </a:bodyPr>
          <a:lstStyle/>
          <a:p>
            <a:pPr algn="ctr"/>
            <a:r>
              <a:rPr lang="en-US" sz="3200" b="1" dirty="0">
                <a:solidFill>
                  <a:srgbClr val="0070C0"/>
                </a:solidFill>
              </a:rPr>
              <a:t>The Mentoring Plus Strategy </a:t>
            </a:r>
          </a:p>
          <a:p>
            <a:pPr algn="ctr"/>
            <a:r>
              <a:rPr lang="en-US" sz="3200" b="1" dirty="0">
                <a:solidFill>
                  <a:srgbClr val="0070C0"/>
                </a:solidFill>
              </a:rPr>
              <a:t>Diversity and Inclusion</a:t>
            </a:r>
          </a:p>
        </p:txBody>
      </p:sp>
    </p:spTree>
    <p:extLst>
      <p:ext uri="{BB962C8B-B14F-4D97-AF65-F5344CB8AC3E}">
        <p14:creationId xmlns:p14="http://schemas.microsoft.com/office/powerpoint/2010/main" val="25464501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ext&#10;&#10;Description automatically generated">
            <a:extLst>
              <a:ext uri="{FF2B5EF4-FFF2-40B4-BE49-F238E27FC236}">
                <a16:creationId xmlns:a16="http://schemas.microsoft.com/office/drawing/2014/main" id="{267C30F8-390E-4868-B7E8-9F0BDF76B7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12075" y="120460"/>
            <a:ext cx="2532448" cy="1001903"/>
          </a:xfrm>
          <a:prstGeom prst="rect">
            <a:avLst/>
          </a:prstGeom>
        </p:spPr>
      </p:pic>
      <p:graphicFrame>
        <p:nvGraphicFramePr>
          <p:cNvPr id="6" name="Content Placeholder 5">
            <a:extLst>
              <a:ext uri="{FF2B5EF4-FFF2-40B4-BE49-F238E27FC236}">
                <a16:creationId xmlns:a16="http://schemas.microsoft.com/office/drawing/2014/main" id="{2F387FE2-A33A-4EBB-8A9C-1134CA327D89}"/>
              </a:ext>
            </a:extLst>
          </p:cNvPr>
          <p:cNvGraphicFramePr>
            <a:graphicFrameLocks noGrp="1"/>
          </p:cNvGraphicFramePr>
          <p:nvPr>
            <p:ph idx="1"/>
            <p:extLst>
              <p:ext uri="{D42A27DB-BD31-4B8C-83A1-F6EECF244321}">
                <p14:modId xmlns:p14="http://schemas.microsoft.com/office/powerpoint/2010/main" val="1240360918"/>
              </p:ext>
            </p:extLst>
          </p:nvPr>
        </p:nvGraphicFramePr>
        <p:xfrm>
          <a:off x="0" y="298383"/>
          <a:ext cx="11762071" cy="64391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424279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8761DDFE-071F-4200-B0AA-394476C2D2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B10A67D3-F9F1-4BD8-A2E4-8CE949489B37}"/>
              </a:ext>
            </a:extLst>
          </p:cNvPr>
          <p:cNvSpPr txBox="1"/>
          <p:nvPr/>
        </p:nvSpPr>
        <p:spPr>
          <a:xfrm>
            <a:off x="518746" y="547815"/>
            <a:ext cx="8686800" cy="1680519"/>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4000" b="1" dirty="0">
                <a:solidFill>
                  <a:srgbClr val="0070C0"/>
                </a:solidFill>
                <a:latin typeface="+mj-lt"/>
                <a:ea typeface="+mj-ea"/>
                <a:cs typeface="+mj-cs"/>
              </a:rPr>
              <a:t>In Person and Virtual Mentor Orientations</a:t>
            </a:r>
          </a:p>
        </p:txBody>
      </p:sp>
      <p:sp>
        <p:nvSpPr>
          <p:cNvPr id="8" name="Content Placeholder 7">
            <a:extLst>
              <a:ext uri="{FF2B5EF4-FFF2-40B4-BE49-F238E27FC236}">
                <a16:creationId xmlns:a16="http://schemas.microsoft.com/office/drawing/2014/main" id="{2EB98C92-EA4A-4E94-89E5-E4CD17370BB4}"/>
              </a:ext>
            </a:extLst>
          </p:cNvPr>
          <p:cNvSpPr>
            <a:spLocks noGrp="1"/>
          </p:cNvSpPr>
          <p:nvPr>
            <p:ph idx="1"/>
          </p:nvPr>
        </p:nvSpPr>
        <p:spPr>
          <a:xfrm>
            <a:off x="6186619" y="547815"/>
            <a:ext cx="5178960" cy="1680519"/>
          </a:xfrm>
        </p:spPr>
        <p:txBody>
          <a:bodyPr vert="horz" lIns="91440" tIns="45720" rIns="91440" bIns="45720" rtlCol="0" anchor="ctr">
            <a:normAutofit/>
          </a:bodyPr>
          <a:lstStyle/>
          <a:p>
            <a:pPr marL="0"/>
            <a:endParaRPr lang="en-US" sz="2000" dirty="0"/>
          </a:p>
          <a:p>
            <a:pPr marL="0"/>
            <a:endParaRPr lang="en-US" sz="2000" dirty="0"/>
          </a:p>
          <a:p>
            <a:endParaRPr lang="en-US" sz="2000" dirty="0"/>
          </a:p>
        </p:txBody>
      </p:sp>
      <p:pic>
        <p:nvPicPr>
          <p:cNvPr id="9" name="Picture 8" descr="A picture containing ground, indoor, several&#10;&#10;Description automatically generated">
            <a:extLst>
              <a:ext uri="{FF2B5EF4-FFF2-40B4-BE49-F238E27FC236}">
                <a16:creationId xmlns:a16="http://schemas.microsoft.com/office/drawing/2014/main" id="{C6A78C07-301E-4309-91B9-91B264A7D9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9106" y="2093736"/>
            <a:ext cx="5328139" cy="3996105"/>
          </a:xfrm>
          <a:prstGeom prst="rect">
            <a:avLst/>
          </a:prstGeom>
        </p:spPr>
      </p:pic>
      <p:sp>
        <p:nvSpPr>
          <p:cNvPr id="11" name="TextBox 10">
            <a:extLst>
              <a:ext uri="{FF2B5EF4-FFF2-40B4-BE49-F238E27FC236}">
                <a16:creationId xmlns:a16="http://schemas.microsoft.com/office/drawing/2014/main" id="{35737F81-2BF5-4664-A00A-8286A305B99D}"/>
              </a:ext>
            </a:extLst>
          </p:cNvPr>
          <p:cNvSpPr txBox="1"/>
          <p:nvPr/>
        </p:nvSpPr>
        <p:spPr>
          <a:xfrm>
            <a:off x="6575032" y="2366989"/>
            <a:ext cx="4402133" cy="2862322"/>
          </a:xfrm>
          <a:prstGeom prst="rect">
            <a:avLst/>
          </a:prstGeom>
          <a:noFill/>
        </p:spPr>
        <p:txBody>
          <a:bodyPr wrap="square" rtlCol="0">
            <a:spAutoFit/>
          </a:bodyPr>
          <a:lstStyle/>
          <a:p>
            <a:pPr marL="571500" indent="-571500">
              <a:buFont typeface="Wingdings" panose="05000000000000000000" pitchFamily="2" charset="2"/>
              <a:buChar char="§"/>
            </a:pPr>
            <a:r>
              <a:rPr lang="en-US" sz="3600" dirty="0"/>
              <a:t>Ongoing workshops on identified topics</a:t>
            </a:r>
          </a:p>
          <a:p>
            <a:pPr marL="571500" indent="-571500">
              <a:buFont typeface="Wingdings" panose="05000000000000000000" pitchFamily="2" charset="2"/>
              <a:buChar char="§"/>
            </a:pPr>
            <a:endParaRPr lang="en-US" sz="3600" dirty="0"/>
          </a:p>
          <a:p>
            <a:pPr marL="571500" indent="-571500">
              <a:buFont typeface="Wingdings" panose="05000000000000000000" pitchFamily="2" charset="2"/>
              <a:buChar char="§"/>
            </a:pPr>
            <a:r>
              <a:rPr lang="en-US" sz="3600" dirty="0"/>
              <a:t>Identifying mentors</a:t>
            </a:r>
          </a:p>
        </p:txBody>
      </p:sp>
      <p:grpSp>
        <p:nvGrpSpPr>
          <p:cNvPr id="14" name="Group 13">
            <a:extLst>
              <a:ext uri="{FF2B5EF4-FFF2-40B4-BE49-F238E27FC236}">
                <a16:creationId xmlns:a16="http://schemas.microsoft.com/office/drawing/2014/main" id="{108085B6-DDB6-4231-B6DE-E5B350CC30E1}"/>
              </a:ext>
            </a:extLst>
          </p:cNvPr>
          <p:cNvGrpSpPr/>
          <p:nvPr/>
        </p:nvGrpSpPr>
        <p:grpSpPr>
          <a:xfrm>
            <a:off x="10096902" y="267231"/>
            <a:ext cx="1680364" cy="1551943"/>
            <a:chOff x="2507741" y="-993773"/>
            <a:chExt cx="1278669" cy="1278669"/>
          </a:xfrm>
        </p:grpSpPr>
        <p:sp>
          <p:nvSpPr>
            <p:cNvPr id="15" name="Oval 14">
              <a:extLst>
                <a:ext uri="{FF2B5EF4-FFF2-40B4-BE49-F238E27FC236}">
                  <a16:creationId xmlns:a16="http://schemas.microsoft.com/office/drawing/2014/main" id="{92A2D6ED-69C9-4D8D-9D62-ACB6744B0FD2}"/>
                </a:ext>
              </a:extLst>
            </p:cNvPr>
            <p:cNvSpPr/>
            <p:nvPr/>
          </p:nvSpPr>
          <p:spPr>
            <a:xfrm>
              <a:off x="2507741" y="-993773"/>
              <a:ext cx="1278669" cy="1278669"/>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Oval 4">
              <a:extLst>
                <a:ext uri="{FF2B5EF4-FFF2-40B4-BE49-F238E27FC236}">
                  <a16:creationId xmlns:a16="http://schemas.microsoft.com/office/drawing/2014/main" id="{77FE8AFC-4E5E-4FE6-847A-6A3B9A6EFC1A}"/>
                </a:ext>
              </a:extLst>
            </p:cNvPr>
            <p:cNvSpPr txBox="1"/>
            <p:nvPr/>
          </p:nvSpPr>
          <p:spPr>
            <a:xfrm>
              <a:off x="2694997" y="-806517"/>
              <a:ext cx="904155" cy="90415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CA" sz="2000" kern="1200" dirty="0"/>
                <a:t>Mentors</a:t>
              </a:r>
            </a:p>
          </p:txBody>
        </p:sp>
      </p:grpSp>
    </p:spTree>
    <p:extLst>
      <p:ext uri="{BB962C8B-B14F-4D97-AF65-F5344CB8AC3E}">
        <p14:creationId xmlns:p14="http://schemas.microsoft.com/office/powerpoint/2010/main" val="17064916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41E0E98-AE6B-4B98-ADDA-860F5D74AAE1}"/>
              </a:ext>
            </a:extLst>
          </p:cNvPr>
          <p:cNvSpPr txBox="1"/>
          <p:nvPr/>
        </p:nvSpPr>
        <p:spPr>
          <a:xfrm>
            <a:off x="8341567" y="6176963"/>
            <a:ext cx="3489649" cy="307777"/>
          </a:xfrm>
          <a:prstGeom prst="rect">
            <a:avLst/>
          </a:prstGeom>
          <a:noFill/>
        </p:spPr>
        <p:txBody>
          <a:bodyPr wrap="square" rtlCol="0">
            <a:spAutoFit/>
          </a:bodyPr>
          <a:lstStyle/>
          <a:p>
            <a:r>
              <a:rPr lang="en-US" sz="1400" dirty="0"/>
              <a:t>APEC Looking Ahead Bulletin 2 January 2021</a:t>
            </a:r>
            <a:endParaRPr lang="en-CA" sz="1400" dirty="0"/>
          </a:p>
        </p:txBody>
      </p:sp>
      <p:sp>
        <p:nvSpPr>
          <p:cNvPr id="8" name="Content Placeholder 2">
            <a:extLst>
              <a:ext uri="{FF2B5EF4-FFF2-40B4-BE49-F238E27FC236}">
                <a16:creationId xmlns:a16="http://schemas.microsoft.com/office/drawing/2014/main" id="{8F8540F6-155C-42E2-88F5-401F1AA0BE45}"/>
              </a:ext>
            </a:extLst>
          </p:cNvPr>
          <p:cNvSpPr>
            <a:spLocks noGrp="1"/>
          </p:cNvSpPr>
          <p:nvPr>
            <p:ph idx="1"/>
          </p:nvPr>
        </p:nvSpPr>
        <p:spPr>
          <a:xfrm>
            <a:off x="992066" y="2238306"/>
            <a:ext cx="10515600" cy="4351338"/>
          </a:xfrm>
        </p:spPr>
        <p:txBody>
          <a:bodyPr>
            <a:normAutofit/>
          </a:bodyPr>
          <a:lstStyle/>
          <a:p>
            <a:r>
              <a:rPr lang="en-US" dirty="0"/>
              <a:t>An increasing number of retirees.</a:t>
            </a:r>
          </a:p>
          <a:p>
            <a:r>
              <a:rPr lang="en-US" dirty="0"/>
              <a:t>Increased health costs.</a:t>
            </a:r>
          </a:p>
          <a:p>
            <a:r>
              <a:rPr lang="en-US" dirty="0"/>
              <a:t>A growing number of businesses looking for new owners.</a:t>
            </a:r>
          </a:p>
          <a:p>
            <a:r>
              <a:rPr lang="en-US" dirty="0"/>
              <a:t>A reduced labour force.</a:t>
            </a:r>
          </a:p>
          <a:p>
            <a:r>
              <a:rPr lang="en-US" dirty="0"/>
              <a:t>The need to broaden our workforce from many populations.</a:t>
            </a:r>
          </a:p>
          <a:p>
            <a:r>
              <a:rPr lang="en-US" dirty="0"/>
              <a:t>Organizations need to find ways to transfer knowledge from retired employees to the next generation.</a:t>
            </a:r>
            <a:endParaRPr lang="en-CA" dirty="0"/>
          </a:p>
        </p:txBody>
      </p:sp>
      <p:grpSp>
        <p:nvGrpSpPr>
          <p:cNvPr id="7" name="Group 6">
            <a:extLst>
              <a:ext uri="{FF2B5EF4-FFF2-40B4-BE49-F238E27FC236}">
                <a16:creationId xmlns:a16="http://schemas.microsoft.com/office/drawing/2014/main" id="{87A15096-6ED7-4AE1-9DFF-4AA0A96A4F2E}"/>
              </a:ext>
            </a:extLst>
          </p:cNvPr>
          <p:cNvGrpSpPr/>
          <p:nvPr/>
        </p:nvGrpSpPr>
        <p:grpSpPr>
          <a:xfrm>
            <a:off x="992066" y="816214"/>
            <a:ext cx="10384995" cy="1089588"/>
            <a:chOff x="0" y="4168"/>
            <a:chExt cx="9522069" cy="717203"/>
          </a:xfrm>
        </p:grpSpPr>
        <p:sp>
          <p:nvSpPr>
            <p:cNvPr id="9" name="Rectangle: Rounded Corners 8">
              <a:extLst>
                <a:ext uri="{FF2B5EF4-FFF2-40B4-BE49-F238E27FC236}">
                  <a16:creationId xmlns:a16="http://schemas.microsoft.com/office/drawing/2014/main" id="{0DF710DE-1173-47B3-BB40-97228F86D0EA}"/>
                </a:ext>
              </a:extLst>
            </p:cNvPr>
            <p:cNvSpPr/>
            <p:nvPr/>
          </p:nvSpPr>
          <p:spPr>
            <a:xfrm>
              <a:off x="0" y="4168"/>
              <a:ext cx="9522069" cy="717203"/>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Rectangle: Rounded Corners 4">
              <a:extLst>
                <a:ext uri="{FF2B5EF4-FFF2-40B4-BE49-F238E27FC236}">
                  <a16:creationId xmlns:a16="http://schemas.microsoft.com/office/drawing/2014/main" id="{77BDD633-8145-4F85-8AD0-2F31BD3EC28E}"/>
                </a:ext>
              </a:extLst>
            </p:cNvPr>
            <p:cNvSpPr txBox="1"/>
            <p:nvPr/>
          </p:nvSpPr>
          <p:spPr>
            <a:xfrm>
              <a:off x="70022" y="74190"/>
              <a:ext cx="9452047" cy="64718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b="1" i="0" kern="1200" dirty="0"/>
                <a:t>Issues Facing Atlantic Canada</a:t>
              </a:r>
              <a:endParaRPr lang="en-US" sz="3200" kern="1200" dirty="0"/>
            </a:p>
          </p:txBody>
        </p:sp>
      </p:grpSp>
      <p:pic>
        <p:nvPicPr>
          <p:cNvPr id="11" name="Picture 10" descr="Text&#10;&#10;Description automatically generated">
            <a:extLst>
              <a:ext uri="{FF2B5EF4-FFF2-40B4-BE49-F238E27FC236}">
                <a16:creationId xmlns:a16="http://schemas.microsoft.com/office/drawing/2014/main" id="{8248D7C2-DE3B-404E-89D2-23269862BD9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12075" y="120460"/>
            <a:ext cx="2532448" cy="1001903"/>
          </a:xfrm>
          <a:prstGeom prst="rect">
            <a:avLst/>
          </a:prstGeom>
        </p:spPr>
      </p:pic>
    </p:spTree>
    <p:extLst>
      <p:ext uri="{BB962C8B-B14F-4D97-AF65-F5344CB8AC3E}">
        <p14:creationId xmlns:p14="http://schemas.microsoft.com/office/powerpoint/2010/main" val="19410092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2EB98C92-EA4A-4E94-89E5-E4CD17370BB4}"/>
              </a:ext>
            </a:extLst>
          </p:cNvPr>
          <p:cNvSpPr>
            <a:spLocks noGrp="1"/>
          </p:cNvSpPr>
          <p:nvPr>
            <p:ph idx="1"/>
          </p:nvPr>
        </p:nvSpPr>
        <p:spPr>
          <a:xfrm>
            <a:off x="6186619" y="547815"/>
            <a:ext cx="5178960" cy="1680519"/>
          </a:xfrm>
        </p:spPr>
        <p:txBody>
          <a:bodyPr vert="horz" lIns="91440" tIns="45720" rIns="91440" bIns="45720" rtlCol="0" anchor="ctr">
            <a:normAutofit/>
          </a:bodyPr>
          <a:lstStyle/>
          <a:p>
            <a:pPr marL="0"/>
            <a:endParaRPr lang="en-US" sz="2000" dirty="0"/>
          </a:p>
          <a:p>
            <a:pPr marL="0"/>
            <a:endParaRPr lang="en-US" sz="2000" dirty="0"/>
          </a:p>
          <a:p>
            <a:endParaRPr lang="en-US" sz="2000" dirty="0"/>
          </a:p>
        </p:txBody>
      </p:sp>
      <p:sp>
        <p:nvSpPr>
          <p:cNvPr id="2" name="TextBox 1">
            <a:extLst>
              <a:ext uri="{FF2B5EF4-FFF2-40B4-BE49-F238E27FC236}">
                <a16:creationId xmlns:a16="http://schemas.microsoft.com/office/drawing/2014/main" id="{DFB164A6-4B3E-48CD-982F-730169C84449}"/>
              </a:ext>
            </a:extLst>
          </p:cNvPr>
          <p:cNvSpPr txBox="1"/>
          <p:nvPr/>
        </p:nvSpPr>
        <p:spPr>
          <a:xfrm>
            <a:off x="2544631" y="621411"/>
            <a:ext cx="7102738" cy="6463308"/>
          </a:xfrm>
          <a:prstGeom prst="rect">
            <a:avLst/>
          </a:prstGeom>
          <a:noFill/>
        </p:spPr>
        <p:txBody>
          <a:bodyPr wrap="square" rtlCol="0">
            <a:spAutoFit/>
          </a:bodyPr>
          <a:lstStyle/>
          <a:p>
            <a:pPr marL="457200" indent="-457200">
              <a:buFont typeface="Wingdings" panose="05000000000000000000" pitchFamily="2" charset="2"/>
              <a:buChar char="§"/>
            </a:pPr>
            <a:r>
              <a:rPr lang="en-US" sz="3600" dirty="0"/>
              <a:t>The Business Community</a:t>
            </a:r>
          </a:p>
          <a:p>
            <a:pPr marL="457200" indent="-457200">
              <a:buFont typeface="Wingdings" panose="05000000000000000000" pitchFamily="2" charset="2"/>
              <a:buChar char="§"/>
            </a:pPr>
            <a:endParaRPr lang="en-US" sz="3600" dirty="0"/>
          </a:p>
          <a:p>
            <a:pPr marL="457200" indent="-457200">
              <a:buFont typeface="Wingdings" panose="05000000000000000000" pitchFamily="2" charset="2"/>
              <a:buChar char="§"/>
            </a:pPr>
            <a:r>
              <a:rPr lang="en-US" sz="3600" dirty="0"/>
              <a:t>High Schools</a:t>
            </a:r>
          </a:p>
          <a:p>
            <a:pPr marL="457200" indent="-457200">
              <a:buFont typeface="Wingdings" panose="05000000000000000000" pitchFamily="2" charset="2"/>
              <a:buChar char="§"/>
            </a:pPr>
            <a:endParaRPr lang="en-US" sz="3600" dirty="0"/>
          </a:p>
          <a:p>
            <a:pPr marL="457200" indent="-457200">
              <a:buFont typeface="Wingdings" panose="05000000000000000000" pitchFamily="2" charset="2"/>
              <a:buChar char="§"/>
            </a:pPr>
            <a:r>
              <a:rPr lang="en-US" sz="3600" dirty="0"/>
              <a:t>Nova Scotia Community College</a:t>
            </a:r>
          </a:p>
          <a:p>
            <a:pPr marL="457200" indent="-457200">
              <a:buFont typeface="Wingdings" panose="05000000000000000000" pitchFamily="2" charset="2"/>
              <a:buChar char="§"/>
            </a:pPr>
            <a:endParaRPr lang="en-US" sz="3600" dirty="0"/>
          </a:p>
          <a:p>
            <a:pPr marL="457200" indent="-457200">
              <a:buFont typeface="Wingdings" panose="05000000000000000000" pitchFamily="2" charset="2"/>
              <a:buChar char="§"/>
            </a:pPr>
            <a:r>
              <a:rPr lang="en-US" sz="3600" dirty="0"/>
              <a:t>Universities</a:t>
            </a:r>
          </a:p>
          <a:p>
            <a:pPr marL="457200" indent="-457200">
              <a:buFont typeface="Wingdings" panose="05000000000000000000" pitchFamily="2" charset="2"/>
              <a:buChar char="§"/>
            </a:pPr>
            <a:endParaRPr lang="en-US" sz="3600" dirty="0"/>
          </a:p>
          <a:p>
            <a:pPr marL="457200" indent="-457200">
              <a:buFont typeface="Wingdings" panose="05000000000000000000" pitchFamily="2" charset="2"/>
              <a:buChar char="§"/>
            </a:pPr>
            <a:r>
              <a:rPr lang="en-US" sz="3600" dirty="0"/>
              <a:t>Employment Related Agencies</a:t>
            </a:r>
          </a:p>
          <a:p>
            <a:r>
              <a:rPr lang="en-US" sz="3600" dirty="0"/>
              <a:t>     (unemployed &amp;  underemployed)</a:t>
            </a:r>
          </a:p>
          <a:p>
            <a:endParaRPr lang="en-US" sz="3600" dirty="0"/>
          </a:p>
          <a:p>
            <a:endParaRPr lang="en-US" dirty="0"/>
          </a:p>
        </p:txBody>
      </p:sp>
      <p:grpSp>
        <p:nvGrpSpPr>
          <p:cNvPr id="19" name="Group 18">
            <a:extLst>
              <a:ext uri="{FF2B5EF4-FFF2-40B4-BE49-F238E27FC236}">
                <a16:creationId xmlns:a16="http://schemas.microsoft.com/office/drawing/2014/main" id="{09FF4497-1BD9-4E9E-B897-BFF38B4DF54D}"/>
              </a:ext>
            </a:extLst>
          </p:cNvPr>
          <p:cNvGrpSpPr/>
          <p:nvPr/>
        </p:nvGrpSpPr>
        <p:grpSpPr>
          <a:xfrm>
            <a:off x="9618926" y="4627861"/>
            <a:ext cx="1776046" cy="1680519"/>
            <a:chOff x="3822615" y="2907992"/>
            <a:chExt cx="1278669" cy="1278669"/>
          </a:xfrm>
        </p:grpSpPr>
        <p:sp>
          <p:nvSpPr>
            <p:cNvPr id="20" name="Oval 19">
              <a:extLst>
                <a:ext uri="{FF2B5EF4-FFF2-40B4-BE49-F238E27FC236}">
                  <a16:creationId xmlns:a16="http://schemas.microsoft.com/office/drawing/2014/main" id="{2E7D3DBC-A7FB-4136-B157-F543D7474422}"/>
                </a:ext>
              </a:extLst>
            </p:cNvPr>
            <p:cNvSpPr/>
            <p:nvPr/>
          </p:nvSpPr>
          <p:spPr>
            <a:xfrm>
              <a:off x="3822615" y="2907992"/>
              <a:ext cx="1278669" cy="1278669"/>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1" name="Oval 4">
              <a:extLst>
                <a:ext uri="{FF2B5EF4-FFF2-40B4-BE49-F238E27FC236}">
                  <a16:creationId xmlns:a16="http://schemas.microsoft.com/office/drawing/2014/main" id="{82FD6E56-E0EC-4AC2-BB01-0730A6410666}"/>
                </a:ext>
              </a:extLst>
            </p:cNvPr>
            <p:cNvSpPr txBox="1"/>
            <p:nvPr/>
          </p:nvSpPr>
          <p:spPr>
            <a:xfrm>
              <a:off x="4009872" y="3095249"/>
              <a:ext cx="904155" cy="90415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CA" sz="2000" kern="1200" dirty="0"/>
                <a:t>Mentees</a:t>
              </a:r>
            </a:p>
          </p:txBody>
        </p:sp>
      </p:grpSp>
      <p:pic>
        <p:nvPicPr>
          <p:cNvPr id="22" name="Picture 21" descr="Text&#10;&#10;Description automatically generated">
            <a:extLst>
              <a:ext uri="{FF2B5EF4-FFF2-40B4-BE49-F238E27FC236}">
                <a16:creationId xmlns:a16="http://schemas.microsoft.com/office/drawing/2014/main" id="{96930094-3738-4754-BC5A-0C5BAB82820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12075" y="120460"/>
            <a:ext cx="2532448" cy="1001903"/>
          </a:xfrm>
          <a:prstGeom prst="rect">
            <a:avLst/>
          </a:prstGeom>
        </p:spPr>
      </p:pic>
      <p:grpSp>
        <p:nvGrpSpPr>
          <p:cNvPr id="23" name="Group 22">
            <a:extLst>
              <a:ext uri="{FF2B5EF4-FFF2-40B4-BE49-F238E27FC236}">
                <a16:creationId xmlns:a16="http://schemas.microsoft.com/office/drawing/2014/main" id="{F0AE2733-646E-48AC-8938-EF845151DC19}"/>
              </a:ext>
            </a:extLst>
          </p:cNvPr>
          <p:cNvGrpSpPr/>
          <p:nvPr/>
        </p:nvGrpSpPr>
        <p:grpSpPr>
          <a:xfrm>
            <a:off x="381036" y="269067"/>
            <a:ext cx="2104500" cy="1706591"/>
            <a:chOff x="2688671" y="3883033"/>
            <a:chExt cx="2104500" cy="1706591"/>
          </a:xfrm>
        </p:grpSpPr>
        <p:sp>
          <p:nvSpPr>
            <p:cNvPr id="24" name="Oval 23">
              <a:extLst>
                <a:ext uri="{FF2B5EF4-FFF2-40B4-BE49-F238E27FC236}">
                  <a16:creationId xmlns:a16="http://schemas.microsoft.com/office/drawing/2014/main" id="{27BC64B4-7A85-48FC-8BE0-3BA386B2820E}"/>
                </a:ext>
              </a:extLst>
            </p:cNvPr>
            <p:cNvSpPr/>
            <p:nvPr/>
          </p:nvSpPr>
          <p:spPr>
            <a:xfrm>
              <a:off x="2688671" y="3883033"/>
              <a:ext cx="2104500" cy="1706591"/>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5" name="Oval 4">
              <a:extLst>
                <a:ext uri="{FF2B5EF4-FFF2-40B4-BE49-F238E27FC236}">
                  <a16:creationId xmlns:a16="http://schemas.microsoft.com/office/drawing/2014/main" id="{FA9D0612-715D-4D01-8EFA-933263A61504}"/>
                </a:ext>
              </a:extLst>
            </p:cNvPr>
            <p:cNvSpPr txBox="1"/>
            <p:nvPr/>
          </p:nvSpPr>
          <p:spPr>
            <a:xfrm>
              <a:off x="2996868" y="4132957"/>
              <a:ext cx="1488106" cy="120674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CA" sz="1800" kern="1200" dirty="0"/>
                <a:t>Organizations</a:t>
              </a:r>
            </a:p>
            <a:p>
              <a:pPr marL="0" lvl="0" indent="0" algn="ctr" defTabSz="800100">
                <a:lnSpc>
                  <a:spcPct val="90000"/>
                </a:lnSpc>
                <a:spcBef>
                  <a:spcPct val="0"/>
                </a:spcBef>
                <a:spcAft>
                  <a:spcPct val="35000"/>
                </a:spcAft>
                <a:buNone/>
              </a:pPr>
              <a:r>
                <a:rPr lang="en-CA" sz="1800" kern="1200" dirty="0"/>
                <a:t>Educational Institutions</a:t>
              </a:r>
            </a:p>
            <a:p>
              <a:pPr marL="0" lvl="0" indent="0" algn="ctr" defTabSz="800100">
                <a:lnSpc>
                  <a:spcPct val="90000"/>
                </a:lnSpc>
                <a:spcBef>
                  <a:spcPct val="0"/>
                </a:spcBef>
                <a:spcAft>
                  <a:spcPct val="35000"/>
                </a:spcAft>
                <a:buNone/>
              </a:pPr>
              <a:r>
                <a:rPr lang="en-CA" sz="1800" kern="1200" dirty="0"/>
                <a:t> Agencies</a:t>
              </a:r>
            </a:p>
          </p:txBody>
        </p:sp>
      </p:grpSp>
    </p:spTree>
    <p:extLst>
      <p:ext uri="{BB962C8B-B14F-4D97-AF65-F5344CB8AC3E}">
        <p14:creationId xmlns:p14="http://schemas.microsoft.com/office/powerpoint/2010/main" val="11906300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42285737-90EE-47DC-AC80-8AE156B119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19" name="Group 18">
            <a:extLst>
              <a:ext uri="{FF2B5EF4-FFF2-40B4-BE49-F238E27FC236}">
                <a16:creationId xmlns:a16="http://schemas.microsoft.com/office/drawing/2014/main" id="{B57BDC17-F1B3-455F-BBF1-680AA1F25C0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20" name="Freeform 6">
              <a:extLst>
                <a:ext uri="{FF2B5EF4-FFF2-40B4-BE49-F238E27FC236}">
                  <a16:creationId xmlns:a16="http://schemas.microsoft.com/office/drawing/2014/main" id="{64E2FA9A-FEF7-4501-B0EB-5E45EDD217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21" name="Freeform 7">
              <a:extLst>
                <a:ext uri="{FF2B5EF4-FFF2-40B4-BE49-F238E27FC236}">
                  <a16:creationId xmlns:a16="http://schemas.microsoft.com/office/drawing/2014/main" id="{BC38192B-B4CB-47D4-A3B1-10010247F1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rgbClr val="595959"/>
            </a:solidFill>
            <a:ln>
              <a:noFill/>
            </a:ln>
          </p:spPr>
        </p:sp>
        <p:sp>
          <p:nvSpPr>
            <p:cNvPr id="22" name="Freeform 8">
              <a:extLst>
                <a:ext uri="{FF2B5EF4-FFF2-40B4-BE49-F238E27FC236}">
                  <a16:creationId xmlns:a16="http://schemas.microsoft.com/office/drawing/2014/main" id="{96330E33-E171-4B0F-82B5-AF7230399B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rgbClr val="262626"/>
            </a:solidFill>
            <a:ln>
              <a:noFill/>
            </a:ln>
          </p:spPr>
        </p:sp>
        <p:sp>
          <p:nvSpPr>
            <p:cNvPr id="23" name="Freeform 9">
              <a:extLst>
                <a:ext uri="{FF2B5EF4-FFF2-40B4-BE49-F238E27FC236}">
                  <a16:creationId xmlns:a16="http://schemas.microsoft.com/office/drawing/2014/main" id="{332B1723-69BF-42D7-B757-0FA059E152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24" name="Freeform 10">
              <a:extLst>
                <a:ext uri="{FF2B5EF4-FFF2-40B4-BE49-F238E27FC236}">
                  <a16:creationId xmlns:a16="http://schemas.microsoft.com/office/drawing/2014/main" id="{F115D62D-1E96-48D1-A78D-D370A0BFB9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25" name="Freeform 11">
              <a:extLst>
                <a:ext uri="{FF2B5EF4-FFF2-40B4-BE49-F238E27FC236}">
                  <a16:creationId xmlns:a16="http://schemas.microsoft.com/office/drawing/2014/main" id="{91C2876A-169D-4822-A766-C00578C88B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404040"/>
            </a:solidFill>
            <a:ln>
              <a:noFill/>
            </a:ln>
          </p:spPr>
        </p:sp>
      </p:grpSp>
      <p:sp>
        <p:nvSpPr>
          <p:cNvPr id="2" name="Title 1">
            <a:extLst>
              <a:ext uri="{FF2B5EF4-FFF2-40B4-BE49-F238E27FC236}">
                <a16:creationId xmlns:a16="http://schemas.microsoft.com/office/drawing/2014/main" id="{5D0E32E5-19E9-4B88-8934-55B5CAFE8824}"/>
              </a:ext>
            </a:extLst>
          </p:cNvPr>
          <p:cNvSpPr>
            <a:spLocks noGrp="1"/>
          </p:cNvSpPr>
          <p:nvPr>
            <p:ph type="title"/>
          </p:nvPr>
        </p:nvSpPr>
        <p:spPr>
          <a:xfrm>
            <a:off x="308008" y="685800"/>
            <a:ext cx="3113646" cy="5105400"/>
          </a:xfrm>
        </p:spPr>
        <p:txBody>
          <a:bodyPr>
            <a:normAutofit/>
          </a:bodyPr>
          <a:lstStyle/>
          <a:p>
            <a:r>
              <a:rPr lang="en-US" sz="4000" b="1">
                <a:solidFill>
                  <a:srgbClr val="FFFFFF"/>
                </a:solidFill>
              </a:rPr>
              <a:t>5 Stages of Mentoring Plus Knowledge Exchange </a:t>
            </a:r>
            <a:endParaRPr lang="en-CA" sz="4000" b="1" dirty="0">
              <a:solidFill>
                <a:srgbClr val="FFFFFF"/>
              </a:solidFill>
            </a:endParaRPr>
          </a:p>
        </p:txBody>
      </p:sp>
      <p:pic>
        <p:nvPicPr>
          <p:cNvPr id="4" name="Picture 3" descr="Logo, company name&#10;&#10;Description automatically generated">
            <a:extLst>
              <a:ext uri="{FF2B5EF4-FFF2-40B4-BE49-F238E27FC236}">
                <a16:creationId xmlns:a16="http://schemas.microsoft.com/office/drawing/2014/main" id="{EF8C1BDA-02DB-4E37-8F89-C91E8E5CBA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25777" y="89511"/>
            <a:ext cx="1843381" cy="972896"/>
          </a:xfrm>
          <a:prstGeom prst="rect">
            <a:avLst/>
          </a:prstGeom>
        </p:spPr>
      </p:pic>
      <p:graphicFrame>
        <p:nvGraphicFramePr>
          <p:cNvPr id="6" name="Content Placeholder 2">
            <a:extLst>
              <a:ext uri="{FF2B5EF4-FFF2-40B4-BE49-F238E27FC236}">
                <a16:creationId xmlns:a16="http://schemas.microsoft.com/office/drawing/2014/main" id="{04F02323-0E93-420D-AD58-A13F71B45FDE}"/>
              </a:ext>
            </a:extLst>
          </p:cNvPr>
          <p:cNvGraphicFramePr>
            <a:graphicFrameLocks noGrp="1"/>
          </p:cNvGraphicFramePr>
          <p:nvPr>
            <p:ph idx="1"/>
            <p:extLst>
              <p:ext uri="{D42A27DB-BD31-4B8C-83A1-F6EECF244321}">
                <p14:modId xmlns:p14="http://schemas.microsoft.com/office/powerpoint/2010/main" val="328147048"/>
              </p:ext>
            </p:extLst>
          </p:nvPr>
        </p:nvGraphicFramePr>
        <p:xfrm>
          <a:off x="4778951" y="504347"/>
          <a:ext cx="6492875"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441239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1" name="Rectangle 30">
            <a:extLst>
              <a:ext uri="{FF2B5EF4-FFF2-40B4-BE49-F238E27FC236}">
                <a16:creationId xmlns:a16="http://schemas.microsoft.com/office/drawing/2014/main" id="{934F1179-B481-4F9E-BCA3-AFB972070F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ight Triangle 32">
            <a:extLst>
              <a:ext uri="{FF2B5EF4-FFF2-40B4-BE49-F238E27FC236}">
                <a16:creationId xmlns:a16="http://schemas.microsoft.com/office/drawing/2014/main" id="{827DC2C4-B485-428A-BF4A-472D2967F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a:extLst>
              <a:ext uri="{FF2B5EF4-FFF2-40B4-BE49-F238E27FC236}">
                <a16:creationId xmlns:a16="http://schemas.microsoft.com/office/drawing/2014/main" id="{EE04B5EB-F158-4507-90DD-BD23620C7C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5A8EDAAF-A7F9-4F06-96A2-D67BB8B73061}"/>
              </a:ext>
            </a:extLst>
          </p:cNvPr>
          <p:cNvSpPr txBox="1"/>
          <p:nvPr/>
        </p:nvSpPr>
        <p:spPr>
          <a:xfrm>
            <a:off x="1604441" y="621411"/>
            <a:ext cx="9688312" cy="3104903"/>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6600" b="1" kern="1200" dirty="0">
                <a:solidFill>
                  <a:schemeClr val="tx1"/>
                </a:solidFill>
                <a:latin typeface="+mj-lt"/>
                <a:ea typeface="+mj-ea"/>
                <a:cs typeface="+mj-cs"/>
              </a:rPr>
              <a:t>Some of our Initiatives</a:t>
            </a:r>
          </a:p>
        </p:txBody>
      </p:sp>
      <p:pic>
        <p:nvPicPr>
          <p:cNvPr id="32" name="Picture 31" descr="Text&#10;&#10;Description automatically generated">
            <a:extLst>
              <a:ext uri="{FF2B5EF4-FFF2-40B4-BE49-F238E27FC236}">
                <a16:creationId xmlns:a16="http://schemas.microsoft.com/office/drawing/2014/main" id="{7AEC43AC-4695-4740-84D8-0FF4295AD5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12075" y="120460"/>
            <a:ext cx="2532448" cy="1001903"/>
          </a:xfrm>
          <a:prstGeom prst="rect">
            <a:avLst/>
          </a:prstGeom>
        </p:spPr>
      </p:pic>
    </p:spTree>
    <p:extLst>
      <p:ext uri="{BB962C8B-B14F-4D97-AF65-F5344CB8AC3E}">
        <p14:creationId xmlns:p14="http://schemas.microsoft.com/office/powerpoint/2010/main" val="28409947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2" name="Picture 31" descr="Text&#10;&#10;Description automatically generated">
            <a:extLst>
              <a:ext uri="{FF2B5EF4-FFF2-40B4-BE49-F238E27FC236}">
                <a16:creationId xmlns:a16="http://schemas.microsoft.com/office/drawing/2014/main" id="{7AEC43AC-4695-4740-84D8-0FF4295AD5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58545" y="2515589"/>
            <a:ext cx="3789988" cy="1497045"/>
          </a:xfrm>
          <a:prstGeom prst="rect">
            <a:avLst/>
          </a:prstGeom>
        </p:spPr>
      </p:pic>
      <p:sp>
        <p:nvSpPr>
          <p:cNvPr id="64" name="Freeform 7">
            <a:extLst>
              <a:ext uri="{FF2B5EF4-FFF2-40B4-BE49-F238E27FC236}">
                <a16:creationId xmlns:a16="http://schemas.microsoft.com/office/drawing/2014/main" id="{94C3F6B3-69A5-4B7A-A963-2E85401776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8078052" cy="6858478"/>
          </a:xfrm>
          <a:custGeom>
            <a:avLst/>
            <a:gdLst>
              <a:gd name="connsiteX0" fmla="*/ 0 w 8078052"/>
              <a:gd name="connsiteY0" fmla="*/ 0 h 6858478"/>
              <a:gd name="connsiteX1" fmla="*/ 3829872 w 8078052"/>
              <a:gd name="connsiteY1" fmla="*/ 0 h 6858478"/>
              <a:gd name="connsiteX2" fmla="*/ 4896100 w 8078052"/>
              <a:gd name="connsiteY2" fmla="*/ 0 h 6858478"/>
              <a:gd name="connsiteX3" fmla="*/ 4901677 w 8078052"/>
              <a:gd name="connsiteY3" fmla="*/ 0 h 6858478"/>
              <a:gd name="connsiteX4" fmla="*/ 8078052 w 8078052"/>
              <a:gd name="connsiteY4" fmla="*/ 6858478 h 6858478"/>
              <a:gd name="connsiteX5" fmla="*/ 653497 w 8078052"/>
              <a:gd name="connsiteY5" fmla="*/ 6858478 h 6858478"/>
              <a:gd name="connsiteX6" fmla="*/ 653757 w 8078052"/>
              <a:gd name="connsiteY6" fmla="*/ 6857916 h 6858478"/>
              <a:gd name="connsiteX7" fmla="*/ 0 w 8078052"/>
              <a:gd name="connsiteY7" fmla="*/ 6857916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78052" h="6858478">
                <a:moveTo>
                  <a:pt x="0" y="0"/>
                </a:moveTo>
                <a:lnTo>
                  <a:pt x="3829872" y="0"/>
                </a:lnTo>
                <a:lnTo>
                  <a:pt x="4896100" y="0"/>
                </a:lnTo>
                <a:lnTo>
                  <a:pt x="4901677" y="0"/>
                </a:lnTo>
                <a:lnTo>
                  <a:pt x="8078052" y="6858478"/>
                </a:lnTo>
                <a:lnTo>
                  <a:pt x="653497" y="6858478"/>
                </a:lnTo>
                <a:lnTo>
                  <a:pt x="653757" y="6857916"/>
                </a:lnTo>
                <a:lnTo>
                  <a:pt x="0" y="6857916"/>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5A8EDAAF-A7F9-4F06-96A2-D67BB8B73061}"/>
              </a:ext>
            </a:extLst>
          </p:cNvPr>
          <p:cNvSpPr txBox="1"/>
          <p:nvPr/>
        </p:nvSpPr>
        <p:spPr>
          <a:xfrm>
            <a:off x="800802" y="1482936"/>
            <a:ext cx="4648200" cy="3562350"/>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6600" b="1" kern="1200" dirty="0">
                <a:solidFill>
                  <a:schemeClr val="bg1"/>
                </a:solidFill>
                <a:latin typeface="+mj-lt"/>
                <a:ea typeface="+mj-ea"/>
                <a:cs typeface="+mj-cs"/>
              </a:rPr>
              <a:t>Business</a:t>
            </a:r>
          </a:p>
        </p:txBody>
      </p:sp>
    </p:spTree>
    <p:extLst>
      <p:ext uri="{BB962C8B-B14F-4D97-AF65-F5344CB8AC3E}">
        <p14:creationId xmlns:p14="http://schemas.microsoft.com/office/powerpoint/2010/main" val="19434770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2EB98C92-EA4A-4E94-89E5-E4CD17370BB4}"/>
              </a:ext>
            </a:extLst>
          </p:cNvPr>
          <p:cNvSpPr>
            <a:spLocks noGrp="1"/>
          </p:cNvSpPr>
          <p:nvPr>
            <p:ph idx="1"/>
          </p:nvPr>
        </p:nvSpPr>
        <p:spPr>
          <a:xfrm>
            <a:off x="838200" y="1526687"/>
            <a:ext cx="10515600" cy="4351338"/>
          </a:xfrm>
        </p:spPr>
        <p:txBody>
          <a:bodyPr>
            <a:normAutofit/>
          </a:bodyPr>
          <a:lstStyle/>
          <a:p>
            <a:pPr marL="0" indent="0">
              <a:buNone/>
            </a:pPr>
            <a:r>
              <a:rPr lang="en-US" dirty="0"/>
              <a:t> </a:t>
            </a:r>
          </a:p>
          <a:p>
            <a:pPr marL="0" indent="0">
              <a:buNone/>
            </a:pPr>
            <a:endParaRPr lang="en-US" dirty="0"/>
          </a:p>
          <a:p>
            <a:pPr marL="0" indent="0">
              <a:buNone/>
            </a:pPr>
            <a:endParaRPr lang="en-US" dirty="0"/>
          </a:p>
          <a:p>
            <a:endParaRPr lang="en-US" dirty="0"/>
          </a:p>
        </p:txBody>
      </p:sp>
      <p:pic>
        <p:nvPicPr>
          <p:cNvPr id="3" name="Picture 2">
            <a:extLst>
              <a:ext uri="{FF2B5EF4-FFF2-40B4-BE49-F238E27FC236}">
                <a16:creationId xmlns:a16="http://schemas.microsoft.com/office/drawing/2014/main" id="{E90D2F49-C6C3-4362-A48B-7247BADD0285}"/>
              </a:ext>
            </a:extLst>
          </p:cNvPr>
          <p:cNvPicPr>
            <a:picLocks noChangeAspect="1"/>
          </p:cNvPicPr>
          <p:nvPr/>
        </p:nvPicPr>
        <p:blipFill rotWithShape="1">
          <a:blip r:embed="rId2"/>
          <a:srcRect l="18366" t="36551" r="33791" b="11372"/>
          <a:stretch/>
        </p:blipFill>
        <p:spPr>
          <a:xfrm>
            <a:off x="717884" y="110050"/>
            <a:ext cx="10635916" cy="6747950"/>
          </a:xfrm>
          <a:prstGeom prst="rect">
            <a:avLst/>
          </a:prstGeom>
        </p:spPr>
      </p:pic>
    </p:spTree>
    <p:extLst>
      <p:ext uri="{BB962C8B-B14F-4D97-AF65-F5344CB8AC3E}">
        <p14:creationId xmlns:p14="http://schemas.microsoft.com/office/powerpoint/2010/main" val="40808590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2" name="Picture 31" descr="Text&#10;&#10;Description automatically generated">
            <a:extLst>
              <a:ext uri="{FF2B5EF4-FFF2-40B4-BE49-F238E27FC236}">
                <a16:creationId xmlns:a16="http://schemas.microsoft.com/office/drawing/2014/main" id="{7AEC43AC-4695-4740-84D8-0FF4295AD5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58545" y="2515589"/>
            <a:ext cx="3789988" cy="1497045"/>
          </a:xfrm>
          <a:prstGeom prst="rect">
            <a:avLst/>
          </a:prstGeom>
        </p:spPr>
      </p:pic>
      <p:sp>
        <p:nvSpPr>
          <p:cNvPr id="37" name="Freeform 7">
            <a:extLst>
              <a:ext uri="{FF2B5EF4-FFF2-40B4-BE49-F238E27FC236}">
                <a16:creationId xmlns:a16="http://schemas.microsoft.com/office/drawing/2014/main" id="{94C3F6B3-69A5-4B7A-A963-2E85401776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8078052" cy="6858478"/>
          </a:xfrm>
          <a:custGeom>
            <a:avLst/>
            <a:gdLst>
              <a:gd name="connsiteX0" fmla="*/ 0 w 8078052"/>
              <a:gd name="connsiteY0" fmla="*/ 0 h 6858478"/>
              <a:gd name="connsiteX1" fmla="*/ 3829872 w 8078052"/>
              <a:gd name="connsiteY1" fmla="*/ 0 h 6858478"/>
              <a:gd name="connsiteX2" fmla="*/ 4896100 w 8078052"/>
              <a:gd name="connsiteY2" fmla="*/ 0 h 6858478"/>
              <a:gd name="connsiteX3" fmla="*/ 4901677 w 8078052"/>
              <a:gd name="connsiteY3" fmla="*/ 0 h 6858478"/>
              <a:gd name="connsiteX4" fmla="*/ 8078052 w 8078052"/>
              <a:gd name="connsiteY4" fmla="*/ 6858478 h 6858478"/>
              <a:gd name="connsiteX5" fmla="*/ 653497 w 8078052"/>
              <a:gd name="connsiteY5" fmla="*/ 6858478 h 6858478"/>
              <a:gd name="connsiteX6" fmla="*/ 653757 w 8078052"/>
              <a:gd name="connsiteY6" fmla="*/ 6857916 h 6858478"/>
              <a:gd name="connsiteX7" fmla="*/ 0 w 8078052"/>
              <a:gd name="connsiteY7" fmla="*/ 6857916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78052" h="6858478">
                <a:moveTo>
                  <a:pt x="0" y="0"/>
                </a:moveTo>
                <a:lnTo>
                  <a:pt x="3829872" y="0"/>
                </a:lnTo>
                <a:lnTo>
                  <a:pt x="4896100" y="0"/>
                </a:lnTo>
                <a:lnTo>
                  <a:pt x="4901677" y="0"/>
                </a:lnTo>
                <a:lnTo>
                  <a:pt x="8078052" y="6858478"/>
                </a:lnTo>
                <a:lnTo>
                  <a:pt x="653497" y="6858478"/>
                </a:lnTo>
                <a:lnTo>
                  <a:pt x="653757" y="6857916"/>
                </a:lnTo>
                <a:lnTo>
                  <a:pt x="0" y="6857916"/>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5A8EDAAF-A7F9-4F06-96A2-D67BB8B73061}"/>
              </a:ext>
            </a:extLst>
          </p:cNvPr>
          <p:cNvSpPr txBox="1"/>
          <p:nvPr/>
        </p:nvSpPr>
        <p:spPr>
          <a:xfrm>
            <a:off x="791177" y="1482936"/>
            <a:ext cx="4648200" cy="3562350"/>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6600" b="1" kern="1200" dirty="0">
                <a:solidFill>
                  <a:schemeClr val="bg1"/>
                </a:solidFill>
                <a:latin typeface="+mj-lt"/>
                <a:ea typeface="+mj-ea"/>
                <a:cs typeface="+mj-cs"/>
              </a:rPr>
              <a:t>Health</a:t>
            </a:r>
          </a:p>
        </p:txBody>
      </p:sp>
    </p:spTree>
    <p:extLst>
      <p:ext uri="{BB962C8B-B14F-4D97-AF65-F5344CB8AC3E}">
        <p14:creationId xmlns:p14="http://schemas.microsoft.com/office/powerpoint/2010/main" val="29086087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FF0330B1-AAAC-427D-8A95-40380162BC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6124" cy="6858000"/>
          </a:xfrm>
          <a:prstGeom prst="rect">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E23E02FC-3BF3-4275-B100-643239ED895B}"/>
              </a:ext>
            </a:extLst>
          </p:cNvPr>
          <p:cNvSpPr>
            <a:spLocks noGrp="1"/>
          </p:cNvSpPr>
          <p:nvPr>
            <p:ph idx="1"/>
          </p:nvPr>
        </p:nvSpPr>
        <p:spPr>
          <a:xfrm>
            <a:off x="838200" y="1825625"/>
            <a:ext cx="10515600" cy="4351338"/>
          </a:xfrm>
        </p:spPr>
        <p:txBody>
          <a:bodyPr>
            <a:normAutofit/>
          </a:bodyPr>
          <a:lstStyle/>
          <a:p>
            <a:pPr>
              <a:buFont typeface="Wingdings" panose="05000000000000000000" pitchFamily="2" charset="2"/>
              <a:buChar char="§"/>
            </a:pPr>
            <a:endParaRPr lang="en-CA" dirty="0"/>
          </a:p>
          <a:p>
            <a:endParaRPr lang="en-CA" dirty="0"/>
          </a:p>
        </p:txBody>
      </p:sp>
      <p:sp>
        <p:nvSpPr>
          <p:cNvPr id="10" name="TextBox 9">
            <a:extLst>
              <a:ext uri="{FF2B5EF4-FFF2-40B4-BE49-F238E27FC236}">
                <a16:creationId xmlns:a16="http://schemas.microsoft.com/office/drawing/2014/main" id="{6924643C-ADF8-4405-9E03-24B0BC6FE04D}"/>
              </a:ext>
            </a:extLst>
          </p:cNvPr>
          <p:cNvSpPr txBox="1"/>
          <p:nvPr/>
        </p:nvSpPr>
        <p:spPr>
          <a:xfrm>
            <a:off x="631082" y="681037"/>
            <a:ext cx="5427846" cy="6324808"/>
          </a:xfrm>
          <a:prstGeom prst="rect">
            <a:avLst/>
          </a:prstGeom>
          <a:noFill/>
        </p:spPr>
        <p:txBody>
          <a:bodyPr wrap="square" rtlCol="0">
            <a:spAutoFit/>
          </a:bodyPr>
          <a:lstStyle/>
          <a:p>
            <a:pPr marL="457200" marR="0" indent="-457200">
              <a:spcBef>
                <a:spcPts val="0"/>
              </a:spcBef>
              <a:spcAft>
                <a:spcPts val="600"/>
              </a:spcAft>
              <a:buFont typeface="Wingdings" panose="05000000000000000000" pitchFamily="2" charset="2"/>
              <a:buChar char="§"/>
            </a:pPr>
            <a:r>
              <a:rPr lang="en-CA" sz="2400" dirty="0">
                <a:solidFill>
                  <a:srgbClr val="000000"/>
                </a:solidFill>
                <a:effectLst/>
                <a:ea typeface="Calibri" panose="020F0502020204030204" pitchFamily="34" charset="0"/>
                <a:cs typeface="Times New Roman" panose="02020603050405020304" pitchFamily="18" charset="0"/>
              </a:rPr>
              <a:t>An engagement session was held with retired health professionals and other partners from New Glasgow, Truro and Kentville.</a:t>
            </a:r>
          </a:p>
          <a:p>
            <a:pPr marL="457200" marR="0" indent="-457200">
              <a:spcBef>
                <a:spcPts val="0"/>
              </a:spcBef>
              <a:spcAft>
                <a:spcPts val="600"/>
              </a:spcAft>
              <a:buFont typeface="Wingdings" panose="05000000000000000000" pitchFamily="2" charset="2"/>
              <a:buChar char="§"/>
            </a:pPr>
            <a:r>
              <a:rPr lang="en-CA" sz="2400" dirty="0">
                <a:solidFill>
                  <a:srgbClr val="000000"/>
                </a:solidFill>
                <a:ea typeface="Calibri" panose="020F0502020204030204" pitchFamily="34" charset="0"/>
                <a:cs typeface="Times New Roman" panose="02020603050405020304" pitchFamily="18" charset="0"/>
              </a:rPr>
              <a:t>Over 30 career paths were identified in the health sector.</a:t>
            </a:r>
          </a:p>
          <a:p>
            <a:pPr marL="457200" marR="0" indent="-457200">
              <a:spcBef>
                <a:spcPts val="0"/>
              </a:spcBef>
              <a:spcAft>
                <a:spcPts val="600"/>
              </a:spcAft>
              <a:buFont typeface="Wingdings" panose="05000000000000000000" pitchFamily="2" charset="2"/>
              <a:buChar char="§"/>
            </a:pPr>
            <a:r>
              <a:rPr lang="en-CA" sz="2400" dirty="0">
                <a:solidFill>
                  <a:srgbClr val="000000"/>
                </a:solidFill>
                <a:effectLst/>
                <a:ea typeface="Calibri" panose="020F0502020204030204" pitchFamily="34" charset="0"/>
                <a:cs typeface="Times New Roman" panose="02020603050405020304" pitchFamily="18" charset="0"/>
              </a:rPr>
              <a:t>Local work includes the </a:t>
            </a:r>
            <a:r>
              <a:rPr lang="en-CA" sz="2400" dirty="0">
                <a:solidFill>
                  <a:srgbClr val="000000"/>
                </a:solidFill>
                <a:ea typeface="Calibri" panose="020F0502020204030204" pitchFamily="34" charset="0"/>
                <a:cs typeface="Times New Roman" panose="02020603050405020304" pitchFamily="18" charset="0"/>
              </a:rPr>
              <a:t>formation of a Health &amp; Wellness Sector Steering Committee and Action Plan.</a:t>
            </a:r>
          </a:p>
          <a:p>
            <a:pPr marL="457200" marR="0" indent="-457200">
              <a:spcBef>
                <a:spcPts val="0"/>
              </a:spcBef>
              <a:spcAft>
                <a:spcPts val="600"/>
              </a:spcAft>
              <a:buFont typeface="Wingdings" panose="05000000000000000000" pitchFamily="2" charset="2"/>
              <a:buChar char="§"/>
            </a:pPr>
            <a:r>
              <a:rPr lang="en-CA" sz="2400" dirty="0">
                <a:solidFill>
                  <a:srgbClr val="000000"/>
                </a:solidFill>
                <a:ea typeface="Calibri" panose="020F0502020204030204" pitchFamily="34" charset="0"/>
                <a:cs typeface="Times New Roman" panose="02020603050405020304" pitchFamily="18" charset="0"/>
              </a:rPr>
              <a:t>New Glasgow, Truro and Kentville working with local mentors and health navigators in supporting students/employees currently in the health field.</a:t>
            </a:r>
          </a:p>
          <a:p>
            <a:pPr marL="457200" marR="0" indent="-457200">
              <a:spcBef>
                <a:spcPts val="0"/>
              </a:spcBef>
              <a:spcAft>
                <a:spcPts val="600"/>
              </a:spcAft>
              <a:buFont typeface="Wingdings" panose="05000000000000000000" pitchFamily="2" charset="2"/>
              <a:buChar char="§"/>
            </a:pPr>
            <a:endParaRPr lang="en-CA" sz="2400" dirty="0">
              <a:solidFill>
                <a:srgbClr val="000000"/>
              </a:solidFill>
              <a:effectLst/>
              <a:ea typeface="Calibri" panose="020F0502020204030204" pitchFamily="34" charset="0"/>
              <a:cs typeface="Times New Roman" panose="02020603050405020304" pitchFamily="18" charset="0"/>
            </a:endParaRPr>
          </a:p>
          <a:p>
            <a:pPr marL="0" marR="0">
              <a:spcBef>
                <a:spcPts val="0"/>
              </a:spcBef>
              <a:spcAft>
                <a:spcPts val="600"/>
              </a:spcAft>
            </a:pPr>
            <a:endParaRPr lang="en-CA" sz="2000" dirty="0">
              <a:solidFill>
                <a:srgbClr val="000000"/>
              </a:solidFill>
              <a:ea typeface="Calibri" panose="020F0502020204030204" pitchFamily="34" charset="0"/>
              <a:cs typeface="Times New Roman" panose="02020603050405020304" pitchFamily="18" charset="0"/>
            </a:endParaRPr>
          </a:p>
        </p:txBody>
      </p:sp>
      <p:pic>
        <p:nvPicPr>
          <p:cNvPr id="14" name="Picture 13" descr="Text&#10;&#10;Description automatically generated">
            <a:extLst>
              <a:ext uri="{FF2B5EF4-FFF2-40B4-BE49-F238E27FC236}">
                <a16:creationId xmlns:a16="http://schemas.microsoft.com/office/drawing/2014/main" id="{78921D2F-7CA4-4063-89E2-74169F1A08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12075" y="120460"/>
            <a:ext cx="2532448" cy="1001903"/>
          </a:xfrm>
          <a:prstGeom prst="rect">
            <a:avLst/>
          </a:prstGeom>
        </p:spPr>
      </p:pic>
      <p:pic>
        <p:nvPicPr>
          <p:cNvPr id="12290" name="3EA8FE29-A317-4EFB-A6F5-350A0C75DD4C">
            <a:extLst>
              <a:ext uri="{FF2B5EF4-FFF2-40B4-BE49-F238E27FC236}">
                <a16:creationId xmlns:a16="http://schemas.microsoft.com/office/drawing/2014/main" id="{8A47AB49-7F68-4184-A051-6163BFAC0ED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7155" t="7639" r="1788" b="5880"/>
          <a:stretch/>
        </p:blipFill>
        <p:spPr bwMode="auto">
          <a:xfrm>
            <a:off x="6563887" y="1825625"/>
            <a:ext cx="4789914" cy="39687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216813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AC5782D3-6CED-43A7-BE35-09C48F8091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Freeform 6">
            <a:extLst>
              <a:ext uri="{FF2B5EF4-FFF2-40B4-BE49-F238E27FC236}">
                <a16:creationId xmlns:a16="http://schemas.microsoft.com/office/drawing/2014/main" id="{6721F593-ECD2-4B5B-AAE4-0866A4CDC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0989586" y="1070835"/>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6" name="Freeform 7">
            <a:extLst>
              <a:ext uri="{FF2B5EF4-FFF2-40B4-BE49-F238E27FC236}">
                <a16:creationId xmlns:a16="http://schemas.microsoft.com/office/drawing/2014/main" id="{71DEE99F-D18C-4025-BA3F-CEBF5258E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0988949" y="803186"/>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2" name="Rectangle 8">
            <a:extLst>
              <a:ext uri="{FF2B5EF4-FFF2-40B4-BE49-F238E27FC236}">
                <a16:creationId xmlns:a16="http://schemas.microsoft.com/office/drawing/2014/main" id="{976FA5D9-3A7C-4FA7-9BA8-1905D703FD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7513372" y="804101"/>
            <a:ext cx="3880238"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pic>
        <p:nvPicPr>
          <p:cNvPr id="3" name="Picture 2" descr="A group of people sitting in a room with tables and chairs&#10;&#10;Description automatically generated with medium confidence">
            <a:extLst>
              <a:ext uri="{FF2B5EF4-FFF2-40B4-BE49-F238E27FC236}">
                <a16:creationId xmlns:a16="http://schemas.microsoft.com/office/drawing/2014/main" id="{B2911B64-C4E3-416C-8585-E435F26184C3}"/>
              </a:ext>
            </a:extLst>
          </p:cNvPr>
          <p:cNvPicPr>
            <a:picLocks noChangeAspect="1"/>
          </p:cNvPicPr>
          <p:nvPr/>
        </p:nvPicPr>
        <p:blipFill rotWithShape="1">
          <a:blip r:embed="rId2">
            <a:extLst>
              <a:ext uri="{28A0092B-C50C-407E-A947-70E740481C1C}">
                <a14:useLocalDpi xmlns:a14="http://schemas.microsoft.com/office/drawing/2010/main" val="0"/>
              </a:ext>
            </a:extLst>
          </a:blip>
          <a:srcRect r="3844" b="-2"/>
          <a:stretch/>
        </p:blipFill>
        <p:spPr>
          <a:xfrm>
            <a:off x="804101" y="804101"/>
            <a:ext cx="6730556" cy="5249798"/>
          </a:xfrm>
          <a:prstGeom prst="rect">
            <a:avLst/>
          </a:prstGeom>
        </p:spPr>
      </p:pic>
      <p:sp>
        <p:nvSpPr>
          <p:cNvPr id="8" name="Content Placeholder 7">
            <a:extLst>
              <a:ext uri="{FF2B5EF4-FFF2-40B4-BE49-F238E27FC236}">
                <a16:creationId xmlns:a16="http://schemas.microsoft.com/office/drawing/2014/main" id="{2EB98C92-EA4A-4E94-89E5-E4CD17370BB4}"/>
              </a:ext>
            </a:extLst>
          </p:cNvPr>
          <p:cNvSpPr>
            <a:spLocks noGrp="1"/>
          </p:cNvSpPr>
          <p:nvPr>
            <p:ph idx="1"/>
          </p:nvPr>
        </p:nvSpPr>
        <p:spPr>
          <a:xfrm>
            <a:off x="7845114" y="1805089"/>
            <a:ext cx="3348520" cy="4813598"/>
          </a:xfrm>
        </p:spPr>
        <p:txBody>
          <a:bodyPr anchor="t">
            <a:normAutofit/>
          </a:bodyPr>
          <a:lstStyle/>
          <a:p>
            <a:pPr marL="0" indent="0">
              <a:buNone/>
            </a:pPr>
            <a:r>
              <a:rPr lang="en-US" sz="3200" dirty="0">
                <a:solidFill>
                  <a:srgbClr val="FFFFFF"/>
                </a:solidFill>
              </a:rPr>
              <a:t>An example of knowledge exchange with high school students on the health sector.</a:t>
            </a:r>
          </a:p>
          <a:p>
            <a:pPr marL="0" indent="0">
              <a:buNone/>
            </a:pPr>
            <a:r>
              <a:rPr lang="en-US" sz="3200" dirty="0">
                <a:solidFill>
                  <a:srgbClr val="FFFFFF"/>
                </a:solidFill>
              </a:rPr>
              <a:t> </a:t>
            </a:r>
          </a:p>
          <a:p>
            <a:pPr marL="0" indent="0">
              <a:buNone/>
            </a:pPr>
            <a:endParaRPr lang="en-US" sz="1100" dirty="0">
              <a:solidFill>
                <a:srgbClr val="FFFFFF"/>
              </a:solidFill>
            </a:endParaRPr>
          </a:p>
          <a:p>
            <a:pPr marL="0" indent="0">
              <a:buNone/>
            </a:pPr>
            <a:endParaRPr lang="en-US" sz="1100" dirty="0">
              <a:solidFill>
                <a:srgbClr val="FFFFFF"/>
              </a:solidFill>
            </a:endParaRPr>
          </a:p>
          <a:p>
            <a:endParaRPr lang="en-US" sz="1100" dirty="0">
              <a:solidFill>
                <a:srgbClr val="FFFFFF"/>
              </a:solidFill>
            </a:endParaRPr>
          </a:p>
        </p:txBody>
      </p:sp>
      <p:sp>
        <p:nvSpPr>
          <p:cNvPr id="33" name="Rectangle 8">
            <a:extLst>
              <a:ext uri="{FF2B5EF4-FFF2-40B4-BE49-F238E27FC236}">
                <a16:creationId xmlns:a16="http://schemas.microsoft.com/office/drawing/2014/main" id="{4652D57C-331F-43B8-9C07-69FBA9C027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671258" y="1530154"/>
            <a:ext cx="520741"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pic>
        <p:nvPicPr>
          <p:cNvPr id="18" name="Picture 17" descr="Text&#10;&#10;Description automatically generated">
            <a:extLst>
              <a:ext uri="{FF2B5EF4-FFF2-40B4-BE49-F238E27FC236}">
                <a16:creationId xmlns:a16="http://schemas.microsoft.com/office/drawing/2014/main" id="{981DC5F3-9864-43F3-991B-4D27977692D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12075" y="120460"/>
            <a:ext cx="2532448" cy="1001903"/>
          </a:xfrm>
          <a:prstGeom prst="rect">
            <a:avLst/>
          </a:prstGeom>
        </p:spPr>
      </p:pic>
    </p:spTree>
    <p:extLst>
      <p:ext uri="{BB962C8B-B14F-4D97-AF65-F5344CB8AC3E}">
        <p14:creationId xmlns:p14="http://schemas.microsoft.com/office/powerpoint/2010/main" val="144661456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2" name="Picture 31" descr="Text&#10;&#10;Description automatically generated">
            <a:extLst>
              <a:ext uri="{FF2B5EF4-FFF2-40B4-BE49-F238E27FC236}">
                <a16:creationId xmlns:a16="http://schemas.microsoft.com/office/drawing/2014/main" id="{7AEC43AC-4695-4740-84D8-0FF4295AD5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58545" y="2515589"/>
            <a:ext cx="3789988" cy="1497045"/>
          </a:xfrm>
          <a:prstGeom prst="rect">
            <a:avLst/>
          </a:prstGeom>
        </p:spPr>
      </p:pic>
      <p:sp>
        <p:nvSpPr>
          <p:cNvPr id="37" name="Freeform 7">
            <a:extLst>
              <a:ext uri="{FF2B5EF4-FFF2-40B4-BE49-F238E27FC236}">
                <a16:creationId xmlns:a16="http://schemas.microsoft.com/office/drawing/2014/main" id="{94C3F6B3-69A5-4B7A-A963-2E85401776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8078052" cy="6858478"/>
          </a:xfrm>
          <a:custGeom>
            <a:avLst/>
            <a:gdLst>
              <a:gd name="connsiteX0" fmla="*/ 0 w 8078052"/>
              <a:gd name="connsiteY0" fmla="*/ 0 h 6858478"/>
              <a:gd name="connsiteX1" fmla="*/ 3829872 w 8078052"/>
              <a:gd name="connsiteY1" fmla="*/ 0 h 6858478"/>
              <a:gd name="connsiteX2" fmla="*/ 4896100 w 8078052"/>
              <a:gd name="connsiteY2" fmla="*/ 0 h 6858478"/>
              <a:gd name="connsiteX3" fmla="*/ 4901677 w 8078052"/>
              <a:gd name="connsiteY3" fmla="*/ 0 h 6858478"/>
              <a:gd name="connsiteX4" fmla="*/ 8078052 w 8078052"/>
              <a:gd name="connsiteY4" fmla="*/ 6858478 h 6858478"/>
              <a:gd name="connsiteX5" fmla="*/ 653497 w 8078052"/>
              <a:gd name="connsiteY5" fmla="*/ 6858478 h 6858478"/>
              <a:gd name="connsiteX6" fmla="*/ 653757 w 8078052"/>
              <a:gd name="connsiteY6" fmla="*/ 6857916 h 6858478"/>
              <a:gd name="connsiteX7" fmla="*/ 0 w 8078052"/>
              <a:gd name="connsiteY7" fmla="*/ 6857916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78052" h="6858478">
                <a:moveTo>
                  <a:pt x="0" y="0"/>
                </a:moveTo>
                <a:lnTo>
                  <a:pt x="3829872" y="0"/>
                </a:lnTo>
                <a:lnTo>
                  <a:pt x="4896100" y="0"/>
                </a:lnTo>
                <a:lnTo>
                  <a:pt x="4901677" y="0"/>
                </a:lnTo>
                <a:lnTo>
                  <a:pt x="8078052" y="6858478"/>
                </a:lnTo>
                <a:lnTo>
                  <a:pt x="653497" y="6858478"/>
                </a:lnTo>
                <a:lnTo>
                  <a:pt x="653757" y="6857916"/>
                </a:lnTo>
                <a:lnTo>
                  <a:pt x="0" y="6857916"/>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5A8EDAAF-A7F9-4F06-96A2-D67BB8B73061}"/>
              </a:ext>
            </a:extLst>
          </p:cNvPr>
          <p:cNvSpPr txBox="1"/>
          <p:nvPr/>
        </p:nvSpPr>
        <p:spPr>
          <a:xfrm>
            <a:off x="752676" y="1482936"/>
            <a:ext cx="4648200" cy="3562350"/>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6600" b="1" kern="1200" dirty="0">
                <a:solidFill>
                  <a:schemeClr val="bg1"/>
                </a:solidFill>
                <a:latin typeface="+mj-lt"/>
                <a:ea typeface="+mj-ea"/>
                <a:cs typeface="+mj-cs"/>
              </a:rPr>
              <a:t>Trades</a:t>
            </a:r>
          </a:p>
        </p:txBody>
      </p:sp>
    </p:spTree>
    <p:extLst>
      <p:ext uri="{BB962C8B-B14F-4D97-AF65-F5344CB8AC3E}">
        <p14:creationId xmlns:p14="http://schemas.microsoft.com/office/powerpoint/2010/main" val="40906411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17891482-C38A-4F0C-8183-0121632F0E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051" name="27971263-D731-454C-A470-4704A165FD3F" descr="A group of people sitting in a room with a projector screen&#10;&#10;Description automatically generated with low confidence">
            <a:extLst>
              <a:ext uri="{FF2B5EF4-FFF2-40B4-BE49-F238E27FC236}">
                <a16:creationId xmlns:a16="http://schemas.microsoft.com/office/drawing/2014/main" id="{06A49398-4F94-43A7-A325-9EE8EEE6F59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6774" r="30534" b="9655"/>
          <a:stretch/>
        </p:blipFill>
        <p:spPr bwMode="auto">
          <a:xfrm>
            <a:off x="6911307" y="2569944"/>
            <a:ext cx="4619758" cy="3278177"/>
          </a:xfrm>
          <a:custGeom>
            <a:avLst/>
            <a:gdLst/>
            <a:ahLst/>
            <a:cxnLst/>
            <a:rect l="l" t="t" r="r" b="b"/>
            <a:pathLst>
              <a:path w="4114800" h="5712488">
                <a:moveTo>
                  <a:pt x="133155" y="0"/>
                </a:moveTo>
                <a:lnTo>
                  <a:pt x="3981645" y="0"/>
                </a:lnTo>
                <a:cubicBezTo>
                  <a:pt x="4055184" y="0"/>
                  <a:pt x="4114800" y="59616"/>
                  <a:pt x="4114800" y="133155"/>
                </a:cubicBezTo>
                <a:lnTo>
                  <a:pt x="4114800" y="5579333"/>
                </a:lnTo>
                <a:cubicBezTo>
                  <a:pt x="4114800" y="5652872"/>
                  <a:pt x="4055184" y="5712488"/>
                  <a:pt x="3981645" y="5712488"/>
                </a:cubicBezTo>
                <a:lnTo>
                  <a:pt x="133155" y="5712488"/>
                </a:lnTo>
                <a:cubicBezTo>
                  <a:pt x="59616" y="5712488"/>
                  <a:pt x="0" y="5652872"/>
                  <a:pt x="0" y="5579333"/>
                </a:cubicBezTo>
                <a:lnTo>
                  <a:pt x="0" y="133155"/>
                </a:lnTo>
                <a:cubicBezTo>
                  <a:pt x="0" y="59616"/>
                  <a:pt x="59616" y="0"/>
                  <a:pt x="133155" y="0"/>
                </a:cubicBezTo>
                <a:close/>
              </a:path>
            </a:pathLst>
          </a:cu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Content Placeholder 7">
            <a:extLst>
              <a:ext uri="{FF2B5EF4-FFF2-40B4-BE49-F238E27FC236}">
                <a16:creationId xmlns:a16="http://schemas.microsoft.com/office/drawing/2014/main" id="{2EB98C92-EA4A-4E94-89E5-E4CD17370BB4}"/>
              </a:ext>
            </a:extLst>
          </p:cNvPr>
          <p:cNvSpPr>
            <a:spLocks noGrp="1"/>
          </p:cNvSpPr>
          <p:nvPr>
            <p:ph idx="1"/>
          </p:nvPr>
        </p:nvSpPr>
        <p:spPr>
          <a:xfrm>
            <a:off x="371428" y="2173651"/>
            <a:ext cx="5937004" cy="3674470"/>
          </a:xfrm>
        </p:spPr>
        <p:txBody>
          <a:bodyPr>
            <a:normAutofit lnSpcReduction="10000"/>
          </a:bodyPr>
          <a:lstStyle/>
          <a:p>
            <a:pPr marL="0" lvl="0" indent="0">
              <a:buNone/>
            </a:pPr>
            <a:endParaRPr lang="en-CA" dirty="0"/>
          </a:p>
          <a:p>
            <a:pPr lvl="0"/>
            <a:r>
              <a:rPr lang="en-CA" sz="3200" dirty="0"/>
              <a:t>Mentoring Plus is working with provincial and local career pathways consultants, to discuss the opportunities to expose youth to skilled trades and see Mentoring Plus as a valuable resource.</a:t>
            </a:r>
          </a:p>
          <a:p>
            <a:pPr lvl="0"/>
            <a:endParaRPr lang="en-CA" dirty="0"/>
          </a:p>
          <a:p>
            <a:endParaRPr lang="en-US" dirty="0"/>
          </a:p>
          <a:p>
            <a:endParaRPr lang="en-US" dirty="0"/>
          </a:p>
          <a:p>
            <a:endParaRPr lang="en-US" dirty="0"/>
          </a:p>
          <a:p>
            <a:endParaRPr lang="en-US" dirty="0"/>
          </a:p>
        </p:txBody>
      </p:sp>
      <p:sp>
        <p:nvSpPr>
          <p:cNvPr id="74" name="Arc 73">
            <a:extLst>
              <a:ext uri="{FF2B5EF4-FFF2-40B4-BE49-F238E27FC236}">
                <a16:creationId xmlns:a16="http://schemas.microsoft.com/office/drawing/2014/main" id="{DA4B6E73-2318-4814-8EB1-306D537236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1064111">
            <a:off x="-991925" y="5644752"/>
            <a:ext cx="2987899" cy="2987899"/>
          </a:xfrm>
          <a:prstGeom prst="arc">
            <a:avLst>
              <a:gd name="adj1" fmla="val 16200000"/>
              <a:gd name="adj2" fmla="val 21581479"/>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27" name="TextBox 26">
            <a:extLst>
              <a:ext uri="{FF2B5EF4-FFF2-40B4-BE49-F238E27FC236}">
                <a16:creationId xmlns:a16="http://schemas.microsoft.com/office/drawing/2014/main" id="{FB921730-B115-4246-8610-10C630C22324}"/>
              </a:ext>
            </a:extLst>
          </p:cNvPr>
          <p:cNvSpPr txBox="1"/>
          <p:nvPr/>
        </p:nvSpPr>
        <p:spPr>
          <a:xfrm>
            <a:off x="1762146" y="1107830"/>
            <a:ext cx="8664659" cy="646331"/>
          </a:xfrm>
          <a:prstGeom prst="rect">
            <a:avLst/>
          </a:prstGeom>
          <a:noFill/>
        </p:spPr>
        <p:txBody>
          <a:bodyPr wrap="square">
            <a:spAutoFit/>
          </a:bodyPr>
          <a:lstStyle/>
          <a:p>
            <a:pPr lvl="0"/>
            <a:r>
              <a:rPr lang="en-CA" sz="3600" b="1" dirty="0">
                <a:solidFill>
                  <a:srgbClr val="0070C0"/>
                </a:solidFill>
              </a:rPr>
              <a:t>An Example of a Trades Mentoring Session</a:t>
            </a:r>
          </a:p>
        </p:txBody>
      </p:sp>
      <p:pic>
        <p:nvPicPr>
          <p:cNvPr id="28" name="Picture 27" descr="Text&#10;&#10;Description automatically generated">
            <a:extLst>
              <a:ext uri="{FF2B5EF4-FFF2-40B4-BE49-F238E27FC236}">
                <a16:creationId xmlns:a16="http://schemas.microsoft.com/office/drawing/2014/main" id="{2FF070A1-2A51-4C7E-A885-8C3352A1DA4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12075" y="120460"/>
            <a:ext cx="2532448" cy="1001903"/>
          </a:xfrm>
          <a:prstGeom prst="rect">
            <a:avLst/>
          </a:prstGeom>
        </p:spPr>
      </p:pic>
    </p:spTree>
    <p:extLst>
      <p:ext uri="{BB962C8B-B14F-4D97-AF65-F5344CB8AC3E}">
        <p14:creationId xmlns:p14="http://schemas.microsoft.com/office/powerpoint/2010/main" val="23440044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37506FB9-5EB8-4BC5-9A9E-38753D9EB710}"/>
              </a:ext>
            </a:extLst>
          </p:cNvPr>
          <p:cNvGraphicFramePr>
            <a:graphicFrameLocks noGrp="1"/>
          </p:cNvGraphicFramePr>
          <p:nvPr>
            <p:ph idx="1"/>
            <p:extLst>
              <p:ext uri="{D42A27DB-BD31-4B8C-83A1-F6EECF244321}">
                <p14:modId xmlns:p14="http://schemas.microsoft.com/office/powerpoint/2010/main" val="3625519586"/>
              </p:ext>
            </p:extLst>
          </p:nvPr>
        </p:nvGraphicFramePr>
        <p:xfrm>
          <a:off x="147477" y="900981"/>
          <a:ext cx="11482939" cy="52070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descr="Text&#10;&#10;Description automatically generated">
            <a:extLst>
              <a:ext uri="{FF2B5EF4-FFF2-40B4-BE49-F238E27FC236}">
                <a16:creationId xmlns:a16="http://schemas.microsoft.com/office/drawing/2014/main" id="{267C30F8-390E-4868-B7E8-9F0BDF76B7A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512075" y="120460"/>
            <a:ext cx="2532448" cy="1001903"/>
          </a:xfrm>
          <a:prstGeom prst="rect">
            <a:avLst/>
          </a:prstGeom>
        </p:spPr>
      </p:pic>
    </p:spTree>
    <p:extLst>
      <p:ext uri="{BB962C8B-B14F-4D97-AF65-F5344CB8AC3E}">
        <p14:creationId xmlns:p14="http://schemas.microsoft.com/office/powerpoint/2010/main" val="1155529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2" name="Picture 31" descr="Text&#10;&#10;Description automatically generated">
            <a:extLst>
              <a:ext uri="{FF2B5EF4-FFF2-40B4-BE49-F238E27FC236}">
                <a16:creationId xmlns:a16="http://schemas.microsoft.com/office/drawing/2014/main" id="{7AEC43AC-4695-4740-84D8-0FF4295AD5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58545" y="2515589"/>
            <a:ext cx="3789988" cy="1497045"/>
          </a:xfrm>
          <a:prstGeom prst="rect">
            <a:avLst/>
          </a:prstGeom>
        </p:spPr>
      </p:pic>
      <p:sp>
        <p:nvSpPr>
          <p:cNvPr id="37" name="Freeform 7">
            <a:extLst>
              <a:ext uri="{FF2B5EF4-FFF2-40B4-BE49-F238E27FC236}">
                <a16:creationId xmlns:a16="http://schemas.microsoft.com/office/drawing/2014/main" id="{94C3F6B3-69A5-4B7A-A963-2E85401776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8078052" cy="6858478"/>
          </a:xfrm>
          <a:custGeom>
            <a:avLst/>
            <a:gdLst>
              <a:gd name="connsiteX0" fmla="*/ 0 w 8078052"/>
              <a:gd name="connsiteY0" fmla="*/ 0 h 6858478"/>
              <a:gd name="connsiteX1" fmla="*/ 3829872 w 8078052"/>
              <a:gd name="connsiteY1" fmla="*/ 0 h 6858478"/>
              <a:gd name="connsiteX2" fmla="*/ 4896100 w 8078052"/>
              <a:gd name="connsiteY2" fmla="*/ 0 h 6858478"/>
              <a:gd name="connsiteX3" fmla="*/ 4901677 w 8078052"/>
              <a:gd name="connsiteY3" fmla="*/ 0 h 6858478"/>
              <a:gd name="connsiteX4" fmla="*/ 8078052 w 8078052"/>
              <a:gd name="connsiteY4" fmla="*/ 6858478 h 6858478"/>
              <a:gd name="connsiteX5" fmla="*/ 653497 w 8078052"/>
              <a:gd name="connsiteY5" fmla="*/ 6858478 h 6858478"/>
              <a:gd name="connsiteX6" fmla="*/ 653757 w 8078052"/>
              <a:gd name="connsiteY6" fmla="*/ 6857916 h 6858478"/>
              <a:gd name="connsiteX7" fmla="*/ 0 w 8078052"/>
              <a:gd name="connsiteY7" fmla="*/ 6857916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78052" h="6858478">
                <a:moveTo>
                  <a:pt x="0" y="0"/>
                </a:moveTo>
                <a:lnTo>
                  <a:pt x="3829872" y="0"/>
                </a:lnTo>
                <a:lnTo>
                  <a:pt x="4896100" y="0"/>
                </a:lnTo>
                <a:lnTo>
                  <a:pt x="4901677" y="0"/>
                </a:lnTo>
                <a:lnTo>
                  <a:pt x="8078052" y="6858478"/>
                </a:lnTo>
                <a:lnTo>
                  <a:pt x="653497" y="6858478"/>
                </a:lnTo>
                <a:lnTo>
                  <a:pt x="653757" y="6857916"/>
                </a:lnTo>
                <a:lnTo>
                  <a:pt x="0" y="6857916"/>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5A8EDAAF-A7F9-4F06-96A2-D67BB8B73061}"/>
              </a:ext>
            </a:extLst>
          </p:cNvPr>
          <p:cNvSpPr txBox="1"/>
          <p:nvPr/>
        </p:nvSpPr>
        <p:spPr>
          <a:xfrm>
            <a:off x="433137" y="1482936"/>
            <a:ext cx="4948488" cy="3562350"/>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6600" b="1" kern="1200" dirty="0">
                <a:solidFill>
                  <a:schemeClr val="bg1"/>
                </a:solidFill>
                <a:latin typeface="+mj-lt"/>
                <a:ea typeface="+mj-ea"/>
                <a:cs typeface="+mj-cs"/>
              </a:rPr>
              <a:t>Arts &amp; Culture</a:t>
            </a:r>
          </a:p>
        </p:txBody>
      </p:sp>
    </p:spTree>
    <p:extLst>
      <p:ext uri="{BB962C8B-B14F-4D97-AF65-F5344CB8AC3E}">
        <p14:creationId xmlns:p14="http://schemas.microsoft.com/office/powerpoint/2010/main" val="4934085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17891482-C38A-4F0C-8183-0121632F0E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Content Placeholder 7">
            <a:extLst>
              <a:ext uri="{FF2B5EF4-FFF2-40B4-BE49-F238E27FC236}">
                <a16:creationId xmlns:a16="http://schemas.microsoft.com/office/drawing/2014/main" id="{2EB98C92-EA4A-4E94-89E5-E4CD17370BB4}"/>
              </a:ext>
            </a:extLst>
          </p:cNvPr>
          <p:cNvSpPr>
            <a:spLocks noGrp="1"/>
          </p:cNvSpPr>
          <p:nvPr>
            <p:ph idx="1"/>
          </p:nvPr>
        </p:nvSpPr>
        <p:spPr>
          <a:xfrm>
            <a:off x="519764" y="2131869"/>
            <a:ext cx="5852159" cy="3618301"/>
          </a:xfrm>
        </p:spPr>
        <p:txBody>
          <a:bodyPr>
            <a:normAutofit/>
          </a:bodyPr>
          <a:lstStyle/>
          <a:p>
            <a:pPr marL="0" lvl="0" indent="0">
              <a:buNone/>
            </a:pPr>
            <a:endParaRPr lang="en-CA" dirty="0"/>
          </a:p>
          <a:p>
            <a:pPr marL="0" marR="0" indent="0">
              <a:spcBef>
                <a:spcPts val="0"/>
              </a:spcBef>
              <a:spcAft>
                <a:spcPts val="0"/>
              </a:spcAft>
              <a:buNone/>
            </a:pPr>
            <a:r>
              <a:rPr lang="en-US" sz="3200" dirty="0">
                <a:latin typeface="Calibri" panose="020F0502020204030204" pitchFamily="34" charset="0"/>
                <a:ea typeface="Calibri" panose="020F0502020204030204" pitchFamily="34" charset="0"/>
              </a:rPr>
              <a:t>Group mentoring </a:t>
            </a:r>
            <a:r>
              <a:rPr lang="en-US" sz="3200" dirty="0">
                <a:effectLst/>
                <a:latin typeface="Calibri" panose="020F0502020204030204" pitchFamily="34" charset="0"/>
                <a:ea typeface="Calibri" panose="020F0502020204030204" pitchFamily="34" charset="0"/>
              </a:rPr>
              <a:t>on topics such as finding confidence, discipline, voice, and understanding entrepreneurship in the creative industry. </a:t>
            </a:r>
          </a:p>
          <a:p>
            <a:pPr lvl="0"/>
            <a:endParaRPr lang="en-CA" dirty="0"/>
          </a:p>
          <a:p>
            <a:endParaRPr lang="en-US" dirty="0"/>
          </a:p>
          <a:p>
            <a:endParaRPr lang="en-US" dirty="0"/>
          </a:p>
          <a:p>
            <a:endParaRPr lang="en-US" dirty="0"/>
          </a:p>
          <a:p>
            <a:endParaRPr lang="en-US" dirty="0"/>
          </a:p>
        </p:txBody>
      </p:sp>
      <p:sp>
        <p:nvSpPr>
          <p:cNvPr id="74" name="Arc 73">
            <a:extLst>
              <a:ext uri="{FF2B5EF4-FFF2-40B4-BE49-F238E27FC236}">
                <a16:creationId xmlns:a16="http://schemas.microsoft.com/office/drawing/2014/main" id="{DA4B6E73-2318-4814-8EB1-306D537236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1064111">
            <a:off x="-991925" y="5644752"/>
            <a:ext cx="2987899" cy="2987899"/>
          </a:xfrm>
          <a:prstGeom prst="arc">
            <a:avLst>
              <a:gd name="adj1" fmla="val 16200000"/>
              <a:gd name="adj2" fmla="val 21581479"/>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27" name="TextBox 26">
            <a:extLst>
              <a:ext uri="{FF2B5EF4-FFF2-40B4-BE49-F238E27FC236}">
                <a16:creationId xmlns:a16="http://schemas.microsoft.com/office/drawing/2014/main" id="{FB921730-B115-4246-8610-10C630C22324}"/>
              </a:ext>
            </a:extLst>
          </p:cNvPr>
          <p:cNvSpPr txBox="1"/>
          <p:nvPr/>
        </p:nvSpPr>
        <p:spPr>
          <a:xfrm>
            <a:off x="3132356" y="1005857"/>
            <a:ext cx="8664659" cy="646331"/>
          </a:xfrm>
          <a:prstGeom prst="rect">
            <a:avLst/>
          </a:prstGeom>
          <a:noFill/>
        </p:spPr>
        <p:txBody>
          <a:bodyPr wrap="square">
            <a:spAutoFit/>
          </a:bodyPr>
          <a:lstStyle/>
          <a:p>
            <a:pPr lvl="0"/>
            <a:r>
              <a:rPr lang="en-CA" sz="3600" b="1" dirty="0">
                <a:solidFill>
                  <a:srgbClr val="0070C0"/>
                </a:solidFill>
              </a:rPr>
              <a:t>An Arts &amp; Culture Session</a:t>
            </a:r>
          </a:p>
        </p:txBody>
      </p:sp>
      <p:pic>
        <p:nvPicPr>
          <p:cNvPr id="28" name="Picture 27" descr="Text&#10;&#10;Description automatically generated">
            <a:extLst>
              <a:ext uri="{FF2B5EF4-FFF2-40B4-BE49-F238E27FC236}">
                <a16:creationId xmlns:a16="http://schemas.microsoft.com/office/drawing/2014/main" id="{2FF070A1-2A51-4C7E-A885-8C3352A1DA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12075" y="120460"/>
            <a:ext cx="2532448" cy="1001903"/>
          </a:xfrm>
          <a:prstGeom prst="rect">
            <a:avLst/>
          </a:prstGeom>
        </p:spPr>
      </p:pic>
      <p:pic>
        <p:nvPicPr>
          <p:cNvPr id="1026" name="FFBA7B1F-49F1-4FCF-907B-528D47D708BA">
            <a:extLst>
              <a:ext uri="{FF2B5EF4-FFF2-40B4-BE49-F238E27FC236}">
                <a16:creationId xmlns:a16="http://schemas.microsoft.com/office/drawing/2014/main" id="{AD32B8B0-88F0-416F-9B3B-5A7785BDDEC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2217" y="2182015"/>
            <a:ext cx="4757540" cy="3568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789175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75" name="Rectangle 74">
            <a:extLst>
              <a:ext uri="{FF2B5EF4-FFF2-40B4-BE49-F238E27FC236}">
                <a16:creationId xmlns:a16="http://schemas.microsoft.com/office/drawing/2014/main" id="{2B39286B-772E-4B31-95F0-33484AFAA6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9" name="Picture 5" descr="Mentoring Plus Strategy program Truro co-ordinator Sacha Brake (left) is joined by Tracey Dorrington-Skinner, outside the Marigold Cultural Centre, which will become the program’s new home in January.">
            <a:extLst>
              <a:ext uri="{FF2B5EF4-FFF2-40B4-BE49-F238E27FC236}">
                <a16:creationId xmlns:a16="http://schemas.microsoft.com/office/drawing/2014/main" id="{F4DAA817-3A99-4EB4-8494-06A8398D290A}"/>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31042" y="346634"/>
            <a:ext cx="4380931" cy="293522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2">
            <a:extLst>
              <a:ext uri="{FF2B5EF4-FFF2-40B4-BE49-F238E27FC236}">
                <a16:creationId xmlns:a16="http://schemas.microsoft.com/office/drawing/2014/main" id="{EFD26344-6293-452A-BA5D-0549ADD3BE5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1555" b="37995"/>
          <a:stretch/>
        </p:blipFill>
        <p:spPr bwMode="auto">
          <a:xfrm>
            <a:off x="855459" y="3602736"/>
            <a:ext cx="4132099" cy="293522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7" name="Straight Connector 76">
            <a:extLst>
              <a:ext uri="{FF2B5EF4-FFF2-40B4-BE49-F238E27FC236}">
                <a16:creationId xmlns:a16="http://schemas.microsoft.com/office/drawing/2014/main" id="{73FA79A8-0B2C-4219-95C7-D68CB577908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835981" y="1417320"/>
            <a:ext cx="0" cy="402336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0039F206-C2B6-4037-8D07-5D75B3834AC7}"/>
              </a:ext>
            </a:extLst>
          </p:cNvPr>
          <p:cNvSpPr txBox="1"/>
          <p:nvPr/>
        </p:nvSpPr>
        <p:spPr>
          <a:xfrm>
            <a:off x="6248362" y="1417320"/>
            <a:ext cx="4928616" cy="3538728"/>
          </a:xfrm>
          <a:prstGeom prst="rect">
            <a:avLst/>
          </a:prstGeom>
        </p:spPr>
        <p:txBody>
          <a:bodyPr vert="horz" lIns="91440" tIns="45720" rIns="91440" bIns="45720" rtlCol="0" anchor="t">
            <a:noAutofit/>
          </a:bodyPr>
          <a:lstStyle/>
          <a:p>
            <a:pPr>
              <a:lnSpc>
                <a:spcPct val="90000"/>
              </a:lnSpc>
              <a:spcAft>
                <a:spcPts val="600"/>
              </a:spcAft>
            </a:pPr>
            <a:r>
              <a:rPr lang="en-US" sz="2800" dirty="0"/>
              <a:t>The Truro Mentoring Plus team moved into the Marigold Cultural Centre in January 2021. The Marigold is a hub of arts and culture, arts education and venue for performing arts. With many seniors already taking part in volunteering, art and music classes etc., it’s a great partnership space.</a:t>
            </a:r>
          </a:p>
        </p:txBody>
      </p:sp>
    </p:spTree>
    <p:extLst>
      <p:ext uri="{BB962C8B-B14F-4D97-AF65-F5344CB8AC3E}">
        <p14:creationId xmlns:p14="http://schemas.microsoft.com/office/powerpoint/2010/main" val="3427125549"/>
      </p:ext>
    </p:extLst>
  </p:cSld>
  <p:clrMapOvr>
    <a:overrideClrMapping bg1="dk1" tx1="lt1" bg2="dk2" tx2="lt2" accent1="accent1" accent2="accent2" accent3="accent3" accent4="accent4" accent5="accent5" accent6="accent6" hlink="hlink" folHlink="folHlink"/>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2EB98C92-EA4A-4E94-89E5-E4CD17370BB4}"/>
              </a:ext>
            </a:extLst>
          </p:cNvPr>
          <p:cNvSpPr>
            <a:spLocks noGrp="1"/>
          </p:cNvSpPr>
          <p:nvPr>
            <p:ph idx="1"/>
          </p:nvPr>
        </p:nvSpPr>
        <p:spPr/>
        <p:txBody>
          <a:bodyPr>
            <a:normAutofit/>
          </a:bodyPr>
          <a:lstStyle/>
          <a:p>
            <a:pPr marL="0" indent="0">
              <a:buNone/>
            </a:pPr>
            <a:endParaRPr lang="en-US" dirty="0"/>
          </a:p>
          <a:p>
            <a:pPr marL="0" indent="0">
              <a:buNone/>
            </a:pPr>
            <a:endParaRPr lang="en-US" dirty="0"/>
          </a:p>
          <a:p>
            <a:endParaRPr lang="en-US" dirty="0"/>
          </a:p>
        </p:txBody>
      </p:sp>
      <p:pic>
        <p:nvPicPr>
          <p:cNvPr id="3074" name="Picture 2" descr="May be an image of one or more people and text">
            <a:extLst>
              <a:ext uri="{FF2B5EF4-FFF2-40B4-BE49-F238E27FC236}">
                <a16:creationId xmlns:a16="http://schemas.microsoft.com/office/drawing/2014/main" id="{D337ED84-809A-4606-97D1-7A582AA8879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68806" r="430" b="384"/>
          <a:stretch/>
        </p:blipFill>
        <p:spPr bwMode="auto">
          <a:xfrm>
            <a:off x="2432332" y="3621506"/>
            <a:ext cx="7134830" cy="292138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0CD5FC3B-A19A-43E1-911D-FB4B5B4AE2BF}"/>
              </a:ext>
            </a:extLst>
          </p:cNvPr>
          <p:cNvSpPr txBox="1"/>
          <p:nvPr/>
        </p:nvSpPr>
        <p:spPr>
          <a:xfrm>
            <a:off x="1771048" y="1040807"/>
            <a:ext cx="9488832" cy="1938992"/>
          </a:xfrm>
          <a:prstGeom prst="rect">
            <a:avLst/>
          </a:prstGeom>
          <a:noFill/>
        </p:spPr>
        <p:txBody>
          <a:bodyPr wrap="square" rtlCol="0">
            <a:spAutoFit/>
          </a:bodyPr>
          <a:lstStyle/>
          <a:p>
            <a:r>
              <a:rPr lang="en-US" sz="3600" b="1" dirty="0"/>
              <a:t>Free Computer Training for Seniors</a:t>
            </a:r>
          </a:p>
          <a:p>
            <a:endParaRPr lang="en-US" sz="2800" dirty="0"/>
          </a:p>
          <a:p>
            <a:r>
              <a:rPr lang="en-US" sz="2800" i="1" dirty="0"/>
              <a:t>Topics Include</a:t>
            </a:r>
            <a:r>
              <a:rPr lang="en-US" sz="2800" dirty="0"/>
              <a:t>:</a:t>
            </a:r>
          </a:p>
          <a:p>
            <a:r>
              <a:rPr lang="en-US" sz="2800" b="1" dirty="0"/>
              <a:t>Internet safety, Social Media, Video Calling and Google Apps.</a:t>
            </a:r>
          </a:p>
        </p:txBody>
      </p:sp>
      <p:pic>
        <p:nvPicPr>
          <p:cNvPr id="6" name="Picture 5" descr="Text&#10;&#10;Description automatically generated">
            <a:extLst>
              <a:ext uri="{FF2B5EF4-FFF2-40B4-BE49-F238E27FC236}">
                <a16:creationId xmlns:a16="http://schemas.microsoft.com/office/drawing/2014/main" id="{99768D8B-19DB-415A-B047-F8ED3118F2C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12075" y="120460"/>
            <a:ext cx="2532448" cy="1001903"/>
          </a:xfrm>
          <a:prstGeom prst="rect">
            <a:avLst/>
          </a:prstGeom>
        </p:spPr>
      </p:pic>
    </p:spTree>
    <p:extLst>
      <p:ext uri="{BB962C8B-B14F-4D97-AF65-F5344CB8AC3E}">
        <p14:creationId xmlns:p14="http://schemas.microsoft.com/office/powerpoint/2010/main" val="374695959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2EB98C92-EA4A-4E94-89E5-E4CD17370BB4}"/>
              </a:ext>
            </a:extLst>
          </p:cNvPr>
          <p:cNvSpPr>
            <a:spLocks noGrp="1"/>
          </p:cNvSpPr>
          <p:nvPr>
            <p:ph idx="1"/>
          </p:nvPr>
        </p:nvSpPr>
        <p:spPr/>
        <p:txBody>
          <a:bodyPr>
            <a:normAutofit/>
          </a:bodyPr>
          <a:lstStyle/>
          <a:p>
            <a:pPr marL="0" indent="0">
              <a:buNone/>
            </a:pPr>
            <a:r>
              <a:rPr lang="en-US" dirty="0"/>
              <a:t> </a:t>
            </a:r>
          </a:p>
          <a:p>
            <a:pPr marL="0" indent="0">
              <a:buNone/>
            </a:pPr>
            <a:endParaRPr lang="en-US" dirty="0"/>
          </a:p>
          <a:p>
            <a:pPr marL="0" indent="0">
              <a:buNone/>
            </a:pPr>
            <a:endParaRPr lang="en-US" dirty="0"/>
          </a:p>
          <a:p>
            <a:endParaRPr lang="en-US" dirty="0"/>
          </a:p>
        </p:txBody>
      </p:sp>
      <p:pic>
        <p:nvPicPr>
          <p:cNvPr id="12" name="Picture 11">
            <a:extLst>
              <a:ext uri="{FF2B5EF4-FFF2-40B4-BE49-F238E27FC236}">
                <a16:creationId xmlns:a16="http://schemas.microsoft.com/office/drawing/2014/main" id="{2D4CD7C7-6891-42D3-A708-C6C637D04A13}"/>
              </a:ext>
            </a:extLst>
          </p:cNvPr>
          <p:cNvPicPr>
            <a:picLocks noChangeAspect="1"/>
          </p:cNvPicPr>
          <p:nvPr/>
        </p:nvPicPr>
        <p:blipFill rotWithShape="1">
          <a:blip r:embed="rId2"/>
          <a:srcRect l="58604" t="11077" r="25908" b="29424"/>
          <a:stretch/>
        </p:blipFill>
        <p:spPr>
          <a:xfrm>
            <a:off x="1318847" y="324368"/>
            <a:ext cx="2514600" cy="6037234"/>
          </a:xfrm>
          <a:prstGeom prst="rect">
            <a:avLst/>
          </a:prstGeom>
        </p:spPr>
      </p:pic>
      <p:sp>
        <p:nvSpPr>
          <p:cNvPr id="15" name="TextBox 14">
            <a:extLst>
              <a:ext uri="{FF2B5EF4-FFF2-40B4-BE49-F238E27FC236}">
                <a16:creationId xmlns:a16="http://schemas.microsoft.com/office/drawing/2014/main" id="{91AF08E5-A215-494D-B52B-BCB91C035C1F}"/>
              </a:ext>
            </a:extLst>
          </p:cNvPr>
          <p:cNvSpPr txBox="1"/>
          <p:nvPr/>
        </p:nvSpPr>
        <p:spPr>
          <a:xfrm>
            <a:off x="4440115" y="6205491"/>
            <a:ext cx="4743249" cy="646331"/>
          </a:xfrm>
          <a:prstGeom prst="rect">
            <a:avLst/>
          </a:prstGeom>
          <a:noFill/>
        </p:spPr>
        <p:txBody>
          <a:bodyPr wrap="square" rtlCol="0">
            <a:spAutoFit/>
          </a:bodyPr>
          <a:lstStyle/>
          <a:p>
            <a:r>
              <a:rPr lang="en-US" sz="3600" b="1" dirty="0">
                <a:solidFill>
                  <a:srgbClr val="0000FF"/>
                </a:solidFill>
              </a:rPr>
              <a:t>www.mentoringplus.ca</a:t>
            </a:r>
          </a:p>
        </p:txBody>
      </p:sp>
      <p:sp>
        <p:nvSpPr>
          <p:cNvPr id="16" name="TextBox 15">
            <a:extLst>
              <a:ext uri="{FF2B5EF4-FFF2-40B4-BE49-F238E27FC236}">
                <a16:creationId xmlns:a16="http://schemas.microsoft.com/office/drawing/2014/main" id="{C24C0382-2AE8-4F8A-B285-18AECF414CA7}"/>
              </a:ext>
            </a:extLst>
          </p:cNvPr>
          <p:cNvSpPr txBox="1"/>
          <p:nvPr/>
        </p:nvSpPr>
        <p:spPr>
          <a:xfrm>
            <a:off x="5169876" y="173232"/>
            <a:ext cx="6506308" cy="646331"/>
          </a:xfrm>
          <a:prstGeom prst="rect">
            <a:avLst/>
          </a:prstGeom>
          <a:noFill/>
        </p:spPr>
        <p:txBody>
          <a:bodyPr wrap="square" rtlCol="0">
            <a:spAutoFit/>
          </a:bodyPr>
          <a:lstStyle/>
          <a:p>
            <a:r>
              <a:rPr lang="en-US" sz="3600" b="1" dirty="0"/>
              <a:t>Program Brochure and Website</a:t>
            </a:r>
          </a:p>
        </p:txBody>
      </p:sp>
      <p:pic>
        <p:nvPicPr>
          <p:cNvPr id="9" name="Picture 8">
            <a:extLst>
              <a:ext uri="{FF2B5EF4-FFF2-40B4-BE49-F238E27FC236}">
                <a16:creationId xmlns:a16="http://schemas.microsoft.com/office/drawing/2014/main" id="{72FB3C87-6443-4052-A1F9-FB1F204F6D89}"/>
              </a:ext>
            </a:extLst>
          </p:cNvPr>
          <p:cNvPicPr/>
          <p:nvPr/>
        </p:nvPicPr>
        <p:blipFill>
          <a:blip r:embed="rId3" r:link="rId4" cstate="print">
            <a:extLst>
              <a:ext uri="{28A0092B-C50C-407E-A947-70E740481C1C}">
                <a14:useLocalDpi xmlns:a14="http://schemas.microsoft.com/office/drawing/2010/main" val="0"/>
              </a:ext>
            </a:extLst>
          </a:blip>
          <a:srcRect/>
          <a:stretch>
            <a:fillRect/>
          </a:stretch>
        </p:blipFill>
        <p:spPr bwMode="auto">
          <a:xfrm>
            <a:off x="4888522" y="1004202"/>
            <a:ext cx="6506307" cy="5201289"/>
          </a:xfrm>
          <a:prstGeom prst="rect">
            <a:avLst/>
          </a:prstGeom>
          <a:noFill/>
          <a:ln>
            <a:noFill/>
          </a:ln>
        </p:spPr>
      </p:pic>
    </p:spTree>
    <p:extLst>
      <p:ext uri="{BB962C8B-B14F-4D97-AF65-F5344CB8AC3E}">
        <p14:creationId xmlns:p14="http://schemas.microsoft.com/office/powerpoint/2010/main" val="2217979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Logo, company name&#10;&#10;Description automatically generated">
            <a:extLst>
              <a:ext uri="{FF2B5EF4-FFF2-40B4-BE49-F238E27FC236}">
                <a16:creationId xmlns:a16="http://schemas.microsoft.com/office/drawing/2014/main" id="{3F63BCF1-E6D5-49B0-81E9-7014386D6C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17404" y="0"/>
            <a:ext cx="3964868" cy="2092569"/>
          </a:xfrm>
          <a:prstGeom prst="rect">
            <a:avLst/>
          </a:prstGeom>
        </p:spPr>
      </p:pic>
      <p:sp>
        <p:nvSpPr>
          <p:cNvPr id="8" name="TextBox 7">
            <a:extLst>
              <a:ext uri="{FF2B5EF4-FFF2-40B4-BE49-F238E27FC236}">
                <a16:creationId xmlns:a16="http://schemas.microsoft.com/office/drawing/2014/main" id="{37D9BC8C-52FD-4305-8A1C-B8FFA0E6E66B}"/>
              </a:ext>
            </a:extLst>
          </p:cNvPr>
          <p:cNvSpPr txBox="1"/>
          <p:nvPr/>
        </p:nvSpPr>
        <p:spPr>
          <a:xfrm>
            <a:off x="546210" y="369804"/>
            <a:ext cx="9882553" cy="1508105"/>
          </a:xfrm>
          <a:prstGeom prst="rect">
            <a:avLst/>
          </a:prstGeom>
          <a:noFill/>
        </p:spPr>
        <p:txBody>
          <a:bodyPr wrap="square">
            <a:spAutoFit/>
          </a:bodyPr>
          <a:lstStyle/>
          <a:p>
            <a:pPr marR="0" lvl="0">
              <a:spcBef>
                <a:spcPts val="0"/>
              </a:spcBef>
              <a:spcAft>
                <a:spcPts val="0"/>
              </a:spcAft>
            </a:pPr>
            <a:r>
              <a:rPr lang="en-CA" sz="2800" b="1" dirty="0">
                <a:solidFill>
                  <a:srgbClr val="0070C0"/>
                </a:solidFill>
                <a:effectLst/>
                <a:latin typeface="Calibri" panose="020F0502020204030204" pitchFamily="34" charset="0"/>
                <a:ea typeface="Times New Roman" panose="02020603050405020304" pitchFamily="18" charset="0"/>
                <a:cs typeface="Calibri" panose="020F0502020204030204" pitchFamily="34" charset="0"/>
              </a:rPr>
              <a:t>Group Mentoring</a:t>
            </a:r>
          </a:p>
          <a:p>
            <a:pPr marL="342900" marR="0" lvl="0" indent="-342900">
              <a:spcBef>
                <a:spcPts val="0"/>
              </a:spcBef>
              <a:spcAft>
                <a:spcPts val="0"/>
              </a:spcAft>
              <a:buFont typeface="Symbol" panose="05050102010706020507" pitchFamily="18" charset="2"/>
              <a:buChar char=""/>
            </a:pPr>
            <a:endParaRPr lang="en-CA" sz="2800" dirty="0">
              <a:solidFill>
                <a:srgbClr val="000000"/>
              </a:solidFill>
              <a:latin typeface="Calibri" panose="020F0502020204030204" pitchFamily="34" charset="0"/>
              <a:ea typeface="Times New Roman" panose="02020603050405020304" pitchFamily="18" charset="0"/>
              <a:cs typeface="Calibri" panose="020F0502020204030204" pitchFamily="34" charset="0"/>
            </a:endParaRPr>
          </a:p>
          <a:p>
            <a:pPr marL="342900" marR="0" lvl="0" indent="-342900">
              <a:spcBef>
                <a:spcPts val="0"/>
              </a:spcBef>
              <a:spcAft>
                <a:spcPts val="0"/>
              </a:spcAft>
              <a:buFont typeface="Symbol" panose="05050102010706020507" pitchFamily="18" charset="2"/>
              <a:buChar char=""/>
            </a:pPr>
            <a:endParaRPr lang="en-CA"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endParaRPr>
          </a:p>
          <a:p>
            <a:pPr marL="0" marR="0">
              <a:spcBef>
                <a:spcPts val="0"/>
              </a:spcBef>
              <a:spcAft>
                <a:spcPts val="0"/>
              </a:spcAft>
            </a:pPr>
            <a:r>
              <a:rPr lang="en-CA"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146" name="6F09A09A-97C9-405C-9165-ED8ECBF399F2">
            <a:extLst>
              <a:ext uri="{FF2B5EF4-FFF2-40B4-BE49-F238E27FC236}">
                <a16:creationId xmlns:a16="http://schemas.microsoft.com/office/drawing/2014/main" id="{662C7550-B44D-40F1-8D48-0A2F8F5949E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5266" y="1038234"/>
            <a:ext cx="3286245" cy="295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7" name="8464CB08-ADDA-4DE5-84A0-BED541110076">
            <a:extLst>
              <a:ext uri="{FF2B5EF4-FFF2-40B4-BE49-F238E27FC236}">
                <a16:creationId xmlns:a16="http://schemas.microsoft.com/office/drawing/2014/main" id="{64303840-3562-46BA-8E32-0BF7D0CE549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32767" y="3254864"/>
            <a:ext cx="3826296" cy="286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A picture containing person, person, young, air&#10;&#10;Description automatically generated">
            <a:extLst>
              <a:ext uri="{FF2B5EF4-FFF2-40B4-BE49-F238E27FC236}">
                <a16:creationId xmlns:a16="http://schemas.microsoft.com/office/drawing/2014/main" id="{63333618-5134-4BD9-94E6-DE128F685E1E}"/>
              </a:ext>
            </a:extLst>
          </p:cNvPr>
          <p:cNvPicPr>
            <a:picLocks noChangeAspect="1"/>
          </p:cNvPicPr>
          <p:nvPr/>
        </p:nvPicPr>
        <p:blipFill rotWithShape="1">
          <a:blip r:embed="rId5">
            <a:extLst>
              <a:ext uri="{28A0092B-C50C-407E-A947-70E740481C1C}">
                <a14:useLocalDpi xmlns:a14="http://schemas.microsoft.com/office/drawing/2010/main" val="0"/>
              </a:ext>
            </a:extLst>
          </a:blip>
          <a:srcRect l="26259" t="3078" r="29122" b="31810"/>
          <a:stretch/>
        </p:blipFill>
        <p:spPr>
          <a:xfrm rot="5400000">
            <a:off x="965772" y="4143023"/>
            <a:ext cx="2239248" cy="2450749"/>
          </a:xfrm>
          <a:prstGeom prst="rect">
            <a:avLst/>
          </a:prstGeom>
        </p:spPr>
      </p:pic>
      <p:pic>
        <p:nvPicPr>
          <p:cNvPr id="10" name="Picture 9" descr="A picture containing person, person&#10;&#10;Description automatically generated">
            <a:extLst>
              <a:ext uri="{FF2B5EF4-FFF2-40B4-BE49-F238E27FC236}">
                <a16:creationId xmlns:a16="http://schemas.microsoft.com/office/drawing/2014/main" id="{9949E99F-3FEB-4EE9-86A5-C0B60066101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70156" y="527206"/>
            <a:ext cx="3251688" cy="2464860"/>
          </a:xfrm>
          <a:prstGeom prst="rect">
            <a:avLst/>
          </a:prstGeom>
        </p:spPr>
      </p:pic>
      <p:sp>
        <p:nvSpPr>
          <p:cNvPr id="11" name="TextBox 10">
            <a:extLst>
              <a:ext uri="{FF2B5EF4-FFF2-40B4-BE49-F238E27FC236}">
                <a16:creationId xmlns:a16="http://schemas.microsoft.com/office/drawing/2014/main" id="{28E7FF9A-4C25-4C0D-AED9-DB394844AECA}"/>
              </a:ext>
            </a:extLst>
          </p:cNvPr>
          <p:cNvSpPr txBox="1"/>
          <p:nvPr/>
        </p:nvSpPr>
        <p:spPr>
          <a:xfrm>
            <a:off x="8305107" y="2140707"/>
            <a:ext cx="6097464" cy="523220"/>
          </a:xfrm>
          <a:prstGeom prst="rect">
            <a:avLst/>
          </a:prstGeom>
          <a:noFill/>
        </p:spPr>
        <p:txBody>
          <a:bodyPr wrap="square">
            <a:spAutoFit/>
          </a:bodyPr>
          <a:lstStyle/>
          <a:p>
            <a:pPr marR="0" lvl="0">
              <a:spcBef>
                <a:spcPts val="0"/>
              </a:spcBef>
              <a:spcAft>
                <a:spcPts val="0"/>
              </a:spcAft>
            </a:pPr>
            <a:r>
              <a:rPr lang="en-CA" sz="2800" b="1" dirty="0">
                <a:solidFill>
                  <a:srgbClr val="0070C0"/>
                </a:solidFill>
                <a:effectLst/>
                <a:latin typeface="Calibri" panose="020F0502020204030204" pitchFamily="34" charset="0"/>
                <a:ea typeface="Times New Roman" panose="02020603050405020304" pitchFamily="18" charset="0"/>
                <a:cs typeface="Calibri" panose="020F0502020204030204" pitchFamily="34" charset="0"/>
              </a:rPr>
              <a:t>Knowledge Exchange</a:t>
            </a:r>
          </a:p>
        </p:txBody>
      </p:sp>
      <p:pic>
        <p:nvPicPr>
          <p:cNvPr id="13" name="Picture 12">
            <a:extLst>
              <a:ext uri="{FF2B5EF4-FFF2-40B4-BE49-F238E27FC236}">
                <a16:creationId xmlns:a16="http://schemas.microsoft.com/office/drawing/2014/main" id="{ED9CB094-D429-4436-AFA7-D1A94FB289DD}"/>
              </a:ext>
            </a:extLst>
          </p:cNvPr>
          <p:cNvPicPr>
            <a:picLocks noChangeAspect="1"/>
          </p:cNvPicPr>
          <p:nvPr/>
        </p:nvPicPr>
        <p:blipFill>
          <a:blip r:embed="rId7"/>
          <a:stretch>
            <a:fillRect/>
          </a:stretch>
        </p:blipFill>
        <p:spPr>
          <a:xfrm>
            <a:off x="4071166" y="3865935"/>
            <a:ext cx="3029403" cy="2031524"/>
          </a:xfrm>
          <a:prstGeom prst="rect">
            <a:avLst/>
          </a:prstGeom>
        </p:spPr>
      </p:pic>
    </p:spTree>
    <p:extLst>
      <p:ext uri="{BB962C8B-B14F-4D97-AF65-F5344CB8AC3E}">
        <p14:creationId xmlns:p14="http://schemas.microsoft.com/office/powerpoint/2010/main" val="228128790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Logo, company name&#10;&#10;Description automatically generated">
            <a:extLst>
              <a:ext uri="{FF2B5EF4-FFF2-40B4-BE49-F238E27FC236}">
                <a16:creationId xmlns:a16="http://schemas.microsoft.com/office/drawing/2014/main" id="{3F63BCF1-E6D5-49B0-81E9-7014386D6C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64430" y="1"/>
            <a:ext cx="2617841" cy="1381638"/>
          </a:xfrm>
          <a:prstGeom prst="rect">
            <a:avLst/>
          </a:prstGeom>
        </p:spPr>
      </p:pic>
      <p:pic>
        <p:nvPicPr>
          <p:cNvPr id="3" name="Picture 2" descr="A group of people standing in a room&#10;&#10;Description automatically generated">
            <a:extLst>
              <a:ext uri="{FF2B5EF4-FFF2-40B4-BE49-F238E27FC236}">
                <a16:creationId xmlns:a16="http://schemas.microsoft.com/office/drawing/2014/main" id="{8CF4DD0E-1FB4-4C72-98C1-938DED5531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578266">
            <a:off x="1005013" y="608568"/>
            <a:ext cx="3490756" cy="2327170"/>
          </a:xfrm>
          <a:prstGeom prst="rect">
            <a:avLst/>
          </a:prstGeom>
        </p:spPr>
      </p:pic>
      <p:sp>
        <p:nvSpPr>
          <p:cNvPr id="15" name="TextBox 14">
            <a:extLst>
              <a:ext uri="{FF2B5EF4-FFF2-40B4-BE49-F238E27FC236}">
                <a16:creationId xmlns:a16="http://schemas.microsoft.com/office/drawing/2014/main" id="{4839316A-25D4-4740-8AE6-85C2AC92E182}"/>
              </a:ext>
            </a:extLst>
          </p:cNvPr>
          <p:cNvSpPr txBox="1"/>
          <p:nvPr/>
        </p:nvSpPr>
        <p:spPr>
          <a:xfrm>
            <a:off x="4918509" y="1381639"/>
            <a:ext cx="6414405" cy="1261884"/>
          </a:xfrm>
          <a:prstGeom prst="rect">
            <a:avLst/>
          </a:prstGeom>
          <a:noFill/>
        </p:spPr>
        <p:txBody>
          <a:bodyPr wrap="square" rtlCol="0">
            <a:spAutoFit/>
          </a:bodyPr>
          <a:lstStyle/>
          <a:p>
            <a:r>
              <a:rPr lang="en-US" sz="3600" b="1" dirty="0">
                <a:solidFill>
                  <a:srgbClr val="7030A0"/>
                </a:solidFill>
              </a:rPr>
              <a:t>Group Mentoring &amp; Knowledge Exchange </a:t>
            </a:r>
            <a:r>
              <a:rPr lang="en-US" sz="4000" b="1" dirty="0"/>
              <a:t>Pandemic Style</a:t>
            </a:r>
          </a:p>
        </p:txBody>
      </p:sp>
      <p:pic>
        <p:nvPicPr>
          <p:cNvPr id="4" name="Picture 3" descr="A group of people sitting on a bench&#10;&#10;Description automatically generated">
            <a:extLst>
              <a:ext uri="{FF2B5EF4-FFF2-40B4-BE49-F238E27FC236}">
                <a16:creationId xmlns:a16="http://schemas.microsoft.com/office/drawing/2014/main" id="{68B03952-D603-4F3B-B6C2-ABD8A008965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0835" y="3047498"/>
            <a:ext cx="5005136" cy="3334674"/>
          </a:xfrm>
          <a:prstGeom prst="rect">
            <a:avLst/>
          </a:prstGeom>
        </p:spPr>
      </p:pic>
      <p:pic>
        <p:nvPicPr>
          <p:cNvPr id="8" name="Picture 7">
            <a:extLst>
              <a:ext uri="{FF2B5EF4-FFF2-40B4-BE49-F238E27FC236}">
                <a16:creationId xmlns:a16="http://schemas.microsoft.com/office/drawing/2014/main" id="{E0173701-3B5C-4B12-A328-8A2C1C9DC0BE}"/>
              </a:ext>
            </a:extLst>
          </p:cNvPr>
          <p:cNvPicPr/>
          <p:nvPr/>
        </p:nvPicPr>
        <p:blipFill rotWithShape="1">
          <a:blip r:embed="rId5"/>
          <a:srcRect l="6228" t="5129" r="7122" b="16023"/>
          <a:stretch/>
        </p:blipFill>
        <p:spPr bwMode="auto">
          <a:xfrm>
            <a:off x="6534416" y="3250842"/>
            <a:ext cx="5148580" cy="292798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95314522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665DBBEF-238B-476B-96AB-8AAC3224EC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40D8EDF-B3BD-4396-94A1-38E8AA38D821}"/>
              </a:ext>
            </a:extLst>
          </p:cNvPr>
          <p:cNvSpPr>
            <a:spLocks noGrp="1"/>
          </p:cNvSpPr>
          <p:nvPr>
            <p:ph type="title"/>
          </p:nvPr>
        </p:nvSpPr>
        <p:spPr>
          <a:xfrm>
            <a:off x="638882" y="639193"/>
            <a:ext cx="3571810" cy="3573516"/>
          </a:xfrm>
        </p:spPr>
        <p:txBody>
          <a:bodyPr vert="horz" lIns="91440" tIns="45720" rIns="91440" bIns="45720" rtlCol="0" anchor="b">
            <a:normAutofit/>
          </a:bodyPr>
          <a:lstStyle/>
          <a:p>
            <a:r>
              <a:rPr lang="en-US" sz="6100" b="1" kern="1200" dirty="0">
                <a:solidFill>
                  <a:schemeClr val="tx1"/>
                </a:solidFill>
                <a:latin typeface="+mj-lt"/>
                <a:ea typeface="+mj-ea"/>
                <a:cs typeface="+mj-cs"/>
              </a:rPr>
              <a:t>The Mentoring Plus Team</a:t>
            </a:r>
          </a:p>
        </p:txBody>
      </p:sp>
      <p:sp>
        <p:nvSpPr>
          <p:cNvPr id="12"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4409267"/>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2" descr="May be an image of 1 person, standing and indoor">
            <a:extLst>
              <a:ext uri="{FF2B5EF4-FFF2-40B4-BE49-F238E27FC236}">
                <a16:creationId xmlns:a16="http://schemas.microsoft.com/office/drawing/2014/main" id="{3029781D-A39C-47B3-9699-0E38B727B90A}"/>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5317090" y="640080"/>
            <a:ext cx="5889027" cy="555040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Logo, company name&#10;&#10;Description automatically generated">
            <a:extLst>
              <a:ext uri="{FF2B5EF4-FFF2-40B4-BE49-F238E27FC236}">
                <a16:creationId xmlns:a16="http://schemas.microsoft.com/office/drawing/2014/main" id="{C2B6A4B3-6519-47C3-A193-A37D74C02256}"/>
              </a:ext>
            </a:extLst>
          </p:cNvPr>
          <p:cNvPicPr>
            <a:picLocks noChangeAspect="1"/>
          </p:cNvPicPr>
          <p:nvPr/>
        </p:nvPicPr>
        <p:blipFill>
          <a:blip r:embed="rId3"/>
          <a:stretch>
            <a:fillRect/>
          </a:stretch>
        </p:blipFill>
        <p:spPr>
          <a:xfrm>
            <a:off x="9970306" y="0"/>
            <a:ext cx="2221694" cy="1172371"/>
          </a:xfrm>
          <a:prstGeom prst="rect">
            <a:avLst/>
          </a:prstGeom>
        </p:spPr>
      </p:pic>
    </p:spTree>
    <p:extLst>
      <p:ext uri="{BB962C8B-B14F-4D97-AF65-F5344CB8AC3E}">
        <p14:creationId xmlns:p14="http://schemas.microsoft.com/office/powerpoint/2010/main" val="231724531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Text&#10;&#10;Description automatically generated">
            <a:extLst>
              <a:ext uri="{FF2B5EF4-FFF2-40B4-BE49-F238E27FC236}">
                <a16:creationId xmlns:a16="http://schemas.microsoft.com/office/drawing/2014/main" id="{55588EC9-59C2-4C53-8780-2943BA7C6A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34176" y="120460"/>
            <a:ext cx="2323070" cy="919067"/>
          </a:xfrm>
          <a:prstGeom prst="rect">
            <a:avLst/>
          </a:prstGeom>
        </p:spPr>
      </p:pic>
      <p:sp>
        <p:nvSpPr>
          <p:cNvPr id="3" name="Rectangle 1">
            <a:extLst>
              <a:ext uri="{FF2B5EF4-FFF2-40B4-BE49-F238E27FC236}">
                <a16:creationId xmlns:a16="http://schemas.microsoft.com/office/drawing/2014/main" id="{B8FF555D-9FE5-41B4-90C2-A1E6F419D877}"/>
              </a:ext>
            </a:extLst>
          </p:cNvPr>
          <p:cNvSpPr>
            <a:spLocks noGrp="1" noChangeArrowheads="1"/>
          </p:cNvSpPr>
          <p:nvPr>
            <p:ph type="title"/>
          </p:nvPr>
        </p:nvSpPr>
        <p:spPr bwMode="auto">
          <a:xfrm>
            <a:off x="385010" y="319873"/>
            <a:ext cx="11088303" cy="69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lang="en-US" altLang="en-US" sz="2400" b="1" i="1" dirty="0">
                <a:solidFill>
                  <a:srgbClr val="0070C0"/>
                </a:solidFill>
                <a:latin typeface="+mn-lt"/>
                <a:ea typeface="Calibri" panose="020F0502020204030204" pitchFamily="34" charset="0"/>
              </a:rPr>
              <a:t>The Collaborating Municipalities - New Glasgow, Truro and Kentville -  </a:t>
            </a:r>
            <a:br>
              <a:rPr lang="en-US" altLang="en-US" sz="2400" b="1" i="1" dirty="0">
                <a:solidFill>
                  <a:srgbClr val="0070C0"/>
                </a:solidFill>
                <a:latin typeface="+mn-lt"/>
                <a:ea typeface="Calibri" panose="020F0502020204030204" pitchFamily="34" charset="0"/>
              </a:rPr>
            </a:br>
            <a:r>
              <a:rPr lang="en-US" altLang="en-US" sz="2400" b="1" i="1" dirty="0">
                <a:solidFill>
                  <a:srgbClr val="0070C0"/>
                </a:solidFill>
                <a:latin typeface="+mn-lt"/>
                <a:ea typeface="Calibri" panose="020F0502020204030204" pitchFamily="34" charset="0"/>
              </a:rPr>
              <a:t>are integral to the success of the Mentoring Plus Strategy.</a:t>
            </a:r>
            <a:br>
              <a:rPr lang="en-US" altLang="en-US" sz="2400" b="1" i="1" dirty="0">
                <a:solidFill>
                  <a:srgbClr val="0070C0"/>
                </a:solidFill>
                <a:latin typeface="+mn-lt"/>
                <a:ea typeface="Calibri" panose="020F0502020204030204" pitchFamily="34" charset="0"/>
              </a:rPr>
            </a:br>
            <a:br>
              <a:rPr kumimoji="0" lang="en-US" altLang="en-US" sz="2400" b="1" i="1" u="none" strike="noStrike" cap="none" normalizeH="0" baseline="0" dirty="0">
                <a:ln>
                  <a:noFill/>
                </a:ln>
                <a:solidFill>
                  <a:srgbClr val="0070C0"/>
                </a:solidFill>
                <a:effectLst/>
                <a:latin typeface="+mn-lt"/>
                <a:ea typeface="Calibri" panose="020F0502020204030204" pitchFamily="34" charset="0"/>
              </a:rPr>
            </a:br>
            <a:r>
              <a:rPr kumimoji="0" lang="en-US" altLang="en-US" sz="1800" b="0" i="1" u="none" strike="noStrike" cap="none" normalizeH="0" baseline="0" dirty="0">
                <a:ln>
                  <a:noFill/>
                </a:ln>
                <a:solidFill>
                  <a:schemeClr val="tx1"/>
                </a:solidFill>
                <a:effectLst/>
                <a:latin typeface="+mn-lt"/>
                <a:ea typeface="Calibri" panose="020F0502020204030204" pitchFamily="34" charset="0"/>
              </a:rPr>
              <a:t>“In Truro there had been concerns voiced by seniors about loneliness, and how they could contribute to the community in a meaningful way.  Mentoring to young people and sharing life experiences  addresses all those issues!  Perfectly!!”</a:t>
            </a:r>
            <a:endParaRPr kumimoji="0" lang="en-US" altLang="en-US" sz="1800" b="0" i="1" u="none" strike="noStrike" cap="none" normalizeH="0" baseline="0" dirty="0">
              <a:ln>
                <a:noFill/>
              </a:ln>
              <a:solidFill>
                <a:schemeClr val="tx1"/>
              </a:solidFill>
              <a:effectLst/>
              <a:latin typeface="+mn-lt"/>
            </a:endParaRPr>
          </a:p>
          <a:p>
            <a:pPr marL="0" marR="0" lvl="0" indent="0" defTabSz="914400" rtl="0" eaLnBrk="0" fontAlgn="base" latinLnBrk="0" hangingPunct="0">
              <a:lnSpc>
                <a:spcPct val="100000"/>
              </a:lnSpc>
              <a:spcBef>
                <a:spcPct val="0"/>
              </a:spcBef>
              <a:spcAft>
                <a:spcPct val="0"/>
              </a:spcAft>
              <a:buClrTx/>
              <a:buSzTx/>
              <a:buFontTx/>
              <a:buNone/>
              <a:tabLst/>
            </a:pPr>
            <a:r>
              <a:rPr kumimoji="0" lang="en-US" altLang="en-US" sz="1800" b="0" i="1" u="none" strike="noStrike" cap="none" normalizeH="0" baseline="0" dirty="0">
                <a:ln>
                  <a:noFill/>
                </a:ln>
                <a:solidFill>
                  <a:schemeClr val="tx1"/>
                </a:solidFill>
                <a:effectLst/>
                <a:latin typeface="+mn-lt"/>
                <a:ea typeface="Calibri" panose="020F0502020204030204" pitchFamily="34" charset="0"/>
              </a:rPr>
              <a:t>Mayor Bill Mills</a:t>
            </a:r>
            <a:endParaRPr kumimoji="0" lang="en-US" altLang="en-US" sz="1800" b="0" i="1" u="none" strike="noStrike" cap="none" normalizeH="0" baseline="0" dirty="0">
              <a:ln>
                <a:noFill/>
              </a:ln>
              <a:solidFill>
                <a:schemeClr val="tx1"/>
              </a:solidFill>
              <a:effectLst/>
              <a:latin typeface="+mn-lt"/>
            </a:endParaRPr>
          </a:p>
          <a:p>
            <a:pPr marL="0" marR="0" lvl="0" indent="0" defTabSz="914400" rtl="0" eaLnBrk="0" fontAlgn="base" latinLnBrk="0" hangingPunct="0">
              <a:lnSpc>
                <a:spcPct val="100000"/>
              </a:lnSpc>
              <a:spcBef>
                <a:spcPct val="0"/>
              </a:spcBef>
              <a:spcAft>
                <a:spcPct val="0"/>
              </a:spcAft>
              <a:buClrTx/>
              <a:buSzTx/>
              <a:buFontTx/>
              <a:buNone/>
              <a:tabLst/>
            </a:pPr>
            <a:r>
              <a:rPr kumimoji="0" lang="en-US" altLang="en-US" sz="1800" b="0" i="1" u="none" strike="noStrike" cap="none" normalizeH="0" baseline="0" dirty="0">
                <a:ln>
                  <a:noFill/>
                </a:ln>
                <a:solidFill>
                  <a:schemeClr val="tx1"/>
                </a:solidFill>
                <a:effectLst/>
                <a:latin typeface="+mn-lt"/>
                <a:ea typeface="Calibri" panose="020F0502020204030204" pitchFamily="34" charset="0"/>
              </a:rPr>
              <a:t>Truro</a:t>
            </a:r>
            <a:br>
              <a:rPr kumimoji="0" lang="en-US" altLang="en-US" sz="1800" b="0" i="1" u="none" strike="noStrike" cap="none" normalizeH="0" baseline="0" dirty="0">
                <a:ln>
                  <a:noFill/>
                </a:ln>
                <a:solidFill>
                  <a:schemeClr val="tx1"/>
                </a:solidFill>
                <a:effectLst/>
                <a:latin typeface="+mn-lt"/>
                <a:ea typeface="Calibri" panose="020F0502020204030204" pitchFamily="34" charset="0"/>
              </a:rPr>
            </a:br>
            <a:br>
              <a:rPr kumimoji="0" lang="en-US" altLang="en-US" sz="1800" b="0" i="1" u="none" strike="noStrike" cap="none" normalizeH="0" baseline="0" dirty="0">
                <a:ln>
                  <a:noFill/>
                </a:ln>
                <a:solidFill>
                  <a:schemeClr val="tx1"/>
                </a:solidFill>
                <a:effectLst/>
                <a:latin typeface="+mn-lt"/>
                <a:ea typeface="Calibri" panose="020F0502020204030204" pitchFamily="34" charset="0"/>
              </a:rPr>
            </a:br>
            <a:r>
              <a:rPr kumimoji="0" lang="en-US" altLang="en-US" sz="1800" b="0" i="1" u="none" strike="noStrike" cap="none" normalizeH="0" baseline="0" dirty="0">
                <a:ln>
                  <a:noFill/>
                </a:ln>
                <a:solidFill>
                  <a:schemeClr val="tx1"/>
                </a:solidFill>
                <a:effectLst/>
                <a:latin typeface="+mn-lt"/>
                <a:ea typeface="Calibri" panose="020F0502020204030204" pitchFamily="34" charset="0"/>
              </a:rPr>
              <a:t>“</a:t>
            </a:r>
            <a:r>
              <a:rPr lang="en-US" sz="1800" b="0" i="1" dirty="0">
                <a:solidFill>
                  <a:srgbClr val="050505"/>
                </a:solidFill>
                <a:effectLst/>
                <a:latin typeface="+mn-lt"/>
              </a:rPr>
              <a:t>The Mentoring Plus pilot project took place in New Glasgow and the success of this pilot created the opportunity to grow. It has now become an amazing program where retired people with a wide array of backgrounds are connecting with others in our community to share their experience and expertise. Watching the sessions in action speaks to its value... excitement, connection and purpose!”</a:t>
            </a:r>
            <a:br>
              <a:rPr lang="en-US" sz="1800" b="0" i="1" dirty="0">
                <a:solidFill>
                  <a:srgbClr val="050505"/>
                </a:solidFill>
                <a:effectLst/>
                <a:latin typeface="+mn-lt"/>
              </a:rPr>
            </a:br>
            <a:r>
              <a:rPr lang="en-US" sz="1800" b="0" i="1" dirty="0">
                <a:solidFill>
                  <a:srgbClr val="050505"/>
                </a:solidFill>
                <a:effectLst/>
                <a:latin typeface="+mn-lt"/>
              </a:rPr>
              <a:t>Mayor Nancy Dicks</a:t>
            </a:r>
            <a:br>
              <a:rPr lang="en-US" sz="1800" b="0" i="1" dirty="0">
                <a:solidFill>
                  <a:srgbClr val="050505"/>
                </a:solidFill>
                <a:effectLst/>
                <a:latin typeface="+mn-lt"/>
              </a:rPr>
            </a:br>
            <a:r>
              <a:rPr lang="en-US" sz="1800" b="0" i="1" dirty="0">
                <a:solidFill>
                  <a:srgbClr val="050505"/>
                </a:solidFill>
                <a:effectLst/>
                <a:latin typeface="+mn-lt"/>
              </a:rPr>
              <a:t>Town of New Glasgow</a:t>
            </a:r>
            <a:br>
              <a:rPr lang="en-US" sz="1800" b="0" i="1" dirty="0">
                <a:solidFill>
                  <a:srgbClr val="050505"/>
                </a:solidFill>
                <a:effectLst/>
                <a:latin typeface="+mn-lt"/>
              </a:rPr>
            </a:br>
            <a:br>
              <a:rPr lang="en-US" sz="1800" b="0" i="1" dirty="0">
                <a:solidFill>
                  <a:srgbClr val="050505"/>
                </a:solidFill>
                <a:effectLst/>
                <a:latin typeface="+mn-lt"/>
              </a:rPr>
            </a:br>
            <a:r>
              <a:rPr lang="en-US" sz="1800" b="0" i="1" dirty="0">
                <a:solidFill>
                  <a:srgbClr val="050505"/>
                </a:solidFill>
                <a:effectLst/>
                <a:latin typeface="+mn-lt"/>
              </a:rPr>
              <a:t>“Mentoring Plus is preparing our community for the future by bringing together and using the community’s most valuable asset, our people.  It allows our retirees to continue as a valuable resource adding learned knowledge to help those who need the encouragement and support to lean into our future needs.”</a:t>
            </a:r>
            <a:br>
              <a:rPr lang="en-US" sz="1800" b="0" i="1" dirty="0">
                <a:solidFill>
                  <a:srgbClr val="050505"/>
                </a:solidFill>
                <a:effectLst/>
                <a:latin typeface="+mn-lt"/>
              </a:rPr>
            </a:br>
            <a:r>
              <a:rPr lang="en-US" sz="1800" b="0" i="1" dirty="0">
                <a:solidFill>
                  <a:srgbClr val="050505"/>
                </a:solidFill>
                <a:effectLst/>
                <a:latin typeface="+mn-lt"/>
              </a:rPr>
              <a:t>Councillor Paula Huntley</a:t>
            </a:r>
            <a:br>
              <a:rPr lang="en-US" sz="1800" b="0" i="1" dirty="0">
                <a:solidFill>
                  <a:srgbClr val="050505"/>
                </a:solidFill>
                <a:effectLst/>
                <a:latin typeface="+mn-lt"/>
              </a:rPr>
            </a:br>
            <a:r>
              <a:rPr lang="en-US" sz="1800" b="0" i="1" dirty="0">
                <a:solidFill>
                  <a:srgbClr val="050505"/>
                </a:solidFill>
                <a:effectLst/>
                <a:latin typeface="+mn-lt"/>
              </a:rPr>
              <a:t>Town of Kentville</a:t>
            </a:r>
            <a:br>
              <a:rPr kumimoji="0" lang="en-US" altLang="en-US" sz="1800" b="0" i="1" u="none" strike="noStrike" cap="none" normalizeH="0" baseline="0" dirty="0">
                <a:ln>
                  <a:noFill/>
                </a:ln>
                <a:solidFill>
                  <a:schemeClr val="tx1"/>
                </a:solidFill>
                <a:effectLst/>
                <a:latin typeface="+mn-lt"/>
                <a:ea typeface="Calibri" panose="020F0502020204030204" pitchFamily="34" charset="0"/>
              </a:rPr>
            </a:br>
            <a:br>
              <a:rPr kumimoji="0" lang="en-US" altLang="en-US" sz="1800" b="0" i="1" u="none" strike="noStrike" cap="none" normalizeH="0" baseline="0" dirty="0">
                <a:ln>
                  <a:noFill/>
                </a:ln>
                <a:solidFill>
                  <a:schemeClr val="tx1"/>
                </a:solidFill>
                <a:effectLst/>
                <a:latin typeface="+mn-lt"/>
                <a:ea typeface="Calibri" panose="020F0502020204030204" pitchFamily="34" charset="0"/>
              </a:rPr>
            </a:br>
            <a:br>
              <a:rPr kumimoji="0" lang="en-US" altLang="en-US" sz="1600" b="0" i="1" u="none" strike="noStrike" cap="none" normalizeH="0" baseline="0" dirty="0">
                <a:ln>
                  <a:noFill/>
                </a:ln>
                <a:solidFill>
                  <a:schemeClr val="tx1"/>
                </a:solidFill>
                <a:effectLst/>
                <a:latin typeface="+mn-lt"/>
                <a:ea typeface="Calibri" panose="020F0502020204030204" pitchFamily="34" charset="0"/>
              </a:rPr>
            </a:br>
            <a:endParaRPr kumimoji="0" lang="en-US" altLang="en-US" sz="1600" b="0" i="1" u="none" strike="noStrike" cap="none" normalizeH="0" baseline="0" dirty="0">
              <a:ln>
                <a:noFill/>
              </a:ln>
              <a:solidFill>
                <a:schemeClr val="tx1"/>
              </a:solidFill>
              <a:effectLst/>
              <a:latin typeface="+mn-lt"/>
            </a:endParaRPr>
          </a:p>
        </p:txBody>
      </p:sp>
    </p:spTree>
    <p:extLst>
      <p:ext uri="{BB962C8B-B14F-4D97-AF65-F5344CB8AC3E}">
        <p14:creationId xmlns:p14="http://schemas.microsoft.com/office/powerpoint/2010/main" val="292386778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16">
            <a:extLst>
              <a:ext uri="{FF2B5EF4-FFF2-40B4-BE49-F238E27FC236}">
                <a16:creationId xmlns:a16="http://schemas.microsoft.com/office/drawing/2014/main" id="{665DBBEF-238B-476B-96AB-8AAC3224EC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19BF463A-1421-434E-82EA-9706A642516A}"/>
              </a:ext>
            </a:extLst>
          </p:cNvPr>
          <p:cNvSpPr txBox="1"/>
          <p:nvPr/>
        </p:nvSpPr>
        <p:spPr>
          <a:xfrm>
            <a:off x="555815" y="1096109"/>
            <a:ext cx="4098481" cy="3573516"/>
          </a:xfrm>
          <a:prstGeom prst="rect">
            <a:avLst/>
          </a:prstGeom>
        </p:spPr>
        <p:txBody>
          <a:bodyPr vert="horz" lIns="91440" tIns="45720" rIns="91440" bIns="45720" rtlCol="0" anchor="b">
            <a:normAutofit/>
          </a:bodyPr>
          <a:lstStyle/>
          <a:p>
            <a:pPr marL="0" marR="0" lvl="0" indent="0" fontAlgn="auto">
              <a:lnSpc>
                <a:spcPct val="90000"/>
              </a:lnSpc>
              <a:spcBef>
                <a:spcPct val="0"/>
              </a:spcBef>
              <a:spcAft>
                <a:spcPts val="600"/>
              </a:spcAft>
              <a:buClrTx/>
              <a:buSzTx/>
              <a:tabLst/>
              <a:defRPr/>
            </a:pPr>
            <a:r>
              <a:rPr kumimoji="0" lang="en-US" sz="2600" b="1" i="0" u="none" strike="noStrike" kern="1200" cap="none" spc="0" normalizeH="0" baseline="0" noProof="0" dirty="0">
                <a:ln>
                  <a:noFill/>
                </a:ln>
                <a:solidFill>
                  <a:schemeClr val="tx1"/>
                </a:solidFill>
                <a:effectLst/>
                <a:uLnTx/>
                <a:uFillTx/>
                <a:latin typeface="+mj-lt"/>
                <a:ea typeface="+mj-ea"/>
                <a:cs typeface="+mj-cs"/>
              </a:rPr>
              <a:t>For more information contact:</a:t>
            </a:r>
          </a:p>
          <a:p>
            <a:pPr marL="0" marR="0" lvl="0" indent="0" fontAlgn="auto">
              <a:lnSpc>
                <a:spcPct val="90000"/>
              </a:lnSpc>
              <a:spcBef>
                <a:spcPct val="0"/>
              </a:spcBef>
              <a:spcAft>
                <a:spcPts val="600"/>
              </a:spcAft>
              <a:buClrTx/>
              <a:buSzTx/>
              <a:tabLst/>
              <a:defRPr/>
            </a:pPr>
            <a:endParaRPr kumimoji="0" lang="en-US" sz="2600" b="1" i="0" u="none" strike="noStrike" kern="1200" cap="none" spc="0" normalizeH="0" baseline="0" noProof="0" dirty="0">
              <a:ln>
                <a:noFill/>
              </a:ln>
              <a:solidFill>
                <a:schemeClr val="tx1"/>
              </a:solidFill>
              <a:effectLst/>
              <a:uLnTx/>
              <a:uFillTx/>
              <a:latin typeface="+mj-lt"/>
              <a:ea typeface="+mj-ea"/>
              <a:cs typeface="+mj-cs"/>
            </a:endParaRPr>
          </a:p>
          <a:p>
            <a:pPr marL="0" marR="0" lvl="0" indent="0" fontAlgn="auto">
              <a:lnSpc>
                <a:spcPct val="90000"/>
              </a:lnSpc>
              <a:spcBef>
                <a:spcPct val="0"/>
              </a:spcBef>
              <a:spcAft>
                <a:spcPts val="600"/>
              </a:spcAft>
              <a:buClrTx/>
              <a:buSzTx/>
              <a:tabLst/>
              <a:defRPr/>
            </a:pPr>
            <a:r>
              <a:rPr kumimoji="0" lang="en-US" sz="2600" b="1" i="0" u="none" strike="noStrike" kern="1200" cap="none" spc="0" normalizeH="0" baseline="0" noProof="0" dirty="0">
                <a:ln>
                  <a:noFill/>
                </a:ln>
                <a:solidFill>
                  <a:schemeClr val="tx1"/>
                </a:solidFill>
                <a:effectLst/>
                <a:uLnTx/>
                <a:uFillTx/>
                <a:latin typeface="+mj-lt"/>
                <a:ea typeface="+mj-ea"/>
                <a:cs typeface="+mj-cs"/>
              </a:rPr>
              <a:t>Gordon Michael, </a:t>
            </a:r>
          </a:p>
          <a:p>
            <a:pPr marL="0" marR="0" lvl="0" indent="0" fontAlgn="auto">
              <a:lnSpc>
                <a:spcPct val="90000"/>
              </a:lnSpc>
              <a:spcBef>
                <a:spcPct val="0"/>
              </a:spcBef>
              <a:spcAft>
                <a:spcPts val="600"/>
              </a:spcAft>
              <a:buClrTx/>
              <a:buSzTx/>
              <a:tabLst/>
              <a:defRPr/>
            </a:pPr>
            <a:r>
              <a:rPr kumimoji="0" lang="en-US" sz="2600" b="1" i="0" u="none" strike="noStrike" kern="1200" cap="none" spc="0" normalizeH="0" baseline="0" noProof="0" dirty="0">
                <a:ln>
                  <a:noFill/>
                </a:ln>
                <a:solidFill>
                  <a:schemeClr val="tx1"/>
                </a:solidFill>
                <a:effectLst/>
                <a:uLnTx/>
                <a:uFillTx/>
                <a:latin typeface="+mj-lt"/>
                <a:ea typeface="+mj-ea"/>
                <a:cs typeface="+mj-cs"/>
              </a:rPr>
              <a:t>Executive Director</a:t>
            </a:r>
          </a:p>
          <a:p>
            <a:pPr marL="0" marR="0" lvl="0" indent="0" fontAlgn="auto">
              <a:lnSpc>
                <a:spcPct val="90000"/>
              </a:lnSpc>
              <a:spcBef>
                <a:spcPct val="0"/>
              </a:spcBef>
              <a:spcAft>
                <a:spcPts val="600"/>
              </a:spcAft>
              <a:buClrTx/>
              <a:buSzTx/>
              <a:tabLst/>
              <a:defRPr/>
            </a:pPr>
            <a:r>
              <a:rPr kumimoji="0" lang="en-US" sz="2600" b="1" i="0" u="none" strike="noStrike" kern="1200" cap="none" spc="0" normalizeH="0" baseline="0" noProof="0" dirty="0">
                <a:ln>
                  <a:noFill/>
                </a:ln>
                <a:solidFill>
                  <a:schemeClr val="tx1"/>
                </a:solidFill>
                <a:effectLst/>
                <a:uLnTx/>
                <a:uFillTx/>
                <a:latin typeface="+mj-lt"/>
                <a:ea typeface="+mj-ea"/>
                <a:cs typeface="+mj-cs"/>
              </a:rPr>
              <a:t>1-902-580-4588</a:t>
            </a:r>
          </a:p>
          <a:p>
            <a:pPr marL="0" marR="0" lvl="0" indent="0" fontAlgn="auto">
              <a:lnSpc>
                <a:spcPct val="90000"/>
              </a:lnSpc>
              <a:spcBef>
                <a:spcPct val="0"/>
              </a:spcBef>
              <a:spcAft>
                <a:spcPts val="600"/>
              </a:spcAft>
              <a:buClrTx/>
              <a:buSzTx/>
              <a:tabLst/>
              <a:defRPr/>
            </a:pPr>
            <a:r>
              <a:rPr lang="en-US" sz="2600" b="1" kern="1200" dirty="0">
                <a:solidFill>
                  <a:schemeClr val="tx1"/>
                </a:solidFill>
                <a:latin typeface="+mj-lt"/>
                <a:ea typeface="+mj-ea"/>
                <a:cs typeface="+mj-cs"/>
              </a:rPr>
              <a:t>Gordon.Michael@dal.ca</a:t>
            </a:r>
            <a:endParaRPr kumimoji="0" lang="en-US" sz="2600" b="1" i="0" u="none" strike="noStrike" kern="1200" cap="none" spc="0" normalizeH="0" baseline="0" noProof="0" dirty="0">
              <a:ln>
                <a:noFill/>
              </a:ln>
              <a:solidFill>
                <a:schemeClr val="tx1"/>
              </a:solidFill>
              <a:effectLst/>
              <a:uLnTx/>
              <a:uFillTx/>
              <a:latin typeface="+mj-lt"/>
              <a:ea typeface="+mj-ea"/>
              <a:cs typeface="+mj-cs"/>
            </a:endParaRPr>
          </a:p>
          <a:p>
            <a:pPr marL="0" marR="0" lvl="0" indent="0" fontAlgn="auto">
              <a:lnSpc>
                <a:spcPct val="90000"/>
              </a:lnSpc>
              <a:spcBef>
                <a:spcPct val="0"/>
              </a:spcBef>
              <a:spcAft>
                <a:spcPts val="600"/>
              </a:spcAft>
              <a:buClrTx/>
              <a:buSzTx/>
              <a:tabLst/>
              <a:defRPr/>
            </a:pPr>
            <a:r>
              <a:rPr kumimoji="0" lang="en-US" sz="2600" b="1" i="0" u="none" strike="noStrike" kern="1200" cap="none" spc="0" normalizeH="0" baseline="0" noProof="0" dirty="0">
                <a:ln>
                  <a:noFill/>
                </a:ln>
                <a:solidFill>
                  <a:schemeClr val="tx1"/>
                </a:solidFill>
                <a:effectLst/>
                <a:uLnTx/>
                <a:uFillTx/>
                <a:latin typeface="+mj-lt"/>
                <a:ea typeface="+mj-ea"/>
                <a:cs typeface="+mj-cs"/>
              </a:rPr>
              <a:t> </a:t>
            </a:r>
          </a:p>
        </p:txBody>
      </p:sp>
      <p:sp>
        <p:nvSpPr>
          <p:cNvPr id="24"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4409267"/>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descr="Logo, company name&#10;&#10;Description automatically generated">
            <a:extLst>
              <a:ext uri="{FF2B5EF4-FFF2-40B4-BE49-F238E27FC236}">
                <a16:creationId xmlns:a16="http://schemas.microsoft.com/office/drawing/2014/main" id="{3F63BCF1-E6D5-49B0-81E9-7014386D6CF1}"/>
              </a:ext>
            </a:extLst>
          </p:cNvPr>
          <p:cNvPicPr>
            <a:picLocks noChangeAspect="1"/>
          </p:cNvPicPr>
          <p:nvPr/>
        </p:nvPicPr>
        <p:blipFill rotWithShape="1">
          <a:blip r:embed="rId2">
            <a:extLst>
              <a:ext uri="{28A0092B-C50C-407E-A947-70E740481C1C}">
                <a14:useLocalDpi xmlns:a14="http://schemas.microsoft.com/office/drawing/2010/main" val="0"/>
              </a:ext>
            </a:extLst>
          </a:blip>
          <a:srcRect t="13544" b="20537"/>
          <a:stretch/>
        </p:blipFill>
        <p:spPr>
          <a:xfrm>
            <a:off x="4654296" y="2160943"/>
            <a:ext cx="7214616" cy="2508682"/>
          </a:xfrm>
          <a:prstGeom prst="rect">
            <a:avLst/>
          </a:prstGeom>
        </p:spPr>
      </p:pic>
    </p:spTree>
    <p:extLst>
      <p:ext uri="{BB962C8B-B14F-4D97-AF65-F5344CB8AC3E}">
        <p14:creationId xmlns:p14="http://schemas.microsoft.com/office/powerpoint/2010/main" val="34538004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B62B83E-90F9-4D19-8531-B58283DCF9B3}"/>
              </a:ext>
            </a:extLst>
          </p:cNvPr>
          <p:cNvSpPr>
            <a:spLocks noGrp="1"/>
          </p:cNvSpPr>
          <p:nvPr>
            <p:ph idx="1"/>
          </p:nvPr>
        </p:nvSpPr>
        <p:spPr>
          <a:xfrm>
            <a:off x="4427529" y="3194725"/>
            <a:ext cx="10515600" cy="4351338"/>
          </a:xfrm>
        </p:spPr>
        <p:txBody>
          <a:bodyPr>
            <a:normAutofit/>
          </a:bodyPr>
          <a:lstStyle/>
          <a:p>
            <a:pPr marL="0" indent="0">
              <a:buNone/>
            </a:pPr>
            <a:r>
              <a:rPr lang="en-US" sz="6000" b="1" dirty="0"/>
              <a:t>Demographic Change</a:t>
            </a:r>
          </a:p>
        </p:txBody>
      </p:sp>
      <p:pic>
        <p:nvPicPr>
          <p:cNvPr id="4" name="Picture 3" descr="Text&#10;&#10;Description automatically generated">
            <a:extLst>
              <a:ext uri="{FF2B5EF4-FFF2-40B4-BE49-F238E27FC236}">
                <a16:creationId xmlns:a16="http://schemas.microsoft.com/office/drawing/2014/main" id="{267C30F8-390E-4868-B7E8-9F0BDF76B7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12075" y="120460"/>
            <a:ext cx="2532448" cy="1001903"/>
          </a:xfrm>
          <a:prstGeom prst="rect">
            <a:avLst/>
          </a:prstGeom>
        </p:spPr>
      </p:pic>
      <p:pic>
        <p:nvPicPr>
          <p:cNvPr id="7170" name="Picture 2" descr="Impact of Demographic Change">
            <a:extLst>
              <a:ext uri="{FF2B5EF4-FFF2-40B4-BE49-F238E27FC236}">
                <a16:creationId xmlns:a16="http://schemas.microsoft.com/office/drawing/2014/main" id="{76DEA361-3645-4BF5-A7E5-67D20270F18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59676" b="882"/>
          <a:stretch/>
        </p:blipFill>
        <p:spPr bwMode="auto">
          <a:xfrm>
            <a:off x="710006" y="1766945"/>
            <a:ext cx="3371872" cy="43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117188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ext&#10;&#10;Description automatically generated">
            <a:extLst>
              <a:ext uri="{FF2B5EF4-FFF2-40B4-BE49-F238E27FC236}">
                <a16:creationId xmlns:a16="http://schemas.microsoft.com/office/drawing/2014/main" id="{7F0D8B8E-29AC-4363-950D-7638A47918FD}"/>
              </a:ext>
            </a:extLst>
          </p:cNvPr>
          <p:cNvPicPr/>
          <p:nvPr/>
        </p:nvPicPr>
        <p:blipFill rotWithShape="1">
          <a:blip r:embed="rId2" cstate="print">
            <a:extLst>
              <a:ext uri="{28A0092B-C50C-407E-A947-70E740481C1C}">
                <a14:useLocalDpi xmlns:a14="http://schemas.microsoft.com/office/drawing/2010/main" val="0"/>
              </a:ext>
            </a:extLst>
          </a:blip>
          <a:srcRect l="3496" t="58071" r="2353" b="21544"/>
          <a:stretch/>
        </p:blipFill>
        <p:spPr bwMode="auto">
          <a:xfrm rot="20458890">
            <a:off x="335867" y="4683996"/>
            <a:ext cx="3587812" cy="1445542"/>
          </a:xfrm>
          <a:prstGeom prst="rect">
            <a:avLst/>
          </a:prstGeom>
          <a:noFill/>
        </p:spPr>
      </p:pic>
      <p:pic>
        <p:nvPicPr>
          <p:cNvPr id="8" name="Picture 7" descr="Text&#10;&#10;Description automatically generated">
            <a:extLst>
              <a:ext uri="{FF2B5EF4-FFF2-40B4-BE49-F238E27FC236}">
                <a16:creationId xmlns:a16="http://schemas.microsoft.com/office/drawing/2014/main" id="{B489D561-B773-447A-9726-37558AE7F5DE}"/>
              </a:ext>
            </a:extLst>
          </p:cNvPr>
          <p:cNvPicPr/>
          <p:nvPr/>
        </p:nvPicPr>
        <p:blipFill rotWithShape="1">
          <a:blip r:embed="rId2" cstate="print">
            <a:extLst>
              <a:ext uri="{28A0092B-C50C-407E-A947-70E740481C1C}">
                <a14:useLocalDpi xmlns:a14="http://schemas.microsoft.com/office/drawing/2010/main" val="0"/>
              </a:ext>
            </a:extLst>
          </a:blip>
          <a:srcRect l="3278" t="78727" r="2572" b="2046"/>
          <a:stretch/>
        </p:blipFill>
        <p:spPr bwMode="auto">
          <a:xfrm rot="1029092">
            <a:off x="7978737" y="4833990"/>
            <a:ext cx="3994484" cy="1280160"/>
          </a:xfrm>
          <a:prstGeom prst="rect">
            <a:avLst/>
          </a:prstGeom>
          <a:noFill/>
        </p:spPr>
      </p:pic>
      <p:pic>
        <p:nvPicPr>
          <p:cNvPr id="12" name="Picture 11" descr="Text&#10;&#10;Description automatically generated">
            <a:extLst>
              <a:ext uri="{FF2B5EF4-FFF2-40B4-BE49-F238E27FC236}">
                <a16:creationId xmlns:a16="http://schemas.microsoft.com/office/drawing/2014/main" id="{E3F4D219-D8A8-4E83-979E-95AAB6B56EF4}"/>
              </a:ext>
            </a:extLst>
          </p:cNvPr>
          <p:cNvPicPr/>
          <p:nvPr/>
        </p:nvPicPr>
        <p:blipFill rotWithShape="1">
          <a:blip r:embed="rId2" cstate="print">
            <a:extLst>
              <a:ext uri="{28A0092B-C50C-407E-A947-70E740481C1C}">
                <a14:useLocalDpi xmlns:a14="http://schemas.microsoft.com/office/drawing/2010/main" val="0"/>
              </a:ext>
            </a:extLst>
          </a:blip>
          <a:srcRect l="4416" t="18334" r="4310" b="62439"/>
          <a:stretch/>
        </p:blipFill>
        <p:spPr bwMode="auto">
          <a:xfrm rot="1061209">
            <a:off x="414501" y="586772"/>
            <a:ext cx="3276574" cy="1294655"/>
          </a:xfrm>
          <a:prstGeom prst="rect">
            <a:avLst/>
          </a:prstGeom>
          <a:noFill/>
        </p:spPr>
      </p:pic>
      <p:pic>
        <p:nvPicPr>
          <p:cNvPr id="13" name="Picture 12" descr="Text&#10;&#10;Description automatically generated">
            <a:extLst>
              <a:ext uri="{FF2B5EF4-FFF2-40B4-BE49-F238E27FC236}">
                <a16:creationId xmlns:a16="http://schemas.microsoft.com/office/drawing/2014/main" id="{92C7BCB6-9BDD-4E8B-AEF6-898FE696B583}"/>
              </a:ext>
            </a:extLst>
          </p:cNvPr>
          <p:cNvPicPr/>
          <p:nvPr/>
        </p:nvPicPr>
        <p:blipFill rotWithShape="1">
          <a:blip r:embed="rId2" cstate="print">
            <a:extLst>
              <a:ext uri="{28A0092B-C50C-407E-A947-70E740481C1C}">
                <a14:useLocalDpi xmlns:a14="http://schemas.microsoft.com/office/drawing/2010/main" val="0"/>
              </a:ext>
            </a:extLst>
          </a:blip>
          <a:srcRect l="3871" t="38417" r="4594" b="42587"/>
          <a:stretch/>
        </p:blipFill>
        <p:spPr bwMode="auto">
          <a:xfrm rot="20860713">
            <a:off x="7748450" y="663531"/>
            <a:ext cx="3994484" cy="1135781"/>
          </a:xfrm>
          <a:prstGeom prst="rect">
            <a:avLst/>
          </a:prstGeom>
          <a:noFill/>
        </p:spPr>
      </p:pic>
      <p:sp>
        <p:nvSpPr>
          <p:cNvPr id="4" name="TextBox 3">
            <a:extLst>
              <a:ext uri="{FF2B5EF4-FFF2-40B4-BE49-F238E27FC236}">
                <a16:creationId xmlns:a16="http://schemas.microsoft.com/office/drawing/2014/main" id="{877F5A73-9853-42D7-8102-3A37AE965190}"/>
              </a:ext>
            </a:extLst>
          </p:cNvPr>
          <p:cNvSpPr txBox="1"/>
          <p:nvPr/>
        </p:nvSpPr>
        <p:spPr>
          <a:xfrm>
            <a:off x="3923686" y="1999806"/>
            <a:ext cx="3749583" cy="2585323"/>
          </a:xfrm>
          <a:prstGeom prst="rect">
            <a:avLst/>
          </a:prstGeom>
          <a:noFill/>
        </p:spPr>
        <p:txBody>
          <a:bodyPr wrap="square" rtlCol="0">
            <a:spAutoFit/>
          </a:bodyPr>
          <a:lstStyle/>
          <a:p>
            <a:pPr algn="ctr"/>
            <a:r>
              <a:rPr lang="en-US" sz="5400" b="1" dirty="0"/>
              <a:t>Thank You!</a:t>
            </a:r>
          </a:p>
          <a:p>
            <a:pPr algn="ctr"/>
            <a:endParaRPr lang="en-US" sz="5400" b="1" dirty="0"/>
          </a:p>
          <a:p>
            <a:pPr algn="ctr"/>
            <a:r>
              <a:rPr lang="en-US" sz="5400" b="1" dirty="0"/>
              <a:t>Questions?</a:t>
            </a:r>
          </a:p>
        </p:txBody>
      </p:sp>
    </p:spTree>
    <p:extLst>
      <p:ext uri="{BB962C8B-B14F-4D97-AF65-F5344CB8AC3E}">
        <p14:creationId xmlns:p14="http://schemas.microsoft.com/office/powerpoint/2010/main" val="21180005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extBox 7">
            <a:extLst>
              <a:ext uri="{FF2B5EF4-FFF2-40B4-BE49-F238E27FC236}">
                <a16:creationId xmlns:a16="http://schemas.microsoft.com/office/drawing/2014/main" id="{515CC612-59A0-46EA-9DA4-A58835EC2517}"/>
              </a:ext>
            </a:extLst>
          </p:cNvPr>
          <p:cNvGraphicFramePr/>
          <p:nvPr>
            <p:extLst>
              <p:ext uri="{D42A27DB-BD31-4B8C-83A1-F6EECF244321}">
                <p14:modId xmlns:p14="http://schemas.microsoft.com/office/powerpoint/2010/main" val="22168926"/>
              </p:ext>
            </p:extLst>
          </p:nvPr>
        </p:nvGraphicFramePr>
        <p:xfrm>
          <a:off x="565617" y="428469"/>
          <a:ext cx="10821070" cy="64295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TextBox 10">
            <a:extLst>
              <a:ext uri="{FF2B5EF4-FFF2-40B4-BE49-F238E27FC236}">
                <a16:creationId xmlns:a16="http://schemas.microsoft.com/office/drawing/2014/main" id="{B78A15A2-C86D-40F2-87E3-EF591D5BA931}"/>
              </a:ext>
            </a:extLst>
          </p:cNvPr>
          <p:cNvSpPr txBox="1"/>
          <p:nvPr/>
        </p:nvSpPr>
        <p:spPr>
          <a:xfrm>
            <a:off x="6715125" y="6351636"/>
            <a:ext cx="6097464" cy="369332"/>
          </a:xfrm>
          <a:prstGeom prst="rect">
            <a:avLst/>
          </a:prstGeom>
          <a:noFill/>
        </p:spPr>
        <p:txBody>
          <a:bodyPr wrap="square">
            <a:spAutoFit/>
          </a:bodyPr>
          <a:lstStyle/>
          <a:p>
            <a:r>
              <a:rPr lang="en-US" i="0" dirty="0">
                <a:solidFill>
                  <a:srgbClr val="333333"/>
                </a:solidFill>
                <a:effectLst/>
              </a:rPr>
              <a:t> Government of Canada — Action for Seniors </a:t>
            </a:r>
            <a:r>
              <a:rPr lang="en-US" dirty="0">
                <a:solidFill>
                  <a:srgbClr val="333333"/>
                </a:solidFill>
              </a:rPr>
              <a:t>R</a:t>
            </a:r>
            <a:r>
              <a:rPr lang="en-US" i="0" dirty="0">
                <a:solidFill>
                  <a:srgbClr val="333333"/>
                </a:solidFill>
                <a:effectLst/>
              </a:rPr>
              <a:t>eport  </a:t>
            </a:r>
            <a:endParaRPr lang="en-US" dirty="0"/>
          </a:p>
        </p:txBody>
      </p:sp>
      <p:pic>
        <p:nvPicPr>
          <p:cNvPr id="6" name="Picture 5" descr="Text&#10;&#10;Description automatically generated">
            <a:extLst>
              <a:ext uri="{FF2B5EF4-FFF2-40B4-BE49-F238E27FC236}">
                <a16:creationId xmlns:a16="http://schemas.microsoft.com/office/drawing/2014/main" id="{07B8CC9A-3616-4DDC-899E-51C5CB83DB0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940413" y="120460"/>
            <a:ext cx="2104109" cy="832441"/>
          </a:xfrm>
          <a:prstGeom prst="rect">
            <a:avLst/>
          </a:prstGeom>
        </p:spPr>
      </p:pic>
    </p:spTree>
    <p:extLst>
      <p:ext uri="{BB962C8B-B14F-4D97-AF65-F5344CB8AC3E}">
        <p14:creationId xmlns:p14="http://schemas.microsoft.com/office/powerpoint/2010/main" val="3553624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Text&#10;&#10;Description automatically generated">
            <a:extLst>
              <a:ext uri="{FF2B5EF4-FFF2-40B4-BE49-F238E27FC236}">
                <a16:creationId xmlns:a16="http://schemas.microsoft.com/office/drawing/2014/main" id="{8248D7C2-DE3B-404E-89D2-23269862BD9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8651" y="5370897"/>
            <a:ext cx="3108455" cy="1229787"/>
          </a:xfrm>
          <a:prstGeom prst="rect">
            <a:avLst/>
          </a:prstGeom>
        </p:spPr>
      </p:pic>
      <p:pic>
        <p:nvPicPr>
          <p:cNvPr id="13" name="Picture 12">
            <a:extLst>
              <a:ext uri="{FF2B5EF4-FFF2-40B4-BE49-F238E27FC236}">
                <a16:creationId xmlns:a16="http://schemas.microsoft.com/office/drawing/2014/main" id="{D16ED867-91D2-43CA-B9A5-6637BBC05EA4}"/>
              </a:ext>
            </a:extLst>
          </p:cNvPr>
          <p:cNvPicPr>
            <a:picLocks noChangeAspect="1"/>
          </p:cNvPicPr>
          <p:nvPr/>
        </p:nvPicPr>
        <p:blipFill rotWithShape="1">
          <a:blip r:embed="rId3"/>
          <a:srcRect l="70465" t="23018" r="3187" b="19158"/>
          <a:stretch/>
        </p:blipFill>
        <p:spPr>
          <a:xfrm>
            <a:off x="7510316" y="422998"/>
            <a:ext cx="4383031" cy="6012003"/>
          </a:xfrm>
          <a:prstGeom prst="rect">
            <a:avLst/>
          </a:prstGeom>
        </p:spPr>
      </p:pic>
      <p:pic>
        <p:nvPicPr>
          <p:cNvPr id="17" name="Picture 16">
            <a:extLst>
              <a:ext uri="{FF2B5EF4-FFF2-40B4-BE49-F238E27FC236}">
                <a16:creationId xmlns:a16="http://schemas.microsoft.com/office/drawing/2014/main" id="{0E2317F1-B481-4179-86E1-709524FC8C47}"/>
              </a:ext>
            </a:extLst>
          </p:cNvPr>
          <p:cNvPicPr>
            <a:picLocks noChangeAspect="1"/>
          </p:cNvPicPr>
          <p:nvPr/>
        </p:nvPicPr>
        <p:blipFill rotWithShape="1">
          <a:blip r:embed="rId4"/>
          <a:srcRect l="28891" t="22904" r="3202" b="38635"/>
          <a:stretch/>
        </p:blipFill>
        <p:spPr>
          <a:xfrm>
            <a:off x="298653" y="2379114"/>
            <a:ext cx="5977020" cy="2115884"/>
          </a:xfrm>
          <a:prstGeom prst="rect">
            <a:avLst/>
          </a:prstGeom>
        </p:spPr>
      </p:pic>
      <p:pic>
        <p:nvPicPr>
          <p:cNvPr id="21" name="Picture 20">
            <a:extLst>
              <a:ext uri="{FF2B5EF4-FFF2-40B4-BE49-F238E27FC236}">
                <a16:creationId xmlns:a16="http://schemas.microsoft.com/office/drawing/2014/main" id="{F630E72B-0409-4472-9847-B9AA790A27F5}"/>
              </a:ext>
            </a:extLst>
          </p:cNvPr>
          <p:cNvPicPr>
            <a:picLocks noChangeAspect="1"/>
          </p:cNvPicPr>
          <p:nvPr/>
        </p:nvPicPr>
        <p:blipFill rotWithShape="1">
          <a:blip r:embed="rId5"/>
          <a:srcRect l="2876" t="15687" r="32909" b="68076"/>
          <a:stretch/>
        </p:blipFill>
        <p:spPr>
          <a:xfrm>
            <a:off x="222512" y="422998"/>
            <a:ext cx="7046259" cy="1113573"/>
          </a:xfrm>
          <a:prstGeom prst="rect">
            <a:avLst/>
          </a:prstGeom>
        </p:spPr>
      </p:pic>
    </p:spTree>
    <p:extLst>
      <p:ext uri="{BB962C8B-B14F-4D97-AF65-F5344CB8AC3E}">
        <p14:creationId xmlns:p14="http://schemas.microsoft.com/office/powerpoint/2010/main" val="13490126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122F9423-F4B1-45D4-8445-E9991ECCBC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6" name="Group 25">
            <a:extLst>
              <a:ext uri="{FF2B5EF4-FFF2-40B4-BE49-F238E27FC236}">
                <a16:creationId xmlns:a16="http://schemas.microsoft.com/office/drawing/2014/main" id="{770AE191-D2EA-45C9-A44D-830C188F74C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72021" y="628863"/>
            <a:ext cx="1128382" cy="847206"/>
            <a:chOff x="8183879" y="1000124"/>
            <a:chExt cx="1562267" cy="1172973"/>
          </a:xfrm>
        </p:grpSpPr>
        <p:sp>
          <p:nvSpPr>
            <p:cNvPr id="27" name="Freeform 5">
              <a:extLst>
                <a:ext uri="{FF2B5EF4-FFF2-40B4-BE49-F238E27FC236}">
                  <a16:creationId xmlns:a16="http://schemas.microsoft.com/office/drawing/2014/main" id="{23A0E4C1-B7A6-4637-AC51-4A5AE3841FF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183879" y="1348782"/>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tx1"/>
              </a:solidFill>
            </a:ln>
          </p:spPr>
          <p:txBody>
            <a:bodyPr vert="horz" wrap="square" lIns="91440" tIns="45720" rIns="91440" bIns="45720" numCol="1" anchor="t" anchorCtr="0" compatLnSpc="1">
              <a:prstTxWarp prst="textNoShape">
                <a:avLst/>
              </a:prstTxWarp>
            </a:bodyPr>
            <a:lstStyle/>
            <a:p>
              <a:endParaRPr lang="en-US" dirty="0"/>
            </a:p>
          </p:txBody>
        </p:sp>
        <p:sp>
          <p:nvSpPr>
            <p:cNvPr id="28" name="Freeform 5">
              <a:extLst>
                <a:ext uri="{FF2B5EF4-FFF2-40B4-BE49-F238E27FC236}">
                  <a16:creationId xmlns:a16="http://schemas.microsoft.com/office/drawing/2014/main" id="{F4E8C039-CC58-44F3-8A7B-E0A934C1D01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983979" y="1000124"/>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tx1"/>
              </a:solidFill>
            </a:ln>
          </p:spPr>
          <p:txBody>
            <a:bodyPr vert="horz" wrap="square" lIns="91440" tIns="45720" rIns="91440" bIns="45720" numCol="1" anchor="t" anchorCtr="0" compatLnSpc="1">
              <a:prstTxWarp prst="textNoShape">
                <a:avLst/>
              </a:prstTxWarp>
            </a:bodyPr>
            <a:lstStyle/>
            <a:p>
              <a:endParaRPr lang="en-US" dirty="0"/>
            </a:p>
          </p:txBody>
        </p:sp>
      </p:grpSp>
      <p:pic>
        <p:nvPicPr>
          <p:cNvPr id="4" name="Picture 3" descr="Logo, company name&#10;&#10;Description automatically generated">
            <a:extLst>
              <a:ext uri="{FF2B5EF4-FFF2-40B4-BE49-F238E27FC236}">
                <a16:creationId xmlns:a16="http://schemas.microsoft.com/office/drawing/2014/main" id="{EF8C1BDA-02DB-4E37-8F89-C91E8E5CBA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19795" y="230188"/>
            <a:ext cx="1453467" cy="767108"/>
          </a:xfrm>
          <a:prstGeom prst="rect">
            <a:avLst/>
          </a:prstGeom>
        </p:spPr>
      </p:pic>
      <p:graphicFrame>
        <p:nvGraphicFramePr>
          <p:cNvPr id="12" name="Object 11">
            <a:extLst>
              <a:ext uri="{FF2B5EF4-FFF2-40B4-BE49-F238E27FC236}">
                <a16:creationId xmlns:a16="http://schemas.microsoft.com/office/drawing/2014/main" id="{9E73B6D5-29E7-4B88-AC0B-13F782C0F41C}"/>
              </a:ext>
            </a:extLst>
          </p:cNvPr>
          <p:cNvGraphicFramePr>
            <a:graphicFrameLocks noChangeAspect="1"/>
          </p:cNvGraphicFramePr>
          <p:nvPr>
            <p:extLst>
              <p:ext uri="{D42A27DB-BD31-4B8C-83A1-F6EECF244321}">
                <p14:modId xmlns:p14="http://schemas.microsoft.com/office/powerpoint/2010/main" val="4077820264"/>
              </p:ext>
            </p:extLst>
          </p:nvPr>
        </p:nvGraphicFramePr>
        <p:xfrm>
          <a:off x="1925638" y="365125"/>
          <a:ext cx="8375650" cy="5494338"/>
        </p:xfrm>
        <a:graphic>
          <a:graphicData uri="http://schemas.openxmlformats.org/presentationml/2006/ole">
            <mc:AlternateContent xmlns:mc="http://schemas.openxmlformats.org/markup-compatibility/2006">
              <mc:Choice xmlns:v="urn:schemas-microsoft-com:vml" Requires="v">
                <p:oleObj name="Worksheet" r:id="rId3" imgW="3597682" imgH="2781300" progId="Excel.Sheet.12">
                  <p:embed/>
                </p:oleObj>
              </mc:Choice>
              <mc:Fallback>
                <p:oleObj name="Worksheet" r:id="rId3" imgW="3597682" imgH="2781300" progId="Excel.Sheet.12">
                  <p:embed/>
                  <p:pic>
                    <p:nvPicPr>
                      <p:cNvPr id="0" name=""/>
                      <p:cNvPicPr/>
                      <p:nvPr/>
                    </p:nvPicPr>
                    <p:blipFill>
                      <a:blip r:embed="rId4"/>
                      <a:stretch>
                        <a:fillRect/>
                      </a:stretch>
                    </p:blipFill>
                    <p:spPr>
                      <a:xfrm>
                        <a:off x="1925638" y="365125"/>
                        <a:ext cx="8375650" cy="5494338"/>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FC3CBBAE-C9CC-457E-A3DD-C16502CEE76F}"/>
              </a:ext>
            </a:extLst>
          </p:cNvPr>
          <p:cNvSpPr txBox="1"/>
          <p:nvPr/>
        </p:nvSpPr>
        <p:spPr>
          <a:xfrm>
            <a:off x="1310054" y="6031210"/>
            <a:ext cx="9594604" cy="307777"/>
          </a:xfrm>
          <a:prstGeom prst="rect">
            <a:avLst/>
          </a:prstGeom>
          <a:noFill/>
        </p:spPr>
        <p:txBody>
          <a:bodyPr wrap="square">
            <a:spAutoFit/>
          </a:bodyPr>
          <a:lstStyle/>
          <a:p>
            <a:pPr algn="ctr">
              <a:spcAft>
                <a:spcPts val="600"/>
              </a:spcAft>
            </a:pPr>
            <a:r>
              <a:rPr lang="en-US" sz="1400" b="1" dirty="0">
                <a:latin typeface="Arial" panose="020B0604020202020204" pitchFamily="34" charset="0"/>
                <a:cs typeface="Arial" panose="020B0604020202020204" pitchFamily="34" charset="0"/>
              </a:rPr>
              <a:t>Statistics Canada. Table 17-10-0139-01  Population estimates, July 1, by census division, 2016 boundaries</a:t>
            </a:r>
          </a:p>
        </p:txBody>
      </p:sp>
    </p:spTree>
    <p:extLst>
      <p:ext uri="{BB962C8B-B14F-4D97-AF65-F5344CB8AC3E}">
        <p14:creationId xmlns:p14="http://schemas.microsoft.com/office/powerpoint/2010/main" val="21078077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B62B83E-90F9-4D19-8531-B58283DCF9B3}"/>
              </a:ext>
            </a:extLst>
          </p:cNvPr>
          <p:cNvSpPr>
            <a:spLocks noGrp="1"/>
          </p:cNvSpPr>
          <p:nvPr>
            <p:ph idx="1"/>
          </p:nvPr>
        </p:nvSpPr>
        <p:spPr>
          <a:xfrm>
            <a:off x="2117791" y="2386202"/>
            <a:ext cx="10515600" cy="4351338"/>
          </a:xfrm>
        </p:spPr>
        <p:txBody>
          <a:bodyPr/>
          <a:lstStyle/>
          <a:p>
            <a:pPr marL="0" indent="0">
              <a:buNone/>
            </a:pPr>
            <a:r>
              <a:rPr lang="en-US" sz="6000" b="1" dirty="0"/>
              <a:t>Economic Transformation</a:t>
            </a:r>
          </a:p>
          <a:p>
            <a:endParaRPr lang="en-US" dirty="0"/>
          </a:p>
        </p:txBody>
      </p:sp>
      <p:pic>
        <p:nvPicPr>
          <p:cNvPr id="4" name="Picture 3" descr="Text&#10;&#10;Description automatically generated">
            <a:extLst>
              <a:ext uri="{FF2B5EF4-FFF2-40B4-BE49-F238E27FC236}">
                <a16:creationId xmlns:a16="http://schemas.microsoft.com/office/drawing/2014/main" id="{267C30F8-390E-4868-B7E8-9F0BDF76B7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12075" y="120460"/>
            <a:ext cx="2532448" cy="1001903"/>
          </a:xfrm>
          <a:prstGeom prst="rect">
            <a:avLst/>
          </a:prstGeom>
        </p:spPr>
      </p:pic>
      <p:pic>
        <p:nvPicPr>
          <p:cNvPr id="10242" name="Picture 2" descr="Rapid economic transformation">
            <a:extLst>
              <a:ext uri="{FF2B5EF4-FFF2-40B4-BE49-F238E27FC236}">
                <a16:creationId xmlns:a16="http://schemas.microsoft.com/office/drawing/2014/main" id="{19388DAF-3A7F-469B-B710-BEE6447509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429000"/>
            <a:ext cx="4584603" cy="314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49536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44663A89-1076-4801-9D68-2CA2C6859D08}"/>
              </a:ext>
            </a:extLst>
          </p:cNvPr>
          <p:cNvPicPr>
            <a:picLocks noChangeAspect="1"/>
          </p:cNvPicPr>
          <p:nvPr/>
        </p:nvPicPr>
        <p:blipFill>
          <a:blip r:embed="rId2"/>
          <a:stretch>
            <a:fillRect/>
          </a:stretch>
        </p:blipFill>
        <p:spPr>
          <a:xfrm>
            <a:off x="502286" y="369455"/>
            <a:ext cx="11195881" cy="6114472"/>
          </a:xfrm>
          <a:prstGeom prst="rect">
            <a:avLst/>
          </a:prstGeom>
        </p:spPr>
      </p:pic>
    </p:spTree>
    <p:extLst>
      <p:ext uri="{BB962C8B-B14F-4D97-AF65-F5344CB8AC3E}">
        <p14:creationId xmlns:p14="http://schemas.microsoft.com/office/powerpoint/2010/main" val="85294062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8688</TotalTime>
  <Words>1212</Words>
  <Application>Microsoft Office PowerPoint</Application>
  <PresentationFormat>Widescreen</PresentationFormat>
  <Paragraphs>142</Paragraphs>
  <Slides>40</Slides>
  <Notes>0</Notes>
  <HiddenSlides>0</HiddenSlides>
  <MMClips>0</MMClips>
  <ScaleCrop>false</ScaleCrop>
  <HeadingPairs>
    <vt:vector size="8" baseType="variant">
      <vt:variant>
        <vt:lpstr>Fonts Used</vt:lpstr>
      </vt:variant>
      <vt:variant>
        <vt:i4>6</vt:i4>
      </vt:variant>
      <vt:variant>
        <vt:lpstr>Theme</vt:lpstr>
      </vt:variant>
      <vt:variant>
        <vt:i4>2</vt:i4>
      </vt:variant>
      <vt:variant>
        <vt:lpstr>Embedded OLE Servers</vt:lpstr>
      </vt:variant>
      <vt:variant>
        <vt:i4>1</vt:i4>
      </vt:variant>
      <vt:variant>
        <vt:lpstr>Slide Titles</vt:lpstr>
      </vt:variant>
      <vt:variant>
        <vt:i4>40</vt:i4>
      </vt:variant>
    </vt:vector>
  </HeadingPairs>
  <TitlesOfParts>
    <vt:vector size="49" baseType="lpstr">
      <vt:lpstr>Arial</vt:lpstr>
      <vt:lpstr>Calibri</vt:lpstr>
      <vt:lpstr>Calibri Light</vt:lpstr>
      <vt:lpstr>Symbol</vt:lpstr>
      <vt:lpstr>Times New Roman</vt:lpstr>
      <vt:lpstr>Wingdings</vt:lpstr>
      <vt:lpstr>Office Theme</vt:lpstr>
      <vt:lpstr>1_Office Theme</vt:lpstr>
      <vt:lpstr>Worksheet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Our Challenge </vt:lpstr>
      <vt:lpstr>PowerPoint Presentation</vt:lpstr>
      <vt:lpstr>PowerPoint Presentation</vt:lpstr>
      <vt:lpstr>PowerPoint Presentation</vt:lpstr>
      <vt:lpstr>PowerPoint Presentation</vt:lpstr>
      <vt:lpstr>The Mentoring Plus Strategy is pursuing approaches to address diversity and inclusion with a number of minority populations including the African Nova Scotia community, Indigenous community, Immigrant populations and other minority groups.  A Mentoring Plus community outreach position for the African Nova Scotia community, located in Truro, is working with high schools and other members of the African Nova Scotia community to explore a variety of career opportunities.  A facilitator from the African Nova Scotia community is exploring strategies that will address diversity and inclusion.  </vt:lpstr>
      <vt:lpstr>PowerPoint Presentation</vt:lpstr>
      <vt:lpstr>PowerPoint Presentation</vt:lpstr>
      <vt:lpstr>PowerPoint Presentation</vt:lpstr>
      <vt:lpstr>5 Stages of Mentoring Plus Knowledge Exchange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Mentoring Plus Team</vt:lpstr>
      <vt:lpstr>The Collaborating Municipalities - New Glasgow, Truro and Kentville -   are integral to the success of the Mentoring Plus Strategy.  “In Truro there had been concerns voiced by seniors about loneliness, and how they could contribute to the community in a meaningful way.  Mentoring to young people and sharing life experiences  addresses all those issues!  Perfectly!!” Mayor Bill Mills Truro  “The Mentoring Plus pilot project took place in New Glasgow and the success of this pilot created the opportunity to grow. It has now become an amazing program where retired people with a wide array of backgrounds are connecting with others in our community to share their experience and expertise. Watching the sessions in action speaks to its value... excitement, connection and purpose!” Mayor Nancy Dicks Town of New Glasgow  “Mentoring Plus is preparing our community for the future by bringing together and using the community’s most valuable asset, our people.  It allows our retirees to continue as a valuable resource adding learned knowledge to help those who need the encouragement and support to lean into our future needs.” Councillor Paula Huntley Town of Kentville   </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Paula Irving</dc:creator>
  <cp:lastModifiedBy>Geralyn MacDonald</cp:lastModifiedBy>
  <cp:revision>141</cp:revision>
  <cp:lastPrinted>2021-04-28T13:39:56Z</cp:lastPrinted>
  <dcterms:created xsi:type="dcterms:W3CDTF">2021-03-25T12:37:24Z</dcterms:created>
  <dcterms:modified xsi:type="dcterms:W3CDTF">2021-05-05T14:41:10Z</dcterms:modified>
</cp:coreProperties>
</file>